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0"/>
  </p:notesMasterIdLst>
  <p:handoutMasterIdLst>
    <p:handoutMasterId r:id="rId51"/>
  </p:handoutMasterIdLst>
  <p:sldIdLst>
    <p:sldId id="991" r:id="rId2"/>
    <p:sldId id="992" r:id="rId3"/>
    <p:sldId id="993" r:id="rId4"/>
    <p:sldId id="997" r:id="rId5"/>
    <p:sldId id="1023" r:id="rId6"/>
    <p:sldId id="1024" r:id="rId7"/>
    <p:sldId id="1025" r:id="rId8"/>
    <p:sldId id="1026" r:id="rId9"/>
    <p:sldId id="1032" r:id="rId10"/>
    <p:sldId id="996" r:id="rId11"/>
    <p:sldId id="1001" r:id="rId12"/>
    <p:sldId id="1002" r:id="rId13"/>
    <p:sldId id="1003" r:id="rId14"/>
    <p:sldId id="1004" r:id="rId15"/>
    <p:sldId id="1027" r:id="rId16"/>
    <p:sldId id="1006" r:id="rId17"/>
    <p:sldId id="1007" r:id="rId18"/>
    <p:sldId id="1008" r:id="rId19"/>
    <p:sldId id="1009" r:id="rId20"/>
    <p:sldId id="1010" r:id="rId21"/>
    <p:sldId id="1011" r:id="rId22"/>
    <p:sldId id="1012" r:id="rId23"/>
    <p:sldId id="1013" r:id="rId24"/>
    <p:sldId id="1014" r:id="rId25"/>
    <p:sldId id="1015" r:id="rId26"/>
    <p:sldId id="1030" r:id="rId27"/>
    <p:sldId id="1016" r:id="rId28"/>
    <p:sldId id="1017" r:id="rId29"/>
    <p:sldId id="1018" r:id="rId30"/>
    <p:sldId id="1060" r:id="rId31"/>
    <p:sldId id="1034" r:id="rId32"/>
    <p:sldId id="1035" r:id="rId33"/>
    <p:sldId id="1036" r:id="rId34"/>
    <p:sldId id="1037" r:id="rId35"/>
    <p:sldId id="1045" r:id="rId36"/>
    <p:sldId id="1046" r:id="rId37"/>
    <p:sldId id="1047" r:id="rId38"/>
    <p:sldId id="1048" r:id="rId39"/>
    <p:sldId id="1049" r:id="rId40"/>
    <p:sldId id="1050" r:id="rId41"/>
    <p:sldId id="1051" r:id="rId42"/>
    <p:sldId id="1052" r:id="rId43"/>
    <p:sldId id="1053" r:id="rId44"/>
    <p:sldId id="1054" r:id="rId45"/>
    <p:sldId id="1055" r:id="rId46"/>
    <p:sldId id="1056" r:id="rId47"/>
    <p:sldId id="1057" r:id="rId48"/>
    <p:sldId id="1059" r:id="rId4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News Gothic MT"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News Gothic MT"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News Gothic MT"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News Gothic MT"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News Gothic MT" charset="0"/>
        <a:ea typeface="ＭＳ Ｐゴシック" charset="0"/>
        <a:cs typeface="ＭＳ Ｐゴシック" charset="0"/>
      </a:defRPr>
    </a:lvl5pPr>
    <a:lvl6pPr marL="2286000" algn="l" defTabSz="457200" rtl="0" eaLnBrk="1" latinLnBrk="0" hangingPunct="1">
      <a:defRPr kern="1200">
        <a:solidFill>
          <a:schemeClr val="tx1"/>
        </a:solidFill>
        <a:latin typeface="News Gothic MT" charset="0"/>
        <a:ea typeface="ＭＳ Ｐゴシック" charset="0"/>
        <a:cs typeface="ＭＳ Ｐゴシック" charset="0"/>
      </a:defRPr>
    </a:lvl6pPr>
    <a:lvl7pPr marL="2743200" algn="l" defTabSz="457200" rtl="0" eaLnBrk="1" latinLnBrk="0" hangingPunct="1">
      <a:defRPr kern="1200">
        <a:solidFill>
          <a:schemeClr val="tx1"/>
        </a:solidFill>
        <a:latin typeface="News Gothic MT" charset="0"/>
        <a:ea typeface="ＭＳ Ｐゴシック" charset="0"/>
        <a:cs typeface="ＭＳ Ｐゴシック" charset="0"/>
      </a:defRPr>
    </a:lvl7pPr>
    <a:lvl8pPr marL="3200400" algn="l" defTabSz="457200" rtl="0" eaLnBrk="1" latinLnBrk="0" hangingPunct="1">
      <a:defRPr kern="1200">
        <a:solidFill>
          <a:schemeClr val="tx1"/>
        </a:solidFill>
        <a:latin typeface="News Gothic MT" charset="0"/>
        <a:ea typeface="ＭＳ Ｐゴシック" charset="0"/>
        <a:cs typeface="ＭＳ Ｐゴシック" charset="0"/>
      </a:defRPr>
    </a:lvl8pPr>
    <a:lvl9pPr marL="3657600" algn="l" defTabSz="457200" rtl="0" eaLnBrk="1" latinLnBrk="0" hangingPunct="1">
      <a:defRPr kern="1200">
        <a:solidFill>
          <a:schemeClr val="tx1"/>
        </a:solidFill>
        <a:latin typeface="News Gothic MT" charset="0"/>
        <a:ea typeface="ＭＳ Ｐゴシック" charset="0"/>
        <a:cs typeface="ＭＳ Ｐゴシック" charset="0"/>
      </a:defRPr>
    </a:lvl9pPr>
  </p:defaultTextStyle>
  <p:extLst>
    <p:ext uri="{521415D9-36F7-43E2-AB2F-B90AF26B5E84}">
      <p14:sectionLst xmlns:p14="http://schemas.microsoft.com/office/powerpoint/2010/main">
        <p14:section name="Content #1: ELD Session 1" id="{7BEA7216-05A9-9949-A736-2FAD7264871F}">
          <p14:sldIdLst>
            <p14:sldId id="991"/>
            <p14:sldId id="992"/>
            <p14:sldId id="993"/>
            <p14:sldId id="997"/>
            <p14:sldId id="1023"/>
            <p14:sldId id="1024"/>
            <p14:sldId id="1025"/>
            <p14:sldId id="1026"/>
            <p14:sldId id="1032"/>
            <p14:sldId id="996"/>
            <p14:sldId id="1001"/>
            <p14:sldId id="1002"/>
            <p14:sldId id="1003"/>
            <p14:sldId id="1004"/>
            <p14:sldId id="1027"/>
            <p14:sldId id="1006"/>
            <p14:sldId id="1007"/>
            <p14:sldId id="1008"/>
            <p14:sldId id="1009"/>
            <p14:sldId id="1010"/>
            <p14:sldId id="1011"/>
            <p14:sldId id="1012"/>
            <p14:sldId id="1013"/>
            <p14:sldId id="1014"/>
            <p14:sldId id="1015"/>
            <p14:sldId id="1030"/>
            <p14:sldId id="1016"/>
            <p14:sldId id="1017"/>
            <p14:sldId id="1018"/>
            <p14:sldId id="1060"/>
            <p14:sldId id="1034"/>
            <p14:sldId id="1035"/>
            <p14:sldId id="1036"/>
            <p14:sldId id="1037"/>
            <p14:sldId id="1045"/>
            <p14:sldId id="1046"/>
            <p14:sldId id="1047"/>
            <p14:sldId id="1048"/>
            <p14:sldId id="1049"/>
            <p14:sldId id="1050"/>
            <p14:sldId id="1051"/>
            <p14:sldId id="1052"/>
            <p14:sldId id="1053"/>
            <p14:sldId id="1054"/>
            <p14:sldId id="1055"/>
            <p14:sldId id="1056"/>
            <p14:sldId id="1057"/>
            <p14:sldId id="105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7BB107"/>
    <a:srgbClr val="C200C4"/>
    <a:srgbClr val="5ED010"/>
    <a:srgbClr val="E4E40F"/>
    <a:srgbClr val="29C310"/>
    <a:srgbClr val="FF8000"/>
    <a:srgbClr val="06F911"/>
    <a:srgbClr val="800080"/>
    <a:srgbClr val="FFE199"/>
    <a:srgbClr val="CCC1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6" autoAdjust="0"/>
    <p:restoredTop sz="49695" autoAdjust="0"/>
  </p:normalViewPr>
  <p:slideViewPr>
    <p:cSldViewPr snapToGrid="0" snapToObjects="1">
      <p:cViewPr>
        <p:scale>
          <a:sx n="90" d="100"/>
          <a:sy n="90" d="100"/>
        </p:scale>
        <p:origin x="-104" y="2320"/>
      </p:cViewPr>
      <p:guideLst>
        <p:guide orient="horz" pos="2160"/>
        <p:guide pos="2880"/>
      </p:guideLst>
    </p:cSldViewPr>
  </p:slideViewPr>
  <p:outlineViewPr>
    <p:cViewPr>
      <p:scale>
        <a:sx n="33" d="100"/>
        <a:sy n="33" d="100"/>
      </p:scale>
      <p:origin x="0" y="11784"/>
    </p:cViewPr>
  </p:outlineViewPr>
  <p:notesTextViewPr>
    <p:cViewPr>
      <p:scale>
        <a:sx n="100" d="100"/>
        <a:sy n="100" d="100"/>
      </p:scale>
      <p:origin x="0" y="0"/>
    </p:cViewPr>
  </p:notesTextViewPr>
  <p:sorterViewPr>
    <p:cViewPr>
      <p:scale>
        <a:sx n="200" d="100"/>
        <a:sy n="200" d="100"/>
      </p:scale>
      <p:origin x="0" y="1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2E1BC8-DD94-FD4C-B205-1B2DEF1B120D}" type="doc">
      <dgm:prSet loTypeId="urn:microsoft.com/office/officeart/2005/8/layout/radial3" loCatId="" qsTypeId="urn:microsoft.com/office/officeart/2005/8/quickstyle/simple4" qsCatId="simple" csTypeId="urn:microsoft.com/office/officeart/2005/8/colors/accent1_2" csCatId="accent1" phldr="1"/>
      <dgm:spPr/>
      <dgm:t>
        <a:bodyPr/>
        <a:lstStyle/>
        <a:p>
          <a:endParaRPr lang="en-US"/>
        </a:p>
      </dgm:t>
    </dgm:pt>
    <dgm:pt modelId="{43B926C6-EB35-194E-9700-DF3B5F95ACC8}">
      <dgm:prSet phldrT="[Text]" custT="1"/>
      <dgm:spPr>
        <a:solidFill>
          <a:schemeClr val="accent2">
            <a:lumMod val="40000"/>
            <a:lumOff val="60000"/>
            <a:alpha val="90000"/>
          </a:schemeClr>
        </a:solidFill>
      </dgm:spPr>
      <dgm:t>
        <a:bodyPr/>
        <a:lstStyle/>
        <a:p>
          <a:r>
            <a:rPr lang="en-US" sz="1900" b="1" dirty="0" smtClean="0"/>
            <a:t>LAUSD Classrooms</a:t>
          </a:r>
        </a:p>
        <a:p>
          <a:r>
            <a:rPr lang="en-US" sz="1400" b="1" dirty="0" smtClean="0"/>
            <a:t>EO/IFEP/RFEP/EL/SEL</a:t>
          </a:r>
          <a:endParaRPr lang="en-US" sz="1400" b="1" dirty="0"/>
        </a:p>
      </dgm:t>
    </dgm:pt>
    <dgm:pt modelId="{55F596D1-E433-234B-91DC-D066B8ED6EDD}" type="parTrans" cxnId="{B9731FC1-9C0F-0E49-9B9E-E0DABFD76924}">
      <dgm:prSet/>
      <dgm:spPr/>
      <dgm:t>
        <a:bodyPr/>
        <a:lstStyle/>
        <a:p>
          <a:endParaRPr lang="en-US" b="1"/>
        </a:p>
      </dgm:t>
    </dgm:pt>
    <dgm:pt modelId="{B6D79E9F-5D12-D045-BC89-A88B24F8A479}" type="sibTrans" cxnId="{B9731FC1-9C0F-0E49-9B9E-E0DABFD76924}">
      <dgm:prSet/>
      <dgm:spPr/>
      <dgm:t>
        <a:bodyPr/>
        <a:lstStyle/>
        <a:p>
          <a:endParaRPr lang="en-US" b="1"/>
        </a:p>
      </dgm:t>
    </dgm:pt>
    <dgm:pt modelId="{2DF3106E-403B-3B47-B00B-CB994E555594}">
      <dgm:prSet phldrT="[Text]" custT="1"/>
      <dgm:spPr>
        <a:solidFill>
          <a:schemeClr val="accent4">
            <a:lumMod val="60000"/>
            <a:lumOff val="40000"/>
            <a:alpha val="90000"/>
          </a:schemeClr>
        </a:solidFill>
      </dgm:spPr>
      <dgm:t>
        <a:bodyPr/>
        <a:lstStyle/>
        <a:p>
          <a:r>
            <a:rPr lang="en-US" sz="1400" b="1" dirty="0" smtClean="0"/>
            <a:t>Standard English Learner Programs</a:t>
          </a:r>
        </a:p>
        <a:p>
          <a:r>
            <a:rPr lang="en-US" sz="1800" b="1" u="sng" dirty="0" smtClean="0"/>
            <a:t>57 Schools</a:t>
          </a:r>
        </a:p>
      </dgm:t>
    </dgm:pt>
    <dgm:pt modelId="{0E799B5C-E6E1-0D48-A1F6-C4853CB93114}" type="parTrans" cxnId="{F35EDA6C-CAD2-FE4C-9BA8-D9B73973F2D9}">
      <dgm:prSet/>
      <dgm:spPr/>
      <dgm:t>
        <a:bodyPr/>
        <a:lstStyle/>
        <a:p>
          <a:endParaRPr lang="en-US" b="1"/>
        </a:p>
      </dgm:t>
    </dgm:pt>
    <dgm:pt modelId="{DC3CA3AB-4888-5841-8B57-603FC1D5ED0A}" type="sibTrans" cxnId="{F35EDA6C-CAD2-FE4C-9BA8-D9B73973F2D9}">
      <dgm:prSet/>
      <dgm:spPr/>
      <dgm:t>
        <a:bodyPr/>
        <a:lstStyle/>
        <a:p>
          <a:endParaRPr lang="en-US" b="1"/>
        </a:p>
      </dgm:t>
    </dgm:pt>
    <dgm:pt modelId="{A7B925C2-202D-4E4E-BDBA-7491B3B18E1D}">
      <dgm:prSet phldrT="[Text]" custT="1"/>
      <dgm:spPr>
        <a:solidFill>
          <a:schemeClr val="tx2">
            <a:lumMod val="50000"/>
            <a:lumOff val="50000"/>
            <a:alpha val="90000"/>
          </a:schemeClr>
        </a:solidFill>
      </dgm:spPr>
      <dgm:t>
        <a:bodyPr/>
        <a:lstStyle/>
        <a:p>
          <a:r>
            <a:rPr lang="en-US" sz="1400" b="1" dirty="0" smtClean="0"/>
            <a:t>Reclassified English Learners</a:t>
          </a:r>
        </a:p>
        <a:p>
          <a:r>
            <a:rPr lang="en-US" sz="1800" b="1" u="sng" dirty="0" smtClean="0"/>
            <a:t>138,000</a:t>
          </a:r>
          <a:endParaRPr lang="en-US" sz="1800" b="1" u="sng" dirty="0"/>
        </a:p>
      </dgm:t>
    </dgm:pt>
    <dgm:pt modelId="{9524A8D5-5BE0-FC4B-AEE4-8E7193511B6E}" type="parTrans" cxnId="{7E7ECB20-A2A9-264C-98CB-32DB408AD8E9}">
      <dgm:prSet/>
      <dgm:spPr/>
      <dgm:t>
        <a:bodyPr/>
        <a:lstStyle/>
        <a:p>
          <a:endParaRPr lang="en-US" b="1"/>
        </a:p>
      </dgm:t>
    </dgm:pt>
    <dgm:pt modelId="{DDD464AE-49CA-B546-95B5-810612D3D351}" type="sibTrans" cxnId="{7E7ECB20-A2A9-264C-98CB-32DB408AD8E9}">
      <dgm:prSet/>
      <dgm:spPr/>
      <dgm:t>
        <a:bodyPr/>
        <a:lstStyle/>
        <a:p>
          <a:endParaRPr lang="en-US" b="1"/>
        </a:p>
      </dgm:t>
    </dgm:pt>
    <dgm:pt modelId="{9BE6ABB1-A442-B440-A189-B5EA961DC891}">
      <dgm:prSet phldrT="[Text]" custT="1"/>
      <dgm:spPr>
        <a:solidFill>
          <a:schemeClr val="accent5">
            <a:lumMod val="60000"/>
            <a:lumOff val="40000"/>
            <a:alpha val="90000"/>
          </a:schemeClr>
        </a:solidFill>
      </dgm:spPr>
      <dgm:t>
        <a:bodyPr/>
        <a:lstStyle/>
        <a:p>
          <a:r>
            <a:rPr lang="en-US" sz="1400" b="1" dirty="0" smtClean="0"/>
            <a:t>Dual Language and Bilingual Programs</a:t>
          </a:r>
        </a:p>
        <a:p>
          <a:r>
            <a:rPr lang="en-US" sz="1800" b="1" u="sng" dirty="0" smtClean="0"/>
            <a:t>79 programs</a:t>
          </a:r>
          <a:endParaRPr lang="en-US" sz="1800" b="1" u="sng" dirty="0"/>
        </a:p>
      </dgm:t>
    </dgm:pt>
    <dgm:pt modelId="{609C669C-38C9-604D-9C7B-C1B24B64A932}" type="parTrans" cxnId="{D8E48EFE-EF1B-1640-BE24-9A2E1E0BAA71}">
      <dgm:prSet/>
      <dgm:spPr/>
      <dgm:t>
        <a:bodyPr/>
        <a:lstStyle/>
        <a:p>
          <a:endParaRPr lang="en-US" b="1"/>
        </a:p>
      </dgm:t>
    </dgm:pt>
    <dgm:pt modelId="{11FED5AE-0773-6D42-8769-D1F25B937A98}" type="sibTrans" cxnId="{D8E48EFE-EF1B-1640-BE24-9A2E1E0BAA71}">
      <dgm:prSet/>
      <dgm:spPr/>
      <dgm:t>
        <a:bodyPr/>
        <a:lstStyle/>
        <a:p>
          <a:endParaRPr lang="en-US" b="1"/>
        </a:p>
      </dgm:t>
    </dgm:pt>
    <dgm:pt modelId="{C2717C39-21A7-2245-86C8-16D44CB577E8}">
      <dgm:prSet phldrT="[Text]" custT="1"/>
      <dgm:spPr>
        <a:solidFill>
          <a:schemeClr val="accent6">
            <a:lumMod val="40000"/>
            <a:lumOff val="60000"/>
            <a:alpha val="90000"/>
          </a:schemeClr>
        </a:solidFill>
      </dgm:spPr>
      <dgm:t>
        <a:bodyPr/>
        <a:lstStyle/>
        <a:p>
          <a:r>
            <a:rPr lang="en-US" sz="1400" b="1" dirty="0" smtClean="0"/>
            <a:t>English Learners</a:t>
          </a:r>
        </a:p>
        <a:p>
          <a:r>
            <a:rPr lang="en-US" sz="1800" b="1" u="sng" dirty="0" smtClean="0"/>
            <a:t>157,000</a:t>
          </a:r>
          <a:endParaRPr lang="en-US" sz="1800" b="1" u="sng" dirty="0"/>
        </a:p>
      </dgm:t>
    </dgm:pt>
    <dgm:pt modelId="{FD1611EE-D9CD-7746-BC8E-D14686EBEC60}" type="parTrans" cxnId="{AF0DAEF1-9B98-AD4D-B4E3-15DA6F7579D6}">
      <dgm:prSet/>
      <dgm:spPr/>
      <dgm:t>
        <a:bodyPr/>
        <a:lstStyle/>
        <a:p>
          <a:endParaRPr lang="en-US" b="1"/>
        </a:p>
      </dgm:t>
    </dgm:pt>
    <dgm:pt modelId="{26474993-39EA-BB41-9274-F692483EC17D}" type="sibTrans" cxnId="{AF0DAEF1-9B98-AD4D-B4E3-15DA6F7579D6}">
      <dgm:prSet/>
      <dgm:spPr/>
      <dgm:t>
        <a:bodyPr/>
        <a:lstStyle/>
        <a:p>
          <a:endParaRPr lang="en-US" b="1"/>
        </a:p>
      </dgm:t>
    </dgm:pt>
    <dgm:pt modelId="{67C94C06-48FF-BB47-92E5-3CBF92A95EFC}">
      <dgm:prSet custT="1"/>
      <dgm:spPr>
        <a:solidFill>
          <a:schemeClr val="accent3">
            <a:alpha val="90000"/>
          </a:schemeClr>
        </a:solidFill>
      </dgm:spPr>
      <dgm:t>
        <a:bodyPr/>
        <a:lstStyle/>
        <a:p>
          <a:r>
            <a:rPr lang="en-US" sz="1400" b="1" dirty="0" smtClean="0"/>
            <a:t>Long Term English Learners</a:t>
          </a:r>
        </a:p>
        <a:p>
          <a:r>
            <a:rPr lang="en-US" sz="1800" b="1" u="sng" dirty="0" smtClean="0"/>
            <a:t>38,000</a:t>
          </a:r>
          <a:endParaRPr lang="en-US" sz="1800" b="1" u="sng" dirty="0"/>
        </a:p>
      </dgm:t>
    </dgm:pt>
    <dgm:pt modelId="{0B1AF7F2-78CA-A64A-9CCD-8A07F61FA12B}" type="parTrans" cxnId="{2A728959-C4B9-564C-916B-01097B308625}">
      <dgm:prSet/>
      <dgm:spPr/>
      <dgm:t>
        <a:bodyPr/>
        <a:lstStyle/>
        <a:p>
          <a:endParaRPr lang="en-US" b="1"/>
        </a:p>
      </dgm:t>
    </dgm:pt>
    <dgm:pt modelId="{C798E55A-C866-404C-B7E4-1D04F9F6B756}" type="sibTrans" cxnId="{2A728959-C4B9-564C-916B-01097B308625}">
      <dgm:prSet/>
      <dgm:spPr/>
      <dgm:t>
        <a:bodyPr/>
        <a:lstStyle/>
        <a:p>
          <a:endParaRPr lang="en-US" b="1"/>
        </a:p>
      </dgm:t>
    </dgm:pt>
    <dgm:pt modelId="{97053D77-4FB6-7E46-AF2F-F00398A7499C}">
      <dgm:prSet custT="1"/>
      <dgm:spPr>
        <a:solidFill>
          <a:schemeClr val="accent5">
            <a:lumMod val="75000"/>
          </a:schemeClr>
        </a:solidFill>
      </dgm:spPr>
      <dgm:t>
        <a:bodyPr/>
        <a:lstStyle/>
        <a:p>
          <a:r>
            <a:rPr lang="en-US" sz="1400" b="1" dirty="0" smtClean="0"/>
            <a:t>Special Education English Learners</a:t>
          </a:r>
        </a:p>
        <a:p>
          <a:r>
            <a:rPr lang="en-US" sz="1400" b="1" dirty="0" smtClean="0"/>
            <a:t>45% of SWD are ELs</a:t>
          </a:r>
          <a:endParaRPr lang="en-US" sz="1400" b="1" dirty="0"/>
        </a:p>
      </dgm:t>
    </dgm:pt>
    <dgm:pt modelId="{D874A51B-FAF6-6C47-8F2F-913F0E8B3C85}" type="parTrans" cxnId="{02719E3A-0FF7-804D-B95A-F4171BDA02EB}">
      <dgm:prSet/>
      <dgm:spPr/>
      <dgm:t>
        <a:bodyPr/>
        <a:lstStyle/>
        <a:p>
          <a:endParaRPr lang="en-US"/>
        </a:p>
      </dgm:t>
    </dgm:pt>
    <dgm:pt modelId="{51140178-13EA-A845-959C-C3A325370860}" type="sibTrans" cxnId="{02719E3A-0FF7-804D-B95A-F4171BDA02EB}">
      <dgm:prSet/>
      <dgm:spPr/>
      <dgm:t>
        <a:bodyPr/>
        <a:lstStyle/>
        <a:p>
          <a:endParaRPr lang="en-US"/>
        </a:p>
      </dgm:t>
    </dgm:pt>
    <dgm:pt modelId="{55CC390A-FFB8-1B4F-93D8-EF50A21C8B63}" type="pres">
      <dgm:prSet presAssocID="{672E1BC8-DD94-FD4C-B205-1B2DEF1B120D}" presName="composite" presStyleCnt="0">
        <dgm:presLayoutVars>
          <dgm:chMax val="1"/>
          <dgm:dir/>
          <dgm:resizeHandles val="exact"/>
        </dgm:presLayoutVars>
      </dgm:prSet>
      <dgm:spPr/>
      <dgm:t>
        <a:bodyPr/>
        <a:lstStyle/>
        <a:p>
          <a:endParaRPr lang="en-US"/>
        </a:p>
      </dgm:t>
    </dgm:pt>
    <dgm:pt modelId="{349D87AB-6448-EF40-8A10-75A34545A361}" type="pres">
      <dgm:prSet presAssocID="{672E1BC8-DD94-FD4C-B205-1B2DEF1B120D}" presName="radial" presStyleCnt="0">
        <dgm:presLayoutVars>
          <dgm:animLvl val="ctr"/>
        </dgm:presLayoutVars>
      </dgm:prSet>
      <dgm:spPr/>
    </dgm:pt>
    <dgm:pt modelId="{08BC13AF-A20B-4F4C-BD6F-9A5AC02EBD19}" type="pres">
      <dgm:prSet presAssocID="{43B926C6-EB35-194E-9700-DF3B5F95ACC8}" presName="centerShape" presStyleLbl="vennNode1" presStyleIdx="0" presStyleCnt="7" custScaleX="93115" custScaleY="77010"/>
      <dgm:spPr/>
      <dgm:t>
        <a:bodyPr/>
        <a:lstStyle/>
        <a:p>
          <a:endParaRPr lang="en-US"/>
        </a:p>
      </dgm:t>
    </dgm:pt>
    <dgm:pt modelId="{F4581708-6DBB-AD44-B494-0F7F0AE60C00}" type="pres">
      <dgm:prSet presAssocID="{C2717C39-21A7-2245-86C8-16D44CB577E8}" presName="node" presStyleLbl="vennNode1" presStyleIdx="1" presStyleCnt="7" custScaleX="168772" custScaleY="145708" custRadScaleRad="85571" custRadScaleInc="6624">
        <dgm:presLayoutVars>
          <dgm:bulletEnabled val="1"/>
        </dgm:presLayoutVars>
      </dgm:prSet>
      <dgm:spPr/>
      <dgm:t>
        <a:bodyPr/>
        <a:lstStyle/>
        <a:p>
          <a:endParaRPr lang="en-US"/>
        </a:p>
      </dgm:t>
    </dgm:pt>
    <dgm:pt modelId="{B1F53A6C-75F2-6F43-B225-6C5F91ABA7DC}" type="pres">
      <dgm:prSet presAssocID="{2DF3106E-403B-3B47-B00B-CB994E555594}" presName="node" presStyleLbl="vennNode1" presStyleIdx="2" presStyleCnt="7" custScaleX="161104" custScaleY="129192" custRadScaleRad="117696" custRadScaleInc="14403">
        <dgm:presLayoutVars>
          <dgm:bulletEnabled val="1"/>
        </dgm:presLayoutVars>
      </dgm:prSet>
      <dgm:spPr/>
      <dgm:t>
        <a:bodyPr/>
        <a:lstStyle/>
        <a:p>
          <a:endParaRPr lang="en-US"/>
        </a:p>
      </dgm:t>
    </dgm:pt>
    <dgm:pt modelId="{FF6D0C3B-CED8-DD46-BA0B-B9046650FB63}" type="pres">
      <dgm:prSet presAssocID="{A7B925C2-202D-4E4E-BDBA-7491B3B18E1D}" presName="node" presStyleLbl="vennNode1" presStyleIdx="3" presStyleCnt="7" custScaleX="167417" custScaleY="131089" custRadScaleRad="127264" custRadScaleInc="-10947">
        <dgm:presLayoutVars>
          <dgm:bulletEnabled val="1"/>
        </dgm:presLayoutVars>
      </dgm:prSet>
      <dgm:spPr/>
      <dgm:t>
        <a:bodyPr/>
        <a:lstStyle/>
        <a:p>
          <a:endParaRPr lang="en-US"/>
        </a:p>
      </dgm:t>
    </dgm:pt>
    <dgm:pt modelId="{03022926-9093-814C-9E98-1E62810E62D8}" type="pres">
      <dgm:prSet presAssocID="{9BE6ABB1-A442-B440-A189-B5EA961DC891}" presName="node" presStyleLbl="vennNode1" presStyleIdx="4" presStyleCnt="7" custScaleX="185990" custScaleY="140540" custRadScaleRad="87000" custRadScaleInc="-2629">
        <dgm:presLayoutVars>
          <dgm:bulletEnabled val="1"/>
        </dgm:presLayoutVars>
      </dgm:prSet>
      <dgm:spPr/>
      <dgm:t>
        <a:bodyPr/>
        <a:lstStyle/>
        <a:p>
          <a:endParaRPr lang="en-US"/>
        </a:p>
      </dgm:t>
    </dgm:pt>
    <dgm:pt modelId="{220D7ACD-69CC-2E4D-BA9D-009AF06ADE23}" type="pres">
      <dgm:prSet presAssocID="{67C94C06-48FF-BB47-92E5-3CBF92A95EFC}" presName="node" presStyleLbl="vennNode1" presStyleIdx="5" presStyleCnt="7" custScaleX="161802" custScaleY="132362" custRadScaleRad="125115" custRadScaleInc="11483">
        <dgm:presLayoutVars>
          <dgm:bulletEnabled val="1"/>
        </dgm:presLayoutVars>
      </dgm:prSet>
      <dgm:spPr/>
      <dgm:t>
        <a:bodyPr/>
        <a:lstStyle/>
        <a:p>
          <a:endParaRPr lang="en-US"/>
        </a:p>
      </dgm:t>
    </dgm:pt>
    <dgm:pt modelId="{52ABA9FC-99E1-014B-A3AB-00E816CCEC55}" type="pres">
      <dgm:prSet presAssocID="{97053D77-4FB6-7E46-AF2F-F00398A7499C}" presName="node" presStyleLbl="vennNode1" presStyleIdx="6" presStyleCnt="7" custScaleX="159943" custScaleY="129055" custRadScaleRad="108521" custRadScaleInc="-4274">
        <dgm:presLayoutVars>
          <dgm:bulletEnabled val="1"/>
        </dgm:presLayoutVars>
      </dgm:prSet>
      <dgm:spPr/>
      <dgm:t>
        <a:bodyPr/>
        <a:lstStyle/>
        <a:p>
          <a:endParaRPr lang="en-US"/>
        </a:p>
      </dgm:t>
    </dgm:pt>
  </dgm:ptLst>
  <dgm:cxnLst>
    <dgm:cxn modelId="{17CFC45D-8D9B-9643-866B-E6F2A77B568C}" type="presOf" srcId="{2DF3106E-403B-3B47-B00B-CB994E555594}" destId="{B1F53A6C-75F2-6F43-B225-6C5F91ABA7DC}" srcOrd="0" destOrd="0" presId="urn:microsoft.com/office/officeart/2005/8/layout/radial3"/>
    <dgm:cxn modelId="{02719E3A-0FF7-804D-B95A-F4171BDA02EB}" srcId="{43B926C6-EB35-194E-9700-DF3B5F95ACC8}" destId="{97053D77-4FB6-7E46-AF2F-F00398A7499C}" srcOrd="5" destOrd="0" parTransId="{D874A51B-FAF6-6C47-8F2F-913F0E8B3C85}" sibTransId="{51140178-13EA-A845-959C-C3A325370860}"/>
    <dgm:cxn modelId="{AF0DAEF1-9B98-AD4D-B4E3-15DA6F7579D6}" srcId="{43B926C6-EB35-194E-9700-DF3B5F95ACC8}" destId="{C2717C39-21A7-2245-86C8-16D44CB577E8}" srcOrd="0" destOrd="0" parTransId="{FD1611EE-D9CD-7746-BC8E-D14686EBEC60}" sibTransId="{26474993-39EA-BB41-9274-F692483EC17D}"/>
    <dgm:cxn modelId="{B9731FC1-9C0F-0E49-9B9E-E0DABFD76924}" srcId="{672E1BC8-DD94-FD4C-B205-1B2DEF1B120D}" destId="{43B926C6-EB35-194E-9700-DF3B5F95ACC8}" srcOrd="0" destOrd="0" parTransId="{55F596D1-E433-234B-91DC-D066B8ED6EDD}" sibTransId="{B6D79E9F-5D12-D045-BC89-A88B24F8A479}"/>
    <dgm:cxn modelId="{D8E48EFE-EF1B-1640-BE24-9A2E1E0BAA71}" srcId="{43B926C6-EB35-194E-9700-DF3B5F95ACC8}" destId="{9BE6ABB1-A442-B440-A189-B5EA961DC891}" srcOrd="3" destOrd="0" parTransId="{609C669C-38C9-604D-9C7B-C1B24B64A932}" sibTransId="{11FED5AE-0773-6D42-8769-D1F25B937A98}"/>
    <dgm:cxn modelId="{2A728959-C4B9-564C-916B-01097B308625}" srcId="{43B926C6-EB35-194E-9700-DF3B5F95ACC8}" destId="{67C94C06-48FF-BB47-92E5-3CBF92A95EFC}" srcOrd="4" destOrd="0" parTransId="{0B1AF7F2-78CA-A64A-9CCD-8A07F61FA12B}" sibTransId="{C798E55A-C866-404C-B7E4-1D04F9F6B756}"/>
    <dgm:cxn modelId="{6545F995-CAC2-964B-B9C2-F956BC3C3748}" type="presOf" srcId="{9BE6ABB1-A442-B440-A189-B5EA961DC891}" destId="{03022926-9093-814C-9E98-1E62810E62D8}" srcOrd="0" destOrd="0" presId="urn:microsoft.com/office/officeart/2005/8/layout/radial3"/>
    <dgm:cxn modelId="{9E887144-753C-DE48-958F-C06A0C55E4A6}" type="presOf" srcId="{C2717C39-21A7-2245-86C8-16D44CB577E8}" destId="{F4581708-6DBB-AD44-B494-0F7F0AE60C00}" srcOrd="0" destOrd="0" presId="urn:microsoft.com/office/officeart/2005/8/layout/radial3"/>
    <dgm:cxn modelId="{7E7ECB20-A2A9-264C-98CB-32DB408AD8E9}" srcId="{43B926C6-EB35-194E-9700-DF3B5F95ACC8}" destId="{A7B925C2-202D-4E4E-BDBA-7491B3B18E1D}" srcOrd="2" destOrd="0" parTransId="{9524A8D5-5BE0-FC4B-AEE4-8E7193511B6E}" sibTransId="{DDD464AE-49CA-B546-95B5-810612D3D351}"/>
    <dgm:cxn modelId="{C912A326-680E-6E4A-BA18-6B2298728B11}" type="presOf" srcId="{43B926C6-EB35-194E-9700-DF3B5F95ACC8}" destId="{08BC13AF-A20B-4F4C-BD6F-9A5AC02EBD19}" srcOrd="0" destOrd="0" presId="urn:microsoft.com/office/officeart/2005/8/layout/radial3"/>
    <dgm:cxn modelId="{53FCA60F-275D-154A-B2E7-D3FCEB6043E6}" type="presOf" srcId="{97053D77-4FB6-7E46-AF2F-F00398A7499C}" destId="{52ABA9FC-99E1-014B-A3AB-00E816CCEC55}" srcOrd="0" destOrd="0" presId="urn:microsoft.com/office/officeart/2005/8/layout/radial3"/>
    <dgm:cxn modelId="{7E057B0E-0891-6B4A-BF82-96473579BB50}" type="presOf" srcId="{67C94C06-48FF-BB47-92E5-3CBF92A95EFC}" destId="{220D7ACD-69CC-2E4D-BA9D-009AF06ADE23}" srcOrd="0" destOrd="0" presId="urn:microsoft.com/office/officeart/2005/8/layout/radial3"/>
    <dgm:cxn modelId="{D2AEA435-86A4-BE47-9085-4FB48C9F616A}" type="presOf" srcId="{672E1BC8-DD94-FD4C-B205-1B2DEF1B120D}" destId="{55CC390A-FFB8-1B4F-93D8-EF50A21C8B63}" srcOrd="0" destOrd="0" presId="urn:microsoft.com/office/officeart/2005/8/layout/radial3"/>
    <dgm:cxn modelId="{E0E15F00-F818-1548-9EBA-1529C00FD579}" type="presOf" srcId="{A7B925C2-202D-4E4E-BDBA-7491B3B18E1D}" destId="{FF6D0C3B-CED8-DD46-BA0B-B9046650FB63}" srcOrd="0" destOrd="0" presId="urn:microsoft.com/office/officeart/2005/8/layout/radial3"/>
    <dgm:cxn modelId="{F35EDA6C-CAD2-FE4C-9BA8-D9B73973F2D9}" srcId="{43B926C6-EB35-194E-9700-DF3B5F95ACC8}" destId="{2DF3106E-403B-3B47-B00B-CB994E555594}" srcOrd="1" destOrd="0" parTransId="{0E799B5C-E6E1-0D48-A1F6-C4853CB93114}" sibTransId="{DC3CA3AB-4888-5841-8B57-603FC1D5ED0A}"/>
    <dgm:cxn modelId="{6B7ECE74-8C2F-DD49-98AD-53386C4D18C3}" type="presParOf" srcId="{55CC390A-FFB8-1B4F-93D8-EF50A21C8B63}" destId="{349D87AB-6448-EF40-8A10-75A34545A361}" srcOrd="0" destOrd="0" presId="urn:microsoft.com/office/officeart/2005/8/layout/radial3"/>
    <dgm:cxn modelId="{1C1DEA16-719B-B14C-84F4-3E636B3BC8E9}" type="presParOf" srcId="{349D87AB-6448-EF40-8A10-75A34545A361}" destId="{08BC13AF-A20B-4F4C-BD6F-9A5AC02EBD19}" srcOrd="0" destOrd="0" presId="urn:microsoft.com/office/officeart/2005/8/layout/radial3"/>
    <dgm:cxn modelId="{167527C6-5156-5648-B222-E5B78A8A92CE}" type="presParOf" srcId="{349D87AB-6448-EF40-8A10-75A34545A361}" destId="{F4581708-6DBB-AD44-B494-0F7F0AE60C00}" srcOrd="1" destOrd="0" presId="urn:microsoft.com/office/officeart/2005/8/layout/radial3"/>
    <dgm:cxn modelId="{CEE6CF1F-8CBB-DD4C-A6DF-187DCB197807}" type="presParOf" srcId="{349D87AB-6448-EF40-8A10-75A34545A361}" destId="{B1F53A6C-75F2-6F43-B225-6C5F91ABA7DC}" srcOrd="2" destOrd="0" presId="urn:microsoft.com/office/officeart/2005/8/layout/radial3"/>
    <dgm:cxn modelId="{B2031836-5738-EE4F-8F13-DA32030405EE}" type="presParOf" srcId="{349D87AB-6448-EF40-8A10-75A34545A361}" destId="{FF6D0C3B-CED8-DD46-BA0B-B9046650FB63}" srcOrd="3" destOrd="0" presId="urn:microsoft.com/office/officeart/2005/8/layout/radial3"/>
    <dgm:cxn modelId="{A8F393A3-DA82-9C44-B178-1D20DB9AD515}" type="presParOf" srcId="{349D87AB-6448-EF40-8A10-75A34545A361}" destId="{03022926-9093-814C-9E98-1E62810E62D8}" srcOrd="4" destOrd="0" presId="urn:microsoft.com/office/officeart/2005/8/layout/radial3"/>
    <dgm:cxn modelId="{C0101222-E8D7-B346-A4B7-348F690A7113}" type="presParOf" srcId="{349D87AB-6448-EF40-8A10-75A34545A361}" destId="{220D7ACD-69CC-2E4D-BA9D-009AF06ADE23}" srcOrd="5" destOrd="0" presId="urn:microsoft.com/office/officeart/2005/8/layout/radial3"/>
    <dgm:cxn modelId="{6640297A-AE61-2348-9E7F-B2D538935B86}" type="presParOf" srcId="{349D87AB-6448-EF40-8A10-75A34545A361}" destId="{52ABA9FC-99E1-014B-A3AB-00E816CCEC55}"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4846AF5-25DF-4A47-8D6B-4AB7AACBCA1B}" type="doc">
      <dgm:prSet loTypeId="urn:microsoft.com/office/officeart/2005/8/layout/process1" loCatId="" qsTypeId="urn:microsoft.com/office/officeart/2005/8/quickstyle/simple2" qsCatId="simple" csTypeId="urn:microsoft.com/office/officeart/2005/8/colors/accent5_2" csCatId="accent5" phldr="1"/>
      <dgm:spPr/>
    </dgm:pt>
    <dgm:pt modelId="{CA7B8E0A-37E3-0843-B631-CEA9E0783F07}">
      <dgm:prSet phldrT="[Text]" custT="1"/>
      <dgm:spPr>
        <a:solidFill>
          <a:srgbClr val="FFC202"/>
        </a:solidFill>
      </dgm:spPr>
      <dgm:t>
        <a:bodyPr/>
        <a:lstStyle/>
        <a:p>
          <a:pPr rtl="0"/>
          <a:r>
            <a:rPr kumimoji="0" lang="en-US" sz="1800" b="0" i="0" u="none" strike="noStrike" cap="none" normalizeH="0" baseline="0" dirty="0" smtClean="0">
              <a:ln/>
              <a:solidFill>
                <a:srgbClr val="000000"/>
              </a:solidFill>
              <a:effectLst/>
              <a:latin typeface="Century Gothic"/>
              <a:ea typeface="ヒラギノ角ゴ ProN W3" pitchFamily="-1" charset="-128"/>
              <a:cs typeface="Century Gothic"/>
              <a:sym typeface="Arial" charset="0"/>
            </a:rPr>
            <a:t>Standards in Grade Spans </a:t>
          </a:r>
        </a:p>
        <a:p>
          <a:pPr rtl="0"/>
          <a:r>
            <a:rPr kumimoji="0" lang="en-US" sz="1600" b="0" i="0" u="none" strike="noStrike" cap="none" normalizeH="0" baseline="0" dirty="0" smtClean="0">
              <a:ln/>
              <a:solidFill>
                <a:srgbClr val="000000"/>
              </a:solidFill>
              <a:effectLst/>
              <a:latin typeface="Century Gothic"/>
              <a:ea typeface="ヒラギノ角ゴ ProN W3" pitchFamily="-1" charset="-128"/>
              <a:cs typeface="Century Gothic"/>
              <a:sym typeface="Arial" charset="0"/>
            </a:rPr>
            <a:t>(K-2, 3-5, 6-8, 9-12)</a:t>
          </a:r>
          <a:endParaRPr lang="en-US" sz="1600" b="0" dirty="0">
            <a:solidFill>
              <a:srgbClr val="000000"/>
            </a:solidFill>
            <a:latin typeface="Century Gothic"/>
            <a:cs typeface="Century Gothic"/>
          </a:endParaRPr>
        </a:p>
      </dgm:t>
    </dgm:pt>
    <dgm:pt modelId="{21DD618D-49CA-E844-A653-0CA2852DF0F1}" type="parTrans" cxnId="{4383FA14-9C3D-A34E-B2CA-40AA0166408D}">
      <dgm:prSet/>
      <dgm:spPr/>
      <dgm:t>
        <a:bodyPr/>
        <a:lstStyle/>
        <a:p>
          <a:endParaRPr lang="en-US" b="0">
            <a:solidFill>
              <a:srgbClr val="000000"/>
            </a:solidFill>
          </a:endParaRPr>
        </a:p>
      </dgm:t>
    </dgm:pt>
    <dgm:pt modelId="{1AFFC101-BD09-D047-A2D3-6DC805B5FEC1}" type="sibTrans" cxnId="{4383FA14-9C3D-A34E-B2CA-40AA0166408D}">
      <dgm:prSet/>
      <dgm:spPr>
        <a:solidFill>
          <a:srgbClr val="84C800"/>
        </a:solidFill>
      </dgm:spPr>
      <dgm:t>
        <a:bodyPr/>
        <a:lstStyle/>
        <a:p>
          <a:endParaRPr lang="en-US" b="0">
            <a:solidFill>
              <a:srgbClr val="000000"/>
            </a:solidFill>
          </a:endParaRPr>
        </a:p>
      </dgm:t>
    </dgm:pt>
    <dgm:pt modelId="{239A4C4F-3C26-1343-B8AE-D1264255DB25}">
      <dgm:prSet phldrT="[Text]" custT="1"/>
      <dgm:spPr>
        <a:solidFill>
          <a:srgbClr val="84C800"/>
        </a:solidFill>
      </dgm:spPr>
      <dgm:t>
        <a:bodyPr/>
        <a:lstStyle/>
        <a:p>
          <a:pPr rtl="0"/>
          <a:r>
            <a:rPr lang="en-US" sz="1800" b="0" dirty="0" smtClean="0">
              <a:solidFill>
                <a:srgbClr val="000000"/>
              </a:solidFill>
              <a:latin typeface="Century Gothic"/>
              <a:cs typeface="Century Gothic"/>
            </a:rPr>
            <a:t>Standards</a:t>
          </a:r>
          <a:r>
            <a:rPr lang="en-US" sz="1800" b="0" baseline="0" dirty="0" smtClean="0">
              <a:solidFill>
                <a:srgbClr val="000000"/>
              </a:solidFill>
              <a:latin typeface="Century Gothic"/>
              <a:cs typeface="Century Gothic"/>
            </a:rPr>
            <a:t> in grade level/spans that parallel CCSS</a:t>
          </a:r>
        </a:p>
        <a:p>
          <a:pPr rtl="0"/>
          <a:r>
            <a:rPr lang="en-US" sz="1100" b="0" baseline="0" dirty="0" smtClean="0">
              <a:solidFill>
                <a:srgbClr val="000000"/>
              </a:solidFill>
              <a:latin typeface="Century Gothic"/>
              <a:cs typeface="Century Gothic"/>
            </a:rPr>
            <a:t>(K, 1, 2, 3, 4, 5, 6, 7, 8</a:t>
          </a:r>
          <a:r>
            <a:rPr lang="en-US" sz="1100" b="0" baseline="0" dirty="0" smtClean="0">
              <a:solidFill>
                <a:srgbClr val="000000"/>
              </a:solidFill>
            </a:rPr>
            <a:t>, 9-10, 11-12)</a:t>
          </a:r>
          <a:endParaRPr lang="en-US" sz="1100" b="0" dirty="0">
            <a:solidFill>
              <a:srgbClr val="000000"/>
            </a:solidFill>
          </a:endParaRPr>
        </a:p>
      </dgm:t>
    </dgm:pt>
    <dgm:pt modelId="{B8CA8647-15B3-E040-86CE-F30D64780BE4}" type="parTrans" cxnId="{47CB52FB-71F8-0642-B53B-44DA31213E90}">
      <dgm:prSet/>
      <dgm:spPr/>
      <dgm:t>
        <a:bodyPr/>
        <a:lstStyle/>
        <a:p>
          <a:endParaRPr lang="en-US" b="0">
            <a:solidFill>
              <a:srgbClr val="000000"/>
            </a:solidFill>
          </a:endParaRPr>
        </a:p>
      </dgm:t>
    </dgm:pt>
    <dgm:pt modelId="{53CCA1A1-B4CC-A847-B716-81CF75CEFF89}" type="sibTrans" cxnId="{47CB52FB-71F8-0642-B53B-44DA31213E90}">
      <dgm:prSet/>
      <dgm:spPr/>
      <dgm:t>
        <a:bodyPr/>
        <a:lstStyle/>
        <a:p>
          <a:endParaRPr lang="en-US" b="0">
            <a:solidFill>
              <a:srgbClr val="000000"/>
            </a:solidFill>
          </a:endParaRPr>
        </a:p>
      </dgm:t>
    </dgm:pt>
    <dgm:pt modelId="{A44C998F-E7D3-0949-9E87-2D7FC6411AAF}" type="pres">
      <dgm:prSet presAssocID="{44846AF5-25DF-4A47-8D6B-4AB7AACBCA1B}" presName="Name0" presStyleCnt="0">
        <dgm:presLayoutVars>
          <dgm:dir/>
          <dgm:resizeHandles val="exact"/>
        </dgm:presLayoutVars>
      </dgm:prSet>
      <dgm:spPr/>
    </dgm:pt>
    <dgm:pt modelId="{E63C2108-A214-3040-B681-AAB0695574A0}" type="pres">
      <dgm:prSet presAssocID="{CA7B8E0A-37E3-0843-B631-CEA9E0783F07}" presName="node" presStyleLbl="node1" presStyleIdx="0" presStyleCnt="2" custLinFactNeighborX="-117">
        <dgm:presLayoutVars>
          <dgm:bulletEnabled val="1"/>
        </dgm:presLayoutVars>
      </dgm:prSet>
      <dgm:spPr/>
      <dgm:t>
        <a:bodyPr/>
        <a:lstStyle/>
        <a:p>
          <a:endParaRPr lang="en-US"/>
        </a:p>
      </dgm:t>
    </dgm:pt>
    <dgm:pt modelId="{8AA78C2F-C037-BE48-9D83-11EA27A6A406}" type="pres">
      <dgm:prSet presAssocID="{1AFFC101-BD09-D047-A2D3-6DC805B5FEC1}" presName="sibTrans" presStyleLbl="sibTrans2D1" presStyleIdx="0" presStyleCnt="1"/>
      <dgm:spPr/>
      <dgm:t>
        <a:bodyPr/>
        <a:lstStyle/>
        <a:p>
          <a:endParaRPr lang="en-US"/>
        </a:p>
      </dgm:t>
    </dgm:pt>
    <dgm:pt modelId="{74C5BE3B-6341-864F-848F-B5DED256B3C0}" type="pres">
      <dgm:prSet presAssocID="{1AFFC101-BD09-D047-A2D3-6DC805B5FEC1}" presName="connectorText" presStyleLbl="sibTrans2D1" presStyleIdx="0" presStyleCnt="1"/>
      <dgm:spPr/>
      <dgm:t>
        <a:bodyPr/>
        <a:lstStyle/>
        <a:p>
          <a:endParaRPr lang="en-US"/>
        </a:p>
      </dgm:t>
    </dgm:pt>
    <dgm:pt modelId="{F6F15FB3-2779-1045-ADE2-2BED46D429D0}" type="pres">
      <dgm:prSet presAssocID="{239A4C4F-3C26-1343-B8AE-D1264255DB25}" presName="node" presStyleLbl="node1" presStyleIdx="1" presStyleCnt="2" custLinFactNeighborX="1675" custLinFactNeighborY="3005">
        <dgm:presLayoutVars>
          <dgm:bulletEnabled val="1"/>
        </dgm:presLayoutVars>
      </dgm:prSet>
      <dgm:spPr/>
      <dgm:t>
        <a:bodyPr/>
        <a:lstStyle/>
        <a:p>
          <a:endParaRPr lang="en-US"/>
        </a:p>
      </dgm:t>
    </dgm:pt>
  </dgm:ptLst>
  <dgm:cxnLst>
    <dgm:cxn modelId="{1D078A77-BF02-D84B-921F-37801A569214}" type="presOf" srcId="{239A4C4F-3C26-1343-B8AE-D1264255DB25}" destId="{F6F15FB3-2779-1045-ADE2-2BED46D429D0}" srcOrd="0" destOrd="0" presId="urn:microsoft.com/office/officeart/2005/8/layout/process1"/>
    <dgm:cxn modelId="{DB6B4A93-88D2-774F-8B32-2F87A63D7F8B}" type="presOf" srcId="{CA7B8E0A-37E3-0843-B631-CEA9E0783F07}" destId="{E63C2108-A214-3040-B681-AAB0695574A0}" srcOrd="0" destOrd="0" presId="urn:microsoft.com/office/officeart/2005/8/layout/process1"/>
    <dgm:cxn modelId="{2FA979C5-B598-864E-B348-ED3C24168D03}" type="presOf" srcId="{44846AF5-25DF-4A47-8D6B-4AB7AACBCA1B}" destId="{A44C998F-E7D3-0949-9E87-2D7FC6411AAF}" srcOrd="0" destOrd="0" presId="urn:microsoft.com/office/officeart/2005/8/layout/process1"/>
    <dgm:cxn modelId="{4383FA14-9C3D-A34E-B2CA-40AA0166408D}" srcId="{44846AF5-25DF-4A47-8D6B-4AB7AACBCA1B}" destId="{CA7B8E0A-37E3-0843-B631-CEA9E0783F07}" srcOrd="0" destOrd="0" parTransId="{21DD618D-49CA-E844-A653-0CA2852DF0F1}" sibTransId="{1AFFC101-BD09-D047-A2D3-6DC805B5FEC1}"/>
    <dgm:cxn modelId="{2B47466B-BC45-954E-97E6-A278A8ED35C1}" type="presOf" srcId="{1AFFC101-BD09-D047-A2D3-6DC805B5FEC1}" destId="{8AA78C2F-C037-BE48-9D83-11EA27A6A406}" srcOrd="0" destOrd="0" presId="urn:microsoft.com/office/officeart/2005/8/layout/process1"/>
    <dgm:cxn modelId="{5C140053-0B14-164E-B03D-145173E4361E}" type="presOf" srcId="{1AFFC101-BD09-D047-A2D3-6DC805B5FEC1}" destId="{74C5BE3B-6341-864F-848F-B5DED256B3C0}" srcOrd="1" destOrd="0" presId="urn:microsoft.com/office/officeart/2005/8/layout/process1"/>
    <dgm:cxn modelId="{47CB52FB-71F8-0642-B53B-44DA31213E90}" srcId="{44846AF5-25DF-4A47-8D6B-4AB7AACBCA1B}" destId="{239A4C4F-3C26-1343-B8AE-D1264255DB25}" srcOrd="1" destOrd="0" parTransId="{B8CA8647-15B3-E040-86CE-F30D64780BE4}" sibTransId="{53CCA1A1-B4CC-A847-B716-81CF75CEFF89}"/>
    <dgm:cxn modelId="{D936060C-922C-944B-869D-DDC7C5AD3726}" type="presParOf" srcId="{A44C998F-E7D3-0949-9E87-2D7FC6411AAF}" destId="{E63C2108-A214-3040-B681-AAB0695574A0}" srcOrd="0" destOrd="0" presId="urn:microsoft.com/office/officeart/2005/8/layout/process1"/>
    <dgm:cxn modelId="{DC5B149F-803B-EF44-B727-EE3D719536D3}" type="presParOf" srcId="{A44C998F-E7D3-0949-9E87-2D7FC6411AAF}" destId="{8AA78C2F-C037-BE48-9D83-11EA27A6A406}" srcOrd="1" destOrd="0" presId="urn:microsoft.com/office/officeart/2005/8/layout/process1"/>
    <dgm:cxn modelId="{FA3EFB9E-CE26-E240-B1C0-9200907F183B}" type="presParOf" srcId="{8AA78C2F-C037-BE48-9D83-11EA27A6A406}" destId="{74C5BE3B-6341-864F-848F-B5DED256B3C0}" srcOrd="0" destOrd="0" presId="urn:microsoft.com/office/officeart/2005/8/layout/process1"/>
    <dgm:cxn modelId="{12BAEE2E-B7FF-0349-A17E-94D7C0895CD8}" type="presParOf" srcId="{A44C998F-E7D3-0949-9E87-2D7FC6411AAF}" destId="{F6F15FB3-2779-1045-ADE2-2BED46D429D0}" srcOrd="2"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4846AF5-25DF-4A47-8D6B-4AB7AACBCA1B}" type="doc">
      <dgm:prSet loTypeId="urn:microsoft.com/office/officeart/2005/8/layout/process1" loCatId="" qsTypeId="urn:microsoft.com/office/officeart/2005/8/quickstyle/simple2" qsCatId="simple" csTypeId="urn:microsoft.com/office/officeart/2005/8/colors/accent1_2" csCatId="accent1" phldr="1"/>
      <dgm:spPr/>
    </dgm:pt>
    <dgm:pt modelId="{CA7B8E0A-37E3-0843-B631-CEA9E0783F07}">
      <dgm:prSet phldrT="[Text]"/>
      <dgm:spPr>
        <a:solidFill>
          <a:srgbClr val="FFC202"/>
        </a:solidFill>
      </dgm:spPr>
      <dgm:t>
        <a:bodyPr/>
        <a:lstStyle/>
        <a:p>
          <a:pPr rtl="0"/>
          <a:r>
            <a:rPr lang="en-US" b="0" dirty="0" smtClean="0">
              <a:solidFill>
                <a:srgbClr val="000000"/>
              </a:solidFill>
              <a:latin typeface="Century Gothic"/>
              <a:cs typeface="Century Gothic"/>
            </a:rPr>
            <a:t>Standards and PLDs focusing on four isolated domains: listening, speaking, reading and writing as isolated domains</a:t>
          </a:r>
          <a:endParaRPr lang="en-US" b="0" dirty="0">
            <a:solidFill>
              <a:srgbClr val="000000"/>
            </a:solidFill>
            <a:latin typeface="Century Gothic"/>
            <a:cs typeface="Century Gothic"/>
          </a:endParaRPr>
        </a:p>
      </dgm:t>
    </dgm:pt>
    <dgm:pt modelId="{21DD618D-49CA-E844-A653-0CA2852DF0F1}" type="parTrans" cxnId="{4383FA14-9C3D-A34E-B2CA-40AA0166408D}">
      <dgm:prSet/>
      <dgm:spPr/>
      <dgm:t>
        <a:bodyPr/>
        <a:lstStyle/>
        <a:p>
          <a:endParaRPr lang="en-US" b="0">
            <a:solidFill>
              <a:srgbClr val="000000"/>
            </a:solidFill>
          </a:endParaRPr>
        </a:p>
      </dgm:t>
    </dgm:pt>
    <dgm:pt modelId="{1AFFC101-BD09-D047-A2D3-6DC805B5FEC1}" type="sibTrans" cxnId="{4383FA14-9C3D-A34E-B2CA-40AA0166408D}">
      <dgm:prSet/>
      <dgm:spPr>
        <a:solidFill>
          <a:srgbClr val="84C800"/>
        </a:solidFill>
      </dgm:spPr>
      <dgm:t>
        <a:bodyPr/>
        <a:lstStyle/>
        <a:p>
          <a:endParaRPr lang="en-US" b="0">
            <a:solidFill>
              <a:srgbClr val="000000"/>
            </a:solidFill>
          </a:endParaRPr>
        </a:p>
      </dgm:t>
    </dgm:pt>
    <dgm:pt modelId="{239A4C4F-3C26-1343-B8AE-D1264255DB25}">
      <dgm:prSet phldrT="[Text]"/>
      <dgm:spPr>
        <a:solidFill>
          <a:srgbClr val="84C800"/>
        </a:solidFill>
      </dgm:spPr>
      <dgm:t>
        <a:bodyPr/>
        <a:lstStyle/>
        <a:p>
          <a:pPr rtl="0"/>
          <a:r>
            <a:rPr lang="en-US" b="0" dirty="0" smtClean="0">
              <a:solidFill>
                <a:srgbClr val="000000"/>
              </a:solidFill>
              <a:latin typeface="Century Gothic"/>
              <a:cs typeface="Century Gothic"/>
            </a:rPr>
            <a:t>Standards and PLDs focusing on modes of communication (collaborative, interpretive, and productive); and language knowledge awareness and use (interweaving S, L, R, W)</a:t>
          </a:r>
          <a:endParaRPr lang="en-US" b="0" dirty="0">
            <a:solidFill>
              <a:srgbClr val="000000"/>
            </a:solidFill>
            <a:latin typeface="Century Gothic"/>
            <a:cs typeface="Century Gothic"/>
          </a:endParaRPr>
        </a:p>
      </dgm:t>
    </dgm:pt>
    <dgm:pt modelId="{B8CA8647-15B3-E040-86CE-F30D64780BE4}" type="parTrans" cxnId="{47CB52FB-71F8-0642-B53B-44DA31213E90}">
      <dgm:prSet/>
      <dgm:spPr/>
      <dgm:t>
        <a:bodyPr/>
        <a:lstStyle/>
        <a:p>
          <a:endParaRPr lang="en-US" b="0">
            <a:solidFill>
              <a:srgbClr val="000000"/>
            </a:solidFill>
          </a:endParaRPr>
        </a:p>
      </dgm:t>
    </dgm:pt>
    <dgm:pt modelId="{53CCA1A1-B4CC-A847-B716-81CF75CEFF89}" type="sibTrans" cxnId="{47CB52FB-71F8-0642-B53B-44DA31213E90}">
      <dgm:prSet/>
      <dgm:spPr/>
      <dgm:t>
        <a:bodyPr/>
        <a:lstStyle/>
        <a:p>
          <a:endParaRPr lang="en-US" b="0">
            <a:solidFill>
              <a:srgbClr val="000000"/>
            </a:solidFill>
          </a:endParaRPr>
        </a:p>
      </dgm:t>
    </dgm:pt>
    <dgm:pt modelId="{A44C998F-E7D3-0949-9E87-2D7FC6411AAF}" type="pres">
      <dgm:prSet presAssocID="{44846AF5-25DF-4A47-8D6B-4AB7AACBCA1B}" presName="Name0" presStyleCnt="0">
        <dgm:presLayoutVars>
          <dgm:dir/>
          <dgm:resizeHandles val="exact"/>
        </dgm:presLayoutVars>
      </dgm:prSet>
      <dgm:spPr/>
    </dgm:pt>
    <dgm:pt modelId="{E63C2108-A214-3040-B681-AAB0695574A0}" type="pres">
      <dgm:prSet presAssocID="{CA7B8E0A-37E3-0843-B631-CEA9E0783F07}" presName="node" presStyleLbl="node1" presStyleIdx="0" presStyleCnt="2">
        <dgm:presLayoutVars>
          <dgm:bulletEnabled val="1"/>
        </dgm:presLayoutVars>
      </dgm:prSet>
      <dgm:spPr/>
      <dgm:t>
        <a:bodyPr/>
        <a:lstStyle/>
        <a:p>
          <a:endParaRPr lang="en-US"/>
        </a:p>
      </dgm:t>
    </dgm:pt>
    <dgm:pt modelId="{8AA78C2F-C037-BE48-9D83-11EA27A6A406}" type="pres">
      <dgm:prSet presAssocID="{1AFFC101-BD09-D047-A2D3-6DC805B5FEC1}" presName="sibTrans" presStyleLbl="sibTrans2D1" presStyleIdx="0" presStyleCnt="1"/>
      <dgm:spPr/>
      <dgm:t>
        <a:bodyPr/>
        <a:lstStyle/>
        <a:p>
          <a:endParaRPr lang="en-US"/>
        </a:p>
      </dgm:t>
    </dgm:pt>
    <dgm:pt modelId="{74C5BE3B-6341-864F-848F-B5DED256B3C0}" type="pres">
      <dgm:prSet presAssocID="{1AFFC101-BD09-D047-A2D3-6DC805B5FEC1}" presName="connectorText" presStyleLbl="sibTrans2D1" presStyleIdx="0" presStyleCnt="1"/>
      <dgm:spPr/>
      <dgm:t>
        <a:bodyPr/>
        <a:lstStyle/>
        <a:p>
          <a:endParaRPr lang="en-US"/>
        </a:p>
      </dgm:t>
    </dgm:pt>
    <dgm:pt modelId="{F6F15FB3-2779-1045-ADE2-2BED46D429D0}" type="pres">
      <dgm:prSet presAssocID="{239A4C4F-3C26-1343-B8AE-D1264255DB25}" presName="node" presStyleLbl="node1" presStyleIdx="1" presStyleCnt="2" custLinFactNeighborY="-5882">
        <dgm:presLayoutVars>
          <dgm:bulletEnabled val="1"/>
        </dgm:presLayoutVars>
      </dgm:prSet>
      <dgm:spPr/>
      <dgm:t>
        <a:bodyPr/>
        <a:lstStyle/>
        <a:p>
          <a:endParaRPr lang="en-US"/>
        </a:p>
      </dgm:t>
    </dgm:pt>
  </dgm:ptLst>
  <dgm:cxnLst>
    <dgm:cxn modelId="{3ED03F2F-B174-454D-9D97-6BC81AF229B0}" type="presOf" srcId="{44846AF5-25DF-4A47-8D6B-4AB7AACBCA1B}" destId="{A44C998F-E7D3-0949-9E87-2D7FC6411AAF}" srcOrd="0" destOrd="0" presId="urn:microsoft.com/office/officeart/2005/8/layout/process1"/>
    <dgm:cxn modelId="{F963F0EF-140E-6B47-808B-7BE098681444}" type="presOf" srcId="{1AFFC101-BD09-D047-A2D3-6DC805B5FEC1}" destId="{8AA78C2F-C037-BE48-9D83-11EA27A6A406}" srcOrd="0" destOrd="0" presId="urn:microsoft.com/office/officeart/2005/8/layout/process1"/>
    <dgm:cxn modelId="{3A31D238-BBF6-4545-BAD4-D252D985887B}" type="presOf" srcId="{239A4C4F-3C26-1343-B8AE-D1264255DB25}" destId="{F6F15FB3-2779-1045-ADE2-2BED46D429D0}" srcOrd="0" destOrd="0" presId="urn:microsoft.com/office/officeart/2005/8/layout/process1"/>
    <dgm:cxn modelId="{4383FA14-9C3D-A34E-B2CA-40AA0166408D}" srcId="{44846AF5-25DF-4A47-8D6B-4AB7AACBCA1B}" destId="{CA7B8E0A-37E3-0843-B631-CEA9E0783F07}" srcOrd="0" destOrd="0" parTransId="{21DD618D-49CA-E844-A653-0CA2852DF0F1}" sibTransId="{1AFFC101-BD09-D047-A2D3-6DC805B5FEC1}"/>
    <dgm:cxn modelId="{B2BEB1A0-1093-F64D-B1AF-03A83F6333DE}" type="presOf" srcId="{CA7B8E0A-37E3-0843-B631-CEA9E0783F07}" destId="{E63C2108-A214-3040-B681-AAB0695574A0}" srcOrd="0" destOrd="0" presId="urn:microsoft.com/office/officeart/2005/8/layout/process1"/>
    <dgm:cxn modelId="{ECF1C773-D238-7346-A7CC-0F816C9A6EC3}" type="presOf" srcId="{1AFFC101-BD09-D047-A2D3-6DC805B5FEC1}" destId="{74C5BE3B-6341-864F-848F-B5DED256B3C0}" srcOrd="1" destOrd="0" presId="urn:microsoft.com/office/officeart/2005/8/layout/process1"/>
    <dgm:cxn modelId="{47CB52FB-71F8-0642-B53B-44DA31213E90}" srcId="{44846AF5-25DF-4A47-8D6B-4AB7AACBCA1B}" destId="{239A4C4F-3C26-1343-B8AE-D1264255DB25}" srcOrd="1" destOrd="0" parTransId="{B8CA8647-15B3-E040-86CE-F30D64780BE4}" sibTransId="{53CCA1A1-B4CC-A847-B716-81CF75CEFF89}"/>
    <dgm:cxn modelId="{A5FC2B4D-F9D8-E54B-8477-8DF7EB02762B}" type="presParOf" srcId="{A44C998F-E7D3-0949-9E87-2D7FC6411AAF}" destId="{E63C2108-A214-3040-B681-AAB0695574A0}" srcOrd="0" destOrd="0" presId="urn:microsoft.com/office/officeart/2005/8/layout/process1"/>
    <dgm:cxn modelId="{A4548607-7409-EA47-9884-16E499641B5E}" type="presParOf" srcId="{A44C998F-E7D3-0949-9E87-2D7FC6411AAF}" destId="{8AA78C2F-C037-BE48-9D83-11EA27A6A406}" srcOrd="1" destOrd="0" presId="urn:microsoft.com/office/officeart/2005/8/layout/process1"/>
    <dgm:cxn modelId="{67F1382C-CB77-274A-A932-976B6003EB17}" type="presParOf" srcId="{8AA78C2F-C037-BE48-9D83-11EA27A6A406}" destId="{74C5BE3B-6341-864F-848F-B5DED256B3C0}" srcOrd="0" destOrd="0" presId="urn:microsoft.com/office/officeart/2005/8/layout/process1"/>
    <dgm:cxn modelId="{BE4A9657-D41F-E244-B4E5-640444D70839}" type="presParOf" srcId="{A44C998F-E7D3-0949-9E87-2D7FC6411AAF}" destId="{F6F15FB3-2779-1045-ADE2-2BED46D429D0}" srcOrd="2" destOrd="0" presId="urn:microsoft.com/office/officeart/2005/8/layout/process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4846AF5-25DF-4A47-8D6B-4AB7AACBCA1B}" type="doc">
      <dgm:prSet loTypeId="urn:microsoft.com/office/officeart/2005/8/layout/process1" loCatId="" qsTypeId="urn:microsoft.com/office/officeart/2005/8/quickstyle/simple1" qsCatId="simple" csTypeId="urn:microsoft.com/office/officeart/2005/8/colors/accent1_2" csCatId="accent1" phldr="1"/>
      <dgm:spPr/>
    </dgm:pt>
    <dgm:pt modelId="{CA7B8E0A-37E3-0843-B631-CEA9E0783F07}">
      <dgm:prSet phldrT="[Text]"/>
      <dgm:spPr>
        <a:solidFill>
          <a:srgbClr val="FFC202"/>
        </a:solidFill>
      </dgm:spPr>
      <dgm:t>
        <a:bodyPr/>
        <a:lstStyle/>
        <a:p>
          <a:pPr rtl="0"/>
          <a:r>
            <a:rPr kumimoji="0" lang="en-US" b="0" i="0" u="none" strike="noStrike" cap="none" normalizeH="0" baseline="0" dirty="0" smtClean="0">
              <a:ln/>
              <a:solidFill>
                <a:schemeClr val="tx1"/>
              </a:solidFill>
              <a:effectLst/>
              <a:latin typeface="Century Gothic"/>
              <a:ea typeface="ヒラギノ角ゴ ProN W3" pitchFamily="-1" charset="-128"/>
              <a:cs typeface="Century Gothic"/>
              <a:sym typeface="Arial" charset="0"/>
            </a:rPr>
            <a:t>Language acquisition as an individual and lock-step linear process  </a:t>
          </a:r>
          <a:endParaRPr lang="en-US" b="0" dirty="0">
            <a:solidFill>
              <a:schemeClr val="tx1"/>
            </a:solidFill>
            <a:latin typeface="Century Gothic"/>
            <a:cs typeface="Century Gothic"/>
          </a:endParaRPr>
        </a:p>
      </dgm:t>
    </dgm:pt>
    <dgm:pt modelId="{21DD618D-49CA-E844-A653-0CA2852DF0F1}" type="parTrans" cxnId="{4383FA14-9C3D-A34E-B2CA-40AA0166408D}">
      <dgm:prSet/>
      <dgm:spPr/>
      <dgm:t>
        <a:bodyPr/>
        <a:lstStyle/>
        <a:p>
          <a:endParaRPr lang="en-US" b="0">
            <a:solidFill>
              <a:srgbClr val="000000"/>
            </a:solidFill>
          </a:endParaRPr>
        </a:p>
      </dgm:t>
    </dgm:pt>
    <dgm:pt modelId="{1AFFC101-BD09-D047-A2D3-6DC805B5FEC1}" type="sibTrans" cxnId="{4383FA14-9C3D-A34E-B2CA-40AA0166408D}">
      <dgm:prSet/>
      <dgm:spPr>
        <a:solidFill>
          <a:srgbClr val="84C800"/>
        </a:solidFill>
      </dgm:spPr>
      <dgm:t>
        <a:bodyPr/>
        <a:lstStyle/>
        <a:p>
          <a:endParaRPr lang="en-US" b="0">
            <a:solidFill>
              <a:srgbClr val="000000"/>
            </a:solidFill>
          </a:endParaRPr>
        </a:p>
      </dgm:t>
    </dgm:pt>
    <dgm:pt modelId="{239A4C4F-3C26-1343-B8AE-D1264255DB25}">
      <dgm:prSet phldrT="[Text]"/>
      <dgm:spPr>
        <a:solidFill>
          <a:srgbClr val="84C800"/>
        </a:solidFill>
      </dgm:spPr>
      <dgm:t>
        <a:bodyPr/>
        <a:lstStyle/>
        <a:p>
          <a:pPr rtl="0"/>
          <a:r>
            <a:rPr kumimoji="0" lang="en-US" b="0" i="0" u="none" strike="noStrike" cap="none" normalizeH="0" baseline="0" dirty="0" smtClean="0">
              <a:ln/>
              <a:solidFill>
                <a:schemeClr val="tx1"/>
              </a:solidFill>
              <a:effectLst/>
              <a:latin typeface="Century Gothic"/>
              <a:ea typeface="ヒラギノ角ゴ ProN W3" pitchFamily="-1" charset="-128"/>
              <a:cs typeface="Century Gothic"/>
              <a:sym typeface="Arial" charset="0"/>
            </a:rPr>
            <a:t>Language acquisition as a non-linear, spiraling, dynamic, and complex social process</a:t>
          </a:r>
          <a:endParaRPr lang="en-US" b="0" dirty="0">
            <a:solidFill>
              <a:schemeClr val="tx1"/>
            </a:solidFill>
            <a:latin typeface="Century Gothic"/>
            <a:cs typeface="Century Gothic"/>
          </a:endParaRPr>
        </a:p>
      </dgm:t>
    </dgm:pt>
    <dgm:pt modelId="{B8CA8647-15B3-E040-86CE-F30D64780BE4}" type="parTrans" cxnId="{47CB52FB-71F8-0642-B53B-44DA31213E90}">
      <dgm:prSet/>
      <dgm:spPr/>
      <dgm:t>
        <a:bodyPr/>
        <a:lstStyle/>
        <a:p>
          <a:endParaRPr lang="en-US" b="0">
            <a:solidFill>
              <a:srgbClr val="000000"/>
            </a:solidFill>
          </a:endParaRPr>
        </a:p>
      </dgm:t>
    </dgm:pt>
    <dgm:pt modelId="{53CCA1A1-B4CC-A847-B716-81CF75CEFF89}" type="sibTrans" cxnId="{47CB52FB-71F8-0642-B53B-44DA31213E90}">
      <dgm:prSet/>
      <dgm:spPr/>
      <dgm:t>
        <a:bodyPr/>
        <a:lstStyle/>
        <a:p>
          <a:endParaRPr lang="en-US" b="0">
            <a:solidFill>
              <a:srgbClr val="000000"/>
            </a:solidFill>
          </a:endParaRPr>
        </a:p>
      </dgm:t>
    </dgm:pt>
    <dgm:pt modelId="{A44C998F-E7D3-0949-9E87-2D7FC6411AAF}" type="pres">
      <dgm:prSet presAssocID="{44846AF5-25DF-4A47-8D6B-4AB7AACBCA1B}" presName="Name0" presStyleCnt="0">
        <dgm:presLayoutVars>
          <dgm:dir/>
          <dgm:resizeHandles val="exact"/>
        </dgm:presLayoutVars>
      </dgm:prSet>
      <dgm:spPr/>
    </dgm:pt>
    <dgm:pt modelId="{E63C2108-A214-3040-B681-AAB0695574A0}" type="pres">
      <dgm:prSet presAssocID="{CA7B8E0A-37E3-0843-B631-CEA9E0783F07}" presName="node" presStyleLbl="node1" presStyleIdx="0" presStyleCnt="2">
        <dgm:presLayoutVars>
          <dgm:bulletEnabled val="1"/>
        </dgm:presLayoutVars>
      </dgm:prSet>
      <dgm:spPr/>
      <dgm:t>
        <a:bodyPr/>
        <a:lstStyle/>
        <a:p>
          <a:endParaRPr lang="en-US"/>
        </a:p>
      </dgm:t>
    </dgm:pt>
    <dgm:pt modelId="{8AA78C2F-C037-BE48-9D83-11EA27A6A406}" type="pres">
      <dgm:prSet presAssocID="{1AFFC101-BD09-D047-A2D3-6DC805B5FEC1}" presName="sibTrans" presStyleLbl="sibTrans2D1" presStyleIdx="0" presStyleCnt="1"/>
      <dgm:spPr/>
      <dgm:t>
        <a:bodyPr/>
        <a:lstStyle/>
        <a:p>
          <a:endParaRPr lang="en-US"/>
        </a:p>
      </dgm:t>
    </dgm:pt>
    <dgm:pt modelId="{74C5BE3B-6341-864F-848F-B5DED256B3C0}" type="pres">
      <dgm:prSet presAssocID="{1AFFC101-BD09-D047-A2D3-6DC805B5FEC1}" presName="connectorText" presStyleLbl="sibTrans2D1" presStyleIdx="0" presStyleCnt="1"/>
      <dgm:spPr/>
      <dgm:t>
        <a:bodyPr/>
        <a:lstStyle/>
        <a:p>
          <a:endParaRPr lang="en-US"/>
        </a:p>
      </dgm:t>
    </dgm:pt>
    <dgm:pt modelId="{F6F15FB3-2779-1045-ADE2-2BED46D429D0}" type="pres">
      <dgm:prSet presAssocID="{239A4C4F-3C26-1343-B8AE-D1264255DB25}" presName="node" presStyleLbl="node1" presStyleIdx="1" presStyleCnt="2">
        <dgm:presLayoutVars>
          <dgm:bulletEnabled val="1"/>
        </dgm:presLayoutVars>
      </dgm:prSet>
      <dgm:spPr/>
      <dgm:t>
        <a:bodyPr/>
        <a:lstStyle/>
        <a:p>
          <a:endParaRPr lang="en-US"/>
        </a:p>
      </dgm:t>
    </dgm:pt>
  </dgm:ptLst>
  <dgm:cxnLst>
    <dgm:cxn modelId="{B90D7A02-2C0A-DB45-9986-49B834181C74}" type="presOf" srcId="{1AFFC101-BD09-D047-A2D3-6DC805B5FEC1}" destId="{8AA78C2F-C037-BE48-9D83-11EA27A6A406}" srcOrd="0" destOrd="0" presId="urn:microsoft.com/office/officeart/2005/8/layout/process1"/>
    <dgm:cxn modelId="{31830CED-3578-4B40-8705-13A40A2E1C20}" type="presOf" srcId="{239A4C4F-3C26-1343-B8AE-D1264255DB25}" destId="{F6F15FB3-2779-1045-ADE2-2BED46D429D0}" srcOrd="0" destOrd="0" presId="urn:microsoft.com/office/officeart/2005/8/layout/process1"/>
    <dgm:cxn modelId="{E6B715B9-B338-9641-912B-99210FB642A7}" type="presOf" srcId="{1AFFC101-BD09-D047-A2D3-6DC805B5FEC1}" destId="{74C5BE3B-6341-864F-848F-B5DED256B3C0}" srcOrd="1" destOrd="0" presId="urn:microsoft.com/office/officeart/2005/8/layout/process1"/>
    <dgm:cxn modelId="{4383FA14-9C3D-A34E-B2CA-40AA0166408D}" srcId="{44846AF5-25DF-4A47-8D6B-4AB7AACBCA1B}" destId="{CA7B8E0A-37E3-0843-B631-CEA9E0783F07}" srcOrd="0" destOrd="0" parTransId="{21DD618D-49CA-E844-A653-0CA2852DF0F1}" sibTransId="{1AFFC101-BD09-D047-A2D3-6DC805B5FEC1}"/>
    <dgm:cxn modelId="{978886FA-F801-7542-9556-3E6A45A33D3F}" type="presOf" srcId="{CA7B8E0A-37E3-0843-B631-CEA9E0783F07}" destId="{E63C2108-A214-3040-B681-AAB0695574A0}" srcOrd="0" destOrd="0" presId="urn:microsoft.com/office/officeart/2005/8/layout/process1"/>
    <dgm:cxn modelId="{47CB52FB-71F8-0642-B53B-44DA31213E90}" srcId="{44846AF5-25DF-4A47-8D6B-4AB7AACBCA1B}" destId="{239A4C4F-3C26-1343-B8AE-D1264255DB25}" srcOrd="1" destOrd="0" parTransId="{B8CA8647-15B3-E040-86CE-F30D64780BE4}" sibTransId="{53CCA1A1-B4CC-A847-B716-81CF75CEFF89}"/>
    <dgm:cxn modelId="{347EF389-C689-7C46-9135-75FA6C0BE868}" type="presOf" srcId="{44846AF5-25DF-4A47-8D6B-4AB7AACBCA1B}" destId="{A44C998F-E7D3-0949-9E87-2D7FC6411AAF}" srcOrd="0" destOrd="0" presId="urn:microsoft.com/office/officeart/2005/8/layout/process1"/>
    <dgm:cxn modelId="{2CCB5877-282C-2748-AEAA-1F8C436CBFE4}" type="presParOf" srcId="{A44C998F-E7D3-0949-9E87-2D7FC6411AAF}" destId="{E63C2108-A214-3040-B681-AAB0695574A0}" srcOrd="0" destOrd="0" presId="urn:microsoft.com/office/officeart/2005/8/layout/process1"/>
    <dgm:cxn modelId="{00D146D7-25FA-674E-B23B-3DA2EE4F3857}" type="presParOf" srcId="{A44C998F-E7D3-0949-9E87-2D7FC6411AAF}" destId="{8AA78C2F-C037-BE48-9D83-11EA27A6A406}" srcOrd="1" destOrd="0" presId="urn:microsoft.com/office/officeart/2005/8/layout/process1"/>
    <dgm:cxn modelId="{ADF7DE51-160C-8D4E-A359-EF783F6A2A6D}" type="presParOf" srcId="{8AA78C2F-C037-BE48-9D83-11EA27A6A406}" destId="{74C5BE3B-6341-864F-848F-B5DED256B3C0}" srcOrd="0" destOrd="0" presId="urn:microsoft.com/office/officeart/2005/8/layout/process1"/>
    <dgm:cxn modelId="{3573A85A-D4DB-AC47-9300-C86FFA1BB99C}" type="presParOf" srcId="{A44C998F-E7D3-0949-9E87-2D7FC6411AAF}" destId="{F6F15FB3-2779-1045-ADE2-2BED46D429D0}"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4846AF5-25DF-4A47-8D6B-4AB7AACBCA1B}" type="doc">
      <dgm:prSet loTypeId="urn:microsoft.com/office/officeart/2005/8/layout/process1" loCatId="" qsTypeId="urn:microsoft.com/office/officeart/2005/8/quickstyle/simple2" qsCatId="simple" csTypeId="urn:microsoft.com/office/officeart/2005/8/colors/accent5_2" csCatId="accent5" phldr="1"/>
      <dgm:spPr/>
    </dgm:pt>
    <dgm:pt modelId="{CA7B8E0A-37E3-0843-B631-CEA9E0783F07}">
      <dgm:prSet phldrT="[Text]"/>
      <dgm:spPr>
        <a:solidFill>
          <a:srgbClr val="FFC202"/>
        </a:solidFill>
      </dgm:spPr>
      <dgm:t>
        <a:bodyPr/>
        <a:lstStyle/>
        <a:p>
          <a:pPr rtl="0"/>
          <a:r>
            <a:rPr kumimoji="0" lang="en-US" b="0" i="0" u="none" strike="noStrike" cap="none" normalizeH="0" baseline="0" dirty="0" smtClean="0">
              <a:ln/>
              <a:solidFill>
                <a:srgbClr val="000000"/>
              </a:solidFill>
              <a:effectLst/>
              <a:latin typeface="Century Gothic"/>
              <a:ea typeface="ヒラギノ角ゴ ProN W3" pitchFamily="-1" charset="-128"/>
              <a:cs typeface="Century Gothic"/>
              <a:sym typeface="Arial" charset="0"/>
            </a:rPr>
            <a:t>Language development  focused on accuracy and grammatical correctness, often isolated from content </a:t>
          </a:r>
          <a:r>
            <a:rPr kumimoji="0" lang="en-US" b="0" i="0" u="none" strike="noStrike" cap="none" normalizeH="0" baseline="0" dirty="0" smtClean="0">
              <a:ln/>
              <a:solidFill>
                <a:srgbClr val="000000"/>
              </a:solidFill>
              <a:effectLst/>
              <a:latin typeface="Arial" charset="0"/>
              <a:ea typeface="ヒラギノ角ゴ ProN W3" pitchFamily="-1" charset="-128"/>
              <a:sym typeface="Arial" charset="0"/>
            </a:rPr>
            <a:t>areas</a:t>
          </a:r>
          <a:endParaRPr lang="en-US" b="0" dirty="0">
            <a:solidFill>
              <a:srgbClr val="000000"/>
            </a:solidFill>
          </a:endParaRPr>
        </a:p>
      </dgm:t>
    </dgm:pt>
    <dgm:pt modelId="{21DD618D-49CA-E844-A653-0CA2852DF0F1}" type="parTrans" cxnId="{4383FA14-9C3D-A34E-B2CA-40AA0166408D}">
      <dgm:prSet/>
      <dgm:spPr/>
      <dgm:t>
        <a:bodyPr/>
        <a:lstStyle/>
        <a:p>
          <a:endParaRPr lang="en-US" b="0">
            <a:solidFill>
              <a:srgbClr val="000000"/>
            </a:solidFill>
          </a:endParaRPr>
        </a:p>
      </dgm:t>
    </dgm:pt>
    <dgm:pt modelId="{1AFFC101-BD09-D047-A2D3-6DC805B5FEC1}" type="sibTrans" cxnId="{4383FA14-9C3D-A34E-B2CA-40AA0166408D}">
      <dgm:prSet/>
      <dgm:spPr>
        <a:solidFill>
          <a:srgbClr val="84C800"/>
        </a:solidFill>
      </dgm:spPr>
      <dgm:t>
        <a:bodyPr/>
        <a:lstStyle/>
        <a:p>
          <a:endParaRPr lang="en-US" b="0">
            <a:solidFill>
              <a:srgbClr val="000000"/>
            </a:solidFill>
          </a:endParaRPr>
        </a:p>
      </dgm:t>
    </dgm:pt>
    <dgm:pt modelId="{239A4C4F-3C26-1343-B8AE-D1264255DB25}">
      <dgm:prSet phldrT="[Text]"/>
      <dgm:spPr>
        <a:solidFill>
          <a:srgbClr val="84C800"/>
        </a:solidFill>
      </dgm:spPr>
      <dgm:t>
        <a:bodyPr/>
        <a:lstStyle/>
        <a:p>
          <a:pPr rtl="0"/>
          <a:r>
            <a:rPr kumimoji="0" lang="en-US" b="0" i="0" u="none" strike="noStrike" cap="none" normalizeH="0" baseline="0" dirty="0" smtClean="0">
              <a:ln/>
              <a:solidFill>
                <a:srgbClr val="000000"/>
              </a:solidFill>
              <a:effectLst/>
              <a:latin typeface="Century Gothic"/>
              <a:ea typeface="ヒラギノ角ゴ ProN W3" pitchFamily="-1" charset="-128"/>
              <a:cs typeface="Century Gothic"/>
              <a:sym typeface="Arial" charset="0"/>
            </a:rPr>
            <a:t>Language development focused on effective collaboration, interpretation, and communication across the disciplines.  Discourse, text structure, syntax, and vocabulary addressed within meaningful contexts. </a:t>
          </a:r>
          <a:endParaRPr lang="en-US" b="0" dirty="0">
            <a:solidFill>
              <a:srgbClr val="000000"/>
            </a:solidFill>
            <a:latin typeface="Century Gothic"/>
            <a:cs typeface="Century Gothic"/>
          </a:endParaRPr>
        </a:p>
      </dgm:t>
    </dgm:pt>
    <dgm:pt modelId="{B8CA8647-15B3-E040-86CE-F30D64780BE4}" type="parTrans" cxnId="{47CB52FB-71F8-0642-B53B-44DA31213E90}">
      <dgm:prSet/>
      <dgm:spPr/>
      <dgm:t>
        <a:bodyPr/>
        <a:lstStyle/>
        <a:p>
          <a:endParaRPr lang="en-US" b="0">
            <a:solidFill>
              <a:srgbClr val="000000"/>
            </a:solidFill>
          </a:endParaRPr>
        </a:p>
      </dgm:t>
    </dgm:pt>
    <dgm:pt modelId="{53CCA1A1-B4CC-A847-B716-81CF75CEFF89}" type="sibTrans" cxnId="{47CB52FB-71F8-0642-B53B-44DA31213E90}">
      <dgm:prSet/>
      <dgm:spPr/>
      <dgm:t>
        <a:bodyPr/>
        <a:lstStyle/>
        <a:p>
          <a:endParaRPr lang="en-US" b="0">
            <a:solidFill>
              <a:srgbClr val="000000"/>
            </a:solidFill>
          </a:endParaRPr>
        </a:p>
      </dgm:t>
    </dgm:pt>
    <dgm:pt modelId="{A44C998F-E7D3-0949-9E87-2D7FC6411AAF}" type="pres">
      <dgm:prSet presAssocID="{44846AF5-25DF-4A47-8D6B-4AB7AACBCA1B}" presName="Name0" presStyleCnt="0">
        <dgm:presLayoutVars>
          <dgm:dir/>
          <dgm:resizeHandles val="exact"/>
        </dgm:presLayoutVars>
      </dgm:prSet>
      <dgm:spPr/>
    </dgm:pt>
    <dgm:pt modelId="{E63C2108-A214-3040-B681-AAB0695574A0}" type="pres">
      <dgm:prSet presAssocID="{CA7B8E0A-37E3-0843-B631-CEA9E0783F07}" presName="node" presStyleLbl="node1" presStyleIdx="0" presStyleCnt="2">
        <dgm:presLayoutVars>
          <dgm:bulletEnabled val="1"/>
        </dgm:presLayoutVars>
      </dgm:prSet>
      <dgm:spPr/>
      <dgm:t>
        <a:bodyPr/>
        <a:lstStyle/>
        <a:p>
          <a:endParaRPr lang="en-US"/>
        </a:p>
      </dgm:t>
    </dgm:pt>
    <dgm:pt modelId="{8AA78C2F-C037-BE48-9D83-11EA27A6A406}" type="pres">
      <dgm:prSet presAssocID="{1AFFC101-BD09-D047-A2D3-6DC805B5FEC1}" presName="sibTrans" presStyleLbl="sibTrans2D1" presStyleIdx="0" presStyleCnt="1"/>
      <dgm:spPr/>
      <dgm:t>
        <a:bodyPr/>
        <a:lstStyle/>
        <a:p>
          <a:endParaRPr lang="en-US"/>
        </a:p>
      </dgm:t>
    </dgm:pt>
    <dgm:pt modelId="{74C5BE3B-6341-864F-848F-B5DED256B3C0}" type="pres">
      <dgm:prSet presAssocID="{1AFFC101-BD09-D047-A2D3-6DC805B5FEC1}" presName="connectorText" presStyleLbl="sibTrans2D1" presStyleIdx="0" presStyleCnt="1"/>
      <dgm:spPr/>
      <dgm:t>
        <a:bodyPr/>
        <a:lstStyle/>
        <a:p>
          <a:endParaRPr lang="en-US"/>
        </a:p>
      </dgm:t>
    </dgm:pt>
    <dgm:pt modelId="{F6F15FB3-2779-1045-ADE2-2BED46D429D0}" type="pres">
      <dgm:prSet presAssocID="{239A4C4F-3C26-1343-B8AE-D1264255DB25}" presName="node" presStyleLbl="node1" presStyleIdx="1" presStyleCnt="2">
        <dgm:presLayoutVars>
          <dgm:bulletEnabled val="1"/>
        </dgm:presLayoutVars>
      </dgm:prSet>
      <dgm:spPr/>
      <dgm:t>
        <a:bodyPr/>
        <a:lstStyle/>
        <a:p>
          <a:endParaRPr lang="en-US"/>
        </a:p>
      </dgm:t>
    </dgm:pt>
  </dgm:ptLst>
  <dgm:cxnLst>
    <dgm:cxn modelId="{23A705E3-A5C5-CF45-B505-B3E1DE9182F5}" type="presOf" srcId="{44846AF5-25DF-4A47-8D6B-4AB7AACBCA1B}" destId="{A44C998F-E7D3-0949-9E87-2D7FC6411AAF}" srcOrd="0" destOrd="0" presId="urn:microsoft.com/office/officeart/2005/8/layout/process1"/>
    <dgm:cxn modelId="{668C269B-812E-DF46-B235-DB3F94B2B3AE}" type="presOf" srcId="{1AFFC101-BD09-D047-A2D3-6DC805B5FEC1}" destId="{74C5BE3B-6341-864F-848F-B5DED256B3C0}" srcOrd="1" destOrd="0" presId="urn:microsoft.com/office/officeart/2005/8/layout/process1"/>
    <dgm:cxn modelId="{751ABADA-924F-9846-B4EA-7E008A578AF8}" type="presOf" srcId="{1AFFC101-BD09-D047-A2D3-6DC805B5FEC1}" destId="{8AA78C2F-C037-BE48-9D83-11EA27A6A406}" srcOrd="0" destOrd="0" presId="urn:microsoft.com/office/officeart/2005/8/layout/process1"/>
    <dgm:cxn modelId="{8FA8EE08-CC29-B148-AD8B-211D7FDBEA90}" type="presOf" srcId="{239A4C4F-3C26-1343-B8AE-D1264255DB25}" destId="{F6F15FB3-2779-1045-ADE2-2BED46D429D0}" srcOrd="0" destOrd="0" presId="urn:microsoft.com/office/officeart/2005/8/layout/process1"/>
    <dgm:cxn modelId="{4383FA14-9C3D-A34E-B2CA-40AA0166408D}" srcId="{44846AF5-25DF-4A47-8D6B-4AB7AACBCA1B}" destId="{CA7B8E0A-37E3-0843-B631-CEA9E0783F07}" srcOrd="0" destOrd="0" parTransId="{21DD618D-49CA-E844-A653-0CA2852DF0F1}" sibTransId="{1AFFC101-BD09-D047-A2D3-6DC805B5FEC1}"/>
    <dgm:cxn modelId="{47CB52FB-71F8-0642-B53B-44DA31213E90}" srcId="{44846AF5-25DF-4A47-8D6B-4AB7AACBCA1B}" destId="{239A4C4F-3C26-1343-B8AE-D1264255DB25}" srcOrd="1" destOrd="0" parTransId="{B8CA8647-15B3-E040-86CE-F30D64780BE4}" sibTransId="{53CCA1A1-B4CC-A847-B716-81CF75CEFF89}"/>
    <dgm:cxn modelId="{9CDA265F-2D23-804B-93CB-0BC94047E9DE}" type="presOf" srcId="{CA7B8E0A-37E3-0843-B631-CEA9E0783F07}" destId="{E63C2108-A214-3040-B681-AAB0695574A0}" srcOrd="0" destOrd="0" presId="urn:microsoft.com/office/officeart/2005/8/layout/process1"/>
    <dgm:cxn modelId="{699E2883-75D8-534B-A208-00791EF0789C}" type="presParOf" srcId="{A44C998F-E7D3-0949-9E87-2D7FC6411AAF}" destId="{E63C2108-A214-3040-B681-AAB0695574A0}" srcOrd="0" destOrd="0" presId="urn:microsoft.com/office/officeart/2005/8/layout/process1"/>
    <dgm:cxn modelId="{9C18D05C-F362-314C-97D2-13A224BC16B1}" type="presParOf" srcId="{A44C998F-E7D3-0949-9E87-2D7FC6411AAF}" destId="{8AA78C2F-C037-BE48-9D83-11EA27A6A406}" srcOrd="1" destOrd="0" presId="urn:microsoft.com/office/officeart/2005/8/layout/process1"/>
    <dgm:cxn modelId="{AAD31C84-A968-3949-AB3F-10B88916A394}" type="presParOf" srcId="{8AA78C2F-C037-BE48-9D83-11EA27A6A406}" destId="{74C5BE3B-6341-864F-848F-B5DED256B3C0}" srcOrd="0" destOrd="0" presId="urn:microsoft.com/office/officeart/2005/8/layout/process1"/>
    <dgm:cxn modelId="{4DC92916-9CFC-FD44-AD1D-F77EE2C755C3}" type="presParOf" srcId="{A44C998F-E7D3-0949-9E87-2D7FC6411AAF}" destId="{F6F15FB3-2779-1045-ADE2-2BED46D429D0}"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4846AF5-25DF-4A47-8D6B-4AB7AACBCA1B}" type="doc">
      <dgm:prSet loTypeId="urn:microsoft.com/office/officeart/2005/8/layout/process1" loCatId="" qsTypeId="urn:microsoft.com/office/officeart/2005/8/quickstyle/simple1" qsCatId="simple" csTypeId="urn:microsoft.com/office/officeart/2005/8/colors/colorful2" csCatId="colorful" phldr="1"/>
      <dgm:spPr/>
    </dgm:pt>
    <dgm:pt modelId="{CA7B8E0A-37E3-0843-B631-CEA9E0783F07}">
      <dgm:prSet phldrT="[Text]"/>
      <dgm:spPr>
        <a:solidFill>
          <a:srgbClr val="FFC202"/>
        </a:solidFill>
      </dgm:spPr>
      <dgm:t>
        <a:bodyPr/>
        <a:lstStyle/>
        <a:p>
          <a:pPr rtl="0"/>
          <a:r>
            <a:rPr kumimoji="0" lang="en-US" b="0" i="0" u="none" strike="noStrike" cap="none" normalizeH="0" baseline="0" dirty="0" smtClean="0">
              <a:ln/>
              <a:solidFill>
                <a:srgbClr val="000000"/>
              </a:solidFill>
              <a:effectLst/>
              <a:latin typeface="Century Gothic"/>
              <a:ea typeface="ヒラギノ角ゴ ProN W3" pitchFamily="-1" charset="-128"/>
              <a:cs typeface="Century Gothic"/>
              <a:sym typeface="Arial" charset="0"/>
            </a:rPr>
            <a:t>Use of simplified texts and activities, often separate from content knowledge</a:t>
          </a:r>
          <a:endParaRPr lang="en-US" b="0" dirty="0">
            <a:solidFill>
              <a:srgbClr val="000000"/>
            </a:solidFill>
            <a:latin typeface="Century Gothic"/>
            <a:cs typeface="Century Gothic"/>
          </a:endParaRPr>
        </a:p>
      </dgm:t>
    </dgm:pt>
    <dgm:pt modelId="{21DD618D-49CA-E844-A653-0CA2852DF0F1}" type="parTrans" cxnId="{4383FA14-9C3D-A34E-B2CA-40AA0166408D}">
      <dgm:prSet/>
      <dgm:spPr/>
      <dgm:t>
        <a:bodyPr/>
        <a:lstStyle/>
        <a:p>
          <a:endParaRPr lang="en-US" b="0">
            <a:solidFill>
              <a:srgbClr val="000000"/>
            </a:solidFill>
          </a:endParaRPr>
        </a:p>
      </dgm:t>
    </dgm:pt>
    <dgm:pt modelId="{1AFFC101-BD09-D047-A2D3-6DC805B5FEC1}" type="sibTrans" cxnId="{4383FA14-9C3D-A34E-B2CA-40AA0166408D}">
      <dgm:prSet/>
      <dgm:spPr>
        <a:solidFill>
          <a:srgbClr val="84C800"/>
        </a:solidFill>
      </dgm:spPr>
      <dgm:t>
        <a:bodyPr/>
        <a:lstStyle/>
        <a:p>
          <a:endParaRPr lang="en-US" b="0">
            <a:solidFill>
              <a:srgbClr val="000000"/>
            </a:solidFill>
          </a:endParaRPr>
        </a:p>
      </dgm:t>
    </dgm:pt>
    <dgm:pt modelId="{239A4C4F-3C26-1343-B8AE-D1264255DB25}">
      <dgm:prSet phldrT="[Text]"/>
      <dgm:spPr>
        <a:solidFill>
          <a:srgbClr val="84C800"/>
        </a:solidFill>
      </dgm:spPr>
      <dgm:t>
        <a:bodyPr/>
        <a:lstStyle/>
        <a:p>
          <a:pPr rtl="0"/>
          <a:r>
            <a:rPr kumimoji="0" lang="en-US" b="0" i="0" u="none" strike="noStrike" cap="none" normalizeH="0" baseline="0" dirty="0" smtClean="0">
              <a:ln/>
              <a:solidFill>
                <a:srgbClr val="000000"/>
              </a:solidFill>
              <a:effectLst/>
              <a:latin typeface="Century Gothic"/>
              <a:ea typeface="ヒラギノ角ゴ ProN W3" pitchFamily="-1" charset="-128"/>
              <a:cs typeface="Century Gothic"/>
              <a:sym typeface="Arial" charset="0"/>
            </a:rPr>
            <a:t>Use of complex texts and intellectually challenging activities with </a:t>
          </a:r>
          <a:r>
            <a:rPr kumimoji="0" lang="en-US" b="0" i="1" u="none" strike="noStrike" cap="none" normalizeH="0" baseline="0" dirty="0" smtClean="0">
              <a:ln/>
              <a:solidFill>
                <a:srgbClr val="000000"/>
              </a:solidFill>
              <a:effectLst/>
              <a:latin typeface="Century Gothic"/>
              <a:ea typeface="ヒラギノ角ゴ ProN W3" pitchFamily="-1" charset="-128"/>
              <a:cs typeface="Century Gothic"/>
              <a:sym typeface="Arial" charset="0"/>
            </a:rPr>
            <a:t>content</a:t>
          </a:r>
          <a:r>
            <a:rPr kumimoji="0" lang="en-US" b="0" i="0" u="none" strike="noStrike" cap="none" normalizeH="0" baseline="0" dirty="0" smtClean="0">
              <a:ln/>
              <a:solidFill>
                <a:srgbClr val="000000"/>
              </a:solidFill>
              <a:effectLst/>
              <a:latin typeface="Century Gothic"/>
              <a:ea typeface="ヒラギノ角ゴ ProN W3" pitchFamily="-1" charset="-128"/>
              <a:cs typeface="Century Gothic"/>
              <a:sym typeface="Arial" charset="0"/>
            </a:rPr>
            <a:t> integral to language learning </a:t>
          </a:r>
          <a:endParaRPr lang="en-US" b="0" dirty="0">
            <a:solidFill>
              <a:srgbClr val="000000"/>
            </a:solidFill>
            <a:latin typeface="Century Gothic"/>
            <a:cs typeface="Century Gothic"/>
          </a:endParaRPr>
        </a:p>
      </dgm:t>
    </dgm:pt>
    <dgm:pt modelId="{B8CA8647-15B3-E040-86CE-F30D64780BE4}" type="parTrans" cxnId="{47CB52FB-71F8-0642-B53B-44DA31213E90}">
      <dgm:prSet/>
      <dgm:spPr/>
      <dgm:t>
        <a:bodyPr/>
        <a:lstStyle/>
        <a:p>
          <a:endParaRPr lang="en-US" b="0">
            <a:solidFill>
              <a:srgbClr val="000000"/>
            </a:solidFill>
          </a:endParaRPr>
        </a:p>
      </dgm:t>
    </dgm:pt>
    <dgm:pt modelId="{53CCA1A1-B4CC-A847-B716-81CF75CEFF89}" type="sibTrans" cxnId="{47CB52FB-71F8-0642-B53B-44DA31213E90}">
      <dgm:prSet/>
      <dgm:spPr/>
      <dgm:t>
        <a:bodyPr/>
        <a:lstStyle/>
        <a:p>
          <a:endParaRPr lang="en-US" b="0">
            <a:solidFill>
              <a:srgbClr val="000000"/>
            </a:solidFill>
          </a:endParaRPr>
        </a:p>
      </dgm:t>
    </dgm:pt>
    <dgm:pt modelId="{A44C998F-E7D3-0949-9E87-2D7FC6411AAF}" type="pres">
      <dgm:prSet presAssocID="{44846AF5-25DF-4A47-8D6B-4AB7AACBCA1B}" presName="Name0" presStyleCnt="0">
        <dgm:presLayoutVars>
          <dgm:dir/>
          <dgm:resizeHandles val="exact"/>
        </dgm:presLayoutVars>
      </dgm:prSet>
      <dgm:spPr/>
    </dgm:pt>
    <dgm:pt modelId="{E63C2108-A214-3040-B681-AAB0695574A0}" type="pres">
      <dgm:prSet presAssocID="{CA7B8E0A-37E3-0843-B631-CEA9E0783F07}" presName="node" presStyleLbl="node1" presStyleIdx="0" presStyleCnt="2">
        <dgm:presLayoutVars>
          <dgm:bulletEnabled val="1"/>
        </dgm:presLayoutVars>
      </dgm:prSet>
      <dgm:spPr/>
      <dgm:t>
        <a:bodyPr/>
        <a:lstStyle/>
        <a:p>
          <a:endParaRPr lang="en-US"/>
        </a:p>
      </dgm:t>
    </dgm:pt>
    <dgm:pt modelId="{8AA78C2F-C037-BE48-9D83-11EA27A6A406}" type="pres">
      <dgm:prSet presAssocID="{1AFFC101-BD09-D047-A2D3-6DC805B5FEC1}" presName="sibTrans" presStyleLbl="sibTrans2D1" presStyleIdx="0" presStyleCnt="1"/>
      <dgm:spPr/>
      <dgm:t>
        <a:bodyPr/>
        <a:lstStyle/>
        <a:p>
          <a:endParaRPr lang="en-US"/>
        </a:p>
      </dgm:t>
    </dgm:pt>
    <dgm:pt modelId="{74C5BE3B-6341-864F-848F-B5DED256B3C0}" type="pres">
      <dgm:prSet presAssocID="{1AFFC101-BD09-D047-A2D3-6DC805B5FEC1}" presName="connectorText" presStyleLbl="sibTrans2D1" presStyleIdx="0" presStyleCnt="1"/>
      <dgm:spPr/>
      <dgm:t>
        <a:bodyPr/>
        <a:lstStyle/>
        <a:p>
          <a:endParaRPr lang="en-US"/>
        </a:p>
      </dgm:t>
    </dgm:pt>
    <dgm:pt modelId="{F6F15FB3-2779-1045-ADE2-2BED46D429D0}" type="pres">
      <dgm:prSet presAssocID="{239A4C4F-3C26-1343-B8AE-D1264255DB25}" presName="node" presStyleLbl="node1" presStyleIdx="1" presStyleCnt="2" custScaleX="101488" custLinFactNeighborY="-5882">
        <dgm:presLayoutVars>
          <dgm:bulletEnabled val="1"/>
        </dgm:presLayoutVars>
      </dgm:prSet>
      <dgm:spPr/>
      <dgm:t>
        <a:bodyPr/>
        <a:lstStyle/>
        <a:p>
          <a:endParaRPr lang="en-US"/>
        </a:p>
      </dgm:t>
    </dgm:pt>
  </dgm:ptLst>
  <dgm:cxnLst>
    <dgm:cxn modelId="{90355A6B-CA87-6749-9D86-DC5BA0EAEBC1}" type="presOf" srcId="{CA7B8E0A-37E3-0843-B631-CEA9E0783F07}" destId="{E63C2108-A214-3040-B681-AAB0695574A0}" srcOrd="0" destOrd="0" presId="urn:microsoft.com/office/officeart/2005/8/layout/process1"/>
    <dgm:cxn modelId="{D5980163-30D5-8B4B-AF65-52B6F7FEF7E5}" type="presOf" srcId="{1AFFC101-BD09-D047-A2D3-6DC805B5FEC1}" destId="{74C5BE3B-6341-864F-848F-B5DED256B3C0}" srcOrd="1" destOrd="0" presId="urn:microsoft.com/office/officeart/2005/8/layout/process1"/>
    <dgm:cxn modelId="{47CB52FB-71F8-0642-B53B-44DA31213E90}" srcId="{44846AF5-25DF-4A47-8D6B-4AB7AACBCA1B}" destId="{239A4C4F-3C26-1343-B8AE-D1264255DB25}" srcOrd="1" destOrd="0" parTransId="{B8CA8647-15B3-E040-86CE-F30D64780BE4}" sibTransId="{53CCA1A1-B4CC-A847-B716-81CF75CEFF89}"/>
    <dgm:cxn modelId="{5D4EEC70-6A92-D041-A85F-DCC730775E0D}" type="presOf" srcId="{44846AF5-25DF-4A47-8D6B-4AB7AACBCA1B}" destId="{A44C998F-E7D3-0949-9E87-2D7FC6411AAF}" srcOrd="0" destOrd="0" presId="urn:microsoft.com/office/officeart/2005/8/layout/process1"/>
    <dgm:cxn modelId="{67982000-979A-8E4E-9CAD-ECFA25FC7283}" type="presOf" srcId="{239A4C4F-3C26-1343-B8AE-D1264255DB25}" destId="{F6F15FB3-2779-1045-ADE2-2BED46D429D0}" srcOrd="0" destOrd="0" presId="urn:microsoft.com/office/officeart/2005/8/layout/process1"/>
    <dgm:cxn modelId="{4383FA14-9C3D-A34E-B2CA-40AA0166408D}" srcId="{44846AF5-25DF-4A47-8D6B-4AB7AACBCA1B}" destId="{CA7B8E0A-37E3-0843-B631-CEA9E0783F07}" srcOrd="0" destOrd="0" parTransId="{21DD618D-49CA-E844-A653-0CA2852DF0F1}" sibTransId="{1AFFC101-BD09-D047-A2D3-6DC805B5FEC1}"/>
    <dgm:cxn modelId="{D0AA79FE-7EE3-9A41-B42F-1F0C2B4909B3}" type="presOf" srcId="{1AFFC101-BD09-D047-A2D3-6DC805B5FEC1}" destId="{8AA78C2F-C037-BE48-9D83-11EA27A6A406}" srcOrd="0" destOrd="0" presId="urn:microsoft.com/office/officeart/2005/8/layout/process1"/>
    <dgm:cxn modelId="{1F446D4D-BC48-4A44-83BE-89F70D784C6D}" type="presParOf" srcId="{A44C998F-E7D3-0949-9E87-2D7FC6411AAF}" destId="{E63C2108-A214-3040-B681-AAB0695574A0}" srcOrd="0" destOrd="0" presId="urn:microsoft.com/office/officeart/2005/8/layout/process1"/>
    <dgm:cxn modelId="{0083B944-2AA9-9140-9DC7-112B055AEE31}" type="presParOf" srcId="{A44C998F-E7D3-0949-9E87-2D7FC6411AAF}" destId="{8AA78C2F-C037-BE48-9D83-11EA27A6A406}" srcOrd="1" destOrd="0" presId="urn:microsoft.com/office/officeart/2005/8/layout/process1"/>
    <dgm:cxn modelId="{BA405421-8C6B-DF42-9F99-AD184AA117B4}" type="presParOf" srcId="{8AA78C2F-C037-BE48-9D83-11EA27A6A406}" destId="{74C5BE3B-6341-864F-848F-B5DED256B3C0}" srcOrd="0" destOrd="0" presId="urn:microsoft.com/office/officeart/2005/8/layout/process1"/>
    <dgm:cxn modelId="{45D1F927-A030-1640-8AA3-D9402B5C40CE}" type="presParOf" srcId="{A44C998F-E7D3-0949-9E87-2D7FC6411AAF}" destId="{F6F15FB3-2779-1045-ADE2-2BED46D429D0}" srcOrd="2"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3DBF31-0BAE-D347-A4BB-87FCEC4050A8}" type="doc">
      <dgm:prSet loTypeId="urn:microsoft.com/office/officeart/2005/8/layout/hProcess9" loCatId="" qsTypeId="urn:microsoft.com/office/officeart/2005/8/quickstyle/simple4" qsCatId="simple" csTypeId="urn:microsoft.com/office/officeart/2005/8/colors/colorful1" csCatId="colorful" phldr="1"/>
      <dgm:spPr/>
      <dgm:t>
        <a:bodyPr/>
        <a:lstStyle/>
        <a:p>
          <a:endParaRPr lang="en-US"/>
        </a:p>
      </dgm:t>
    </dgm:pt>
    <dgm:pt modelId="{EA719DA4-4B50-034A-A860-AE24C5883CF9}">
      <dgm:prSet phldrT="[Text]"/>
      <dgm:spPr>
        <a:ln>
          <a:solidFill>
            <a:schemeClr val="tx1">
              <a:lumMod val="85000"/>
              <a:lumOff val="15000"/>
            </a:schemeClr>
          </a:solidFill>
        </a:ln>
      </dgm:spPr>
      <dgm:t>
        <a:bodyPr/>
        <a:lstStyle/>
        <a:p>
          <a:r>
            <a:rPr lang="en-US" b="1" dirty="0" smtClean="0">
              <a:solidFill>
                <a:schemeClr val="tx1">
                  <a:lumMod val="95000"/>
                  <a:lumOff val="5000"/>
                </a:schemeClr>
              </a:solidFill>
              <a:latin typeface="Century Gothic"/>
              <a:cs typeface="Century Gothic"/>
            </a:rPr>
            <a:t>2011 Assembly Bill Complete Revised </a:t>
          </a:r>
          <a:endParaRPr lang="en-US" b="1" dirty="0">
            <a:solidFill>
              <a:schemeClr val="tx1">
                <a:lumMod val="95000"/>
                <a:lumOff val="5000"/>
              </a:schemeClr>
            </a:solidFill>
            <a:latin typeface="Century Gothic"/>
            <a:cs typeface="Century Gothic"/>
          </a:endParaRPr>
        </a:p>
      </dgm:t>
    </dgm:pt>
    <dgm:pt modelId="{B7D42D99-DB60-D849-B798-6EDD830E0BF5}" type="parTrans" cxnId="{E009BD01-A700-3444-A5EA-C7282E559717}">
      <dgm:prSet/>
      <dgm:spPr/>
      <dgm:t>
        <a:bodyPr/>
        <a:lstStyle/>
        <a:p>
          <a:endParaRPr lang="en-US"/>
        </a:p>
      </dgm:t>
    </dgm:pt>
    <dgm:pt modelId="{F735388F-8C17-E640-BC51-EBA7F46E7051}" type="sibTrans" cxnId="{E009BD01-A700-3444-A5EA-C7282E559717}">
      <dgm:prSet/>
      <dgm:spPr/>
      <dgm:t>
        <a:bodyPr/>
        <a:lstStyle/>
        <a:p>
          <a:endParaRPr lang="en-US"/>
        </a:p>
      </dgm:t>
    </dgm:pt>
    <dgm:pt modelId="{4D21FE5F-322F-F248-8142-90515144D34F}">
      <dgm:prSet phldrT="[Text]"/>
      <dgm:spPr>
        <a:ln>
          <a:solidFill>
            <a:schemeClr val="tx1">
              <a:lumMod val="85000"/>
              <a:lumOff val="15000"/>
            </a:schemeClr>
          </a:solidFill>
        </a:ln>
      </dgm:spPr>
      <dgm:t>
        <a:bodyPr/>
        <a:lstStyle/>
        <a:p>
          <a:r>
            <a:rPr lang="en-US" b="1" dirty="0" smtClean="0">
              <a:solidFill>
                <a:schemeClr val="tx1">
                  <a:lumMod val="95000"/>
                  <a:lumOff val="5000"/>
                </a:schemeClr>
              </a:solidFill>
              <a:latin typeface="Century Gothic"/>
              <a:cs typeface="Century Gothic"/>
            </a:rPr>
            <a:t>Stakeholder Review</a:t>
          </a:r>
          <a:endParaRPr lang="en-US" b="1" dirty="0">
            <a:solidFill>
              <a:schemeClr val="tx1">
                <a:lumMod val="95000"/>
                <a:lumOff val="5000"/>
              </a:schemeClr>
            </a:solidFill>
            <a:latin typeface="Century Gothic"/>
            <a:cs typeface="Century Gothic"/>
          </a:endParaRPr>
        </a:p>
      </dgm:t>
    </dgm:pt>
    <dgm:pt modelId="{D38D2422-4CEB-E34F-B70D-2C9E505B10E7}" type="parTrans" cxnId="{0094ED80-6682-D443-B67C-50D4FBE9710A}">
      <dgm:prSet/>
      <dgm:spPr/>
      <dgm:t>
        <a:bodyPr/>
        <a:lstStyle/>
        <a:p>
          <a:endParaRPr lang="en-US"/>
        </a:p>
      </dgm:t>
    </dgm:pt>
    <dgm:pt modelId="{08E3B71F-86D2-4D4F-B49F-C56F6DDB3275}" type="sibTrans" cxnId="{0094ED80-6682-D443-B67C-50D4FBE9710A}">
      <dgm:prSet/>
      <dgm:spPr/>
      <dgm:t>
        <a:bodyPr/>
        <a:lstStyle/>
        <a:p>
          <a:endParaRPr lang="en-US"/>
        </a:p>
      </dgm:t>
    </dgm:pt>
    <dgm:pt modelId="{0046E466-0B33-3745-9E95-566FEABA9B30}">
      <dgm:prSet phldrT="[Text]"/>
      <dgm:spPr>
        <a:ln>
          <a:solidFill>
            <a:schemeClr val="tx1">
              <a:lumMod val="85000"/>
              <a:lumOff val="15000"/>
            </a:schemeClr>
          </a:solidFill>
        </a:ln>
      </dgm:spPr>
      <dgm:t>
        <a:bodyPr/>
        <a:lstStyle/>
        <a:p>
          <a:endParaRPr lang="en-US" b="1" dirty="0" smtClean="0">
            <a:solidFill>
              <a:schemeClr val="tx1">
                <a:lumMod val="95000"/>
                <a:lumOff val="5000"/>
              </a:schemeClr>
            </a:solidFill>
            <a:latin typeface="Century Gothic"/>
            <a:cs typeface="Century Gothic"/>
          </a:endParaRPr>
        </a:p>
        <a:p>
          <a:r>
            <a:rPr lang="en-US" b="1" dirty="0" smtClean="0">
              <a:solidFill>
                <a:schemeClr val="tx1">
                  <a:lumMod val="95000"/>
                  <a:lumOff val="5000"/>
                </a:schemeClr>
              </a:solidFill>
              <a:latin typeface="Century Gothic"/>
              <a:cs typeface="Century Gothic"/>
            </a:rPr>
            <a:t>2 Public Hearings</a:t>
          </a:r>
          <a:endParaRPr lang="en-US" b="1" dirty="0">
            <a:solidFill>
              <a:schemeClr val="tx1">
                <a:lumMod val="95000"/>
                <a:lumOff val="5000"/>
              </a:schemeClr>
            </a:solidFill>
            <a:latin typeface="Century Gothic"/>
            <a:cs typeface="Century Gothic"/>
          </a:endParaRPr>
        </a:p>
      </dgm:t>
    </dgm:pt>
    <dgm:pt modelId="{0B45B4C0-E705-D544-B1F8-F08E9A0E7AE6}" type="parTrans" cxnId="{C1888A09-D707-1547-952D-D2E159E63D71}">
      <dgm:prSet/>
      <dgm:spPr/>
      <dgm:t>
        <a:bodyPr/>
        <a:lstStyle/>
        <a:p>
          <a:endParaRPr lang="en-US"/>
        </a:p>
      </dgm:t>
    </dgm:pt>
    <dgm:pt modelId="{29F2BBCD-FEB1-1846-B868-E153491848C8}" type="sibTrans" cxnId="{C1888A09-D707-1547-952D-D2E159E63D71}">
      <dgm:prSet/>
      <dgm:spPr/>
      <dgm:t>
        <a:bodyPr/>
        <a:lstStyle/>
        <a:p>
          <a:endParaRPr lang="en-US"/>
        </a:p>
      </dgm:t>
    </dgm:pt>
    <dgm:pt modelId="{4BCB40E6-50F7-C54C-BA0F-CB22965DE9E6}">
      <dgm:prSet phldrT="[Text]"/>
      <dgm:spPr>
        <a:ln>
          <a:solidFill>
            <a:schemeClr val="tx1">
              <a:lumMod val="85000"/>
              <a:lumOff val="15000"/>
            </a:schemeClr>
          </a:solidFill>
        </a:ln>
      </dgm:spPr>
      <dgm:t>
        <a:bodyPr/>
        <a:lstStyle/>
        <a:p>
          <a:endParaRPr lang="en-US" b="1" dirty="0" smtClean="0">
            <a:solidFill>
              <a:schemeClr val="tx1">
                <a:lumMod val="95000"/>
                <a:lumOff val="5000"/>
              </a:schemeClr>
            </a:solidFill>
            <a:latin typeface="Century Gothic"/>
            <a:cs typeface="Century Gothic"/>
          </a:endParaRPr>
        </a:p>
        <a:p>
          <a:r>
            <a:rPr lang="en-US" b="1" dirty="0" smtClean="0">
              <a:solidFill>
                <a:schemeClr val="tx1">
                  <a:lumMod val="95000"/>
                  <a:lumOff val="5000"/>
                </a:schemeClr>
              </a:solidFill>
              <a:latin typeface="Century Gothic"/>
              <a:cs typeface="Century Gothic"/>
            </a:rPr>
            <a:t>Focus group Review:</a:t>
          </a:r>
          <a:endParaRPr lang="en-US" b="1" dirty="0">
            <a:solidFill>
              <a:schemeClr val="tx1">
                <a:lumMod val="95000"/>
                <a:lumOff val="5000"/>
              </a:schemeClr>
            </a:solidFill>
            <a:latin typeface="Century Gothic"/>
            <a:cs typeface="Century Gothic"/>
          </a:endParaRPr>
        </a:p>
      </dgm:t>
    </dgm:pt>
    <dgm:pt modelId="{8D4060EF-7EB5-5E45-8A9C-0A19BC59E658}" type="parTrans" cxnId="{BBA4C631-60B7-6549-9C97-6A9255D48596}">
      <dgm:prSet/>
      <dgm:spPr/>
      <dgm:t>
        <a:bodyPr/>
        <a:lstStyle/>
        <a:p>
          <a:endParaRPr lang="en-US"/>
        </a:p>
      </dgm:t>
    </dgm:pt>
    <dgm:pt modelId="{69E58B2A-9EFC-F745-968B-BC6C2CEBFB3E}" type="sibTrans" cxnId="{BBA4C631-60B7-6549-9C97-6A9255D48596}">
      <dgm:prSet/>
      <dgm:spPr/>
      <dgm:t>
        <a:bodyPr/>
        <a:lstStyle/>
        <a:p>
          <a:endParaRPr lang="en-US"/>
        </a:p>
      </dgm:t>
    </dgm:pt>
    <dgm:pt modelId="{C0A6CADA-DD05-634E-9382-B56355F2F4EE}">
      <dgm:prSet phldrT="[Text]"/>
      <dgm:spPr>
        <a:ln>
          <a:solidFill>
            <a:schemeClr val="tx1">
              <a:lumMod val="85000"/>
              <a:lumOff val="15000"/>
            </a:schemeClr>
          </a:solidFill>
        </a:ln>
      </dgm:spPr>
      <dgm:t>
        <a:bodyPr/>
        <a:lstStyle/>
        <a:p>
          <a:r>
            <a:rPr lang="en-US" b="1" dirty="0" smtClean="0">
              <a:solidFill>
                <a:schemeClr val="tx1">
                  <a:lumMod val="95000"/>
                  <a:lumOff val="5000"/>
                </a:schemeClr>
              </a:solidFill>
              <a:latin typeface="Century Gothic"/>
              <a:cs typeface="Century Gothic"/>
            </a:rPr>
            <a:t>County Office of Educations</a:t>
          </a:r>
          <a:endParaRPr lang="en-US" b="1" dirty="0">
            <a:solidFill>
              <a:schemeClr val="tx1">
                <a:lumMod val="95000"/>
                <a:lumOff val="5000"/>
              </a:schemeClr>
            </a:solidFill>
            <a:latin typeface="Century Gothic"/>
            <a:cs typeface="Century Gothic"/>
          </a:endParaRPr>
        </a:p>
      </dgm:t>
    </dgm:pt>
    <dgm:pt modelId="{0E051A0F-2D6E-724D-829D-A834B43F00AA}" type="parTrans" cxnId="{C0AA2CA9-51C5-3543-9906-49E0CD325945}">
      <dgm:prSet/>
      <dgm:spPr/>
      <dgm:t>
        <a:bodyPr/>
        <a:lstStyle/>
        <a:p>
          <a:endParaRPr lang="en-US"/>
        </a:p>
      </dgm:t>
    </dgm:pt>
    <dgm:pt modelId="{F3420049-CC0F-9B4B-A634-5004DF6D6775}" type="sibTrans" cxnId="{C0AA2CA9-51C5-3543-9906-49E0CD325945}">
      <dgm:prSet/>
      <dgm:spPr/>
      <dgm:t>
        <a:bodyPr/>
        <a:lstStyle/>
        <a:p>
          <a:endParaRPr lang="en-US"/>
        </a:p>
      </dgm:t>
    </dgm:pt>
    <dgm:pt modelId="{023BF690-7418-8748-881B-695D5EAD8CD4}">
      <dgm:prSet phldrT="[Text]"/>
      <dgm:spPr>
        <a:ln>
          <a:solidFill>
            <a:schemeClr val="tx1">
              <a:lumMod val="85000"/>
              <a:lumOff val="15000"/>
            </a:schemeClr>
          </a:solidFill>
        </a:ln>
      </dgm:spPr>
      <dgm:t>
        <a:bodyPr/>
        <a:lstStyle/>
        <a:p>
          <a:r>
            <a:rPr lang="en-US" b="1" dirty="0" smtClean="0">
              <a:solidFill>
                <a:schemeClr val="tx1">
                  <a:lumMod val="95000"/>
                  <a:lumOff val="5000"/>
                </a:schemeClr>
              </a:solidFill>
              <a:latin typeface="Century Gothic"/>
              <a:cs typeface="Century Gothic"/>
            </a:rPr>
            <a:t>Principals</a:t>
          </a:r>
          <a:endParaRPr lang="en-US" b="1" dirty="0">
            <a:solidFill>
              <a:schemeClr val="tx1">
                <a:lumMod val="95000"/>
                <a:lumOff val="5000"/>
              </a:schemeClr>
            </a:solidFill>
            <a:latin typeface="Century Gothic"/>
            <a:cs typeface="Century Gothic"/>
          </a:endParaRPr>
        </a:p>
      </dgm:t>
    </dgm:pt>
    <dgm:pt modelId="{9295167B-3FDB-574D-9E15-D1574E9674CB}" type="parTrans" cxnId="{EFBD4D5B-7521-ED42-A865-2CC8E3F2D7D4}">
      <dgm:prSet/>
      <dgm:spPr/>
      <dgm:t>
        <a:bodyPr/>
        <a:lstStyle/>
        <a:p>
          <a:endParaRPr lang="en-US"/>
        </a:p>
      </dgm:t>
    </dgm:pt>
    <dgm:pt modelId="{DF137AB4-DEE0-7E4A-83B2-7BA49D800DE6}" type="sibTrans" cxnId="{EFBD4D5B-7521-ED42-A865-2CC8E3F2D7D4}">
      <dgm:prSet/>
      <dgm:spPr/>
      <dgm:t>
        <a:bodyPr/>
        <a:lstStyle/>
        <a:p>
          <a:endParaRPr lang="en-US"/>
        </a:p>
      </dgm:t>
    </dgm:pt>
    <dgm:pt modelId="{2EB3AA22-5231-934C-957C-D1185F7C8B6A}">
      <dgm:prSet phldrT="[Text]"/>
      <dgm:spPr>
        <a:ln>
          <a:solidFill>
            <a:schemeClr val="tx1">
              <a:lumMod val="85000"/>
              <a:lumOff val="15000"/>
            </a:schemeClr>
          </a:solidFill>
        </a:ln>
      </dgm:spPr>
      <dgm:t>
        <a:bodyPr/>
        <a:lstStyle/>
        <a:p>
          <a:r>
            <a:rPr lang="en-US" b="1" dirty="0" smtClean="0">
              <a:solidFill>
                <a:schemeClr val="tx1">
                  <a:lumMod val="95000"/>
                  <a:lumOff val="5000"/>
                </a:schemeClr>
              </a:solidFill>
              <a:latin typeface="Century Gothic"/>
              <a:cs typeface="Century Gothic"/>
            </a:rPr>
            <a:t>Faculty of ELs</a:t>
          </a:r>
          <a:endParaRPr lang="en-US" b="1" dirty="0">
            <a:solidFill>
              <a:schemeClr val="tx1">
                <a:lumMod val="95000"/>
                <a:lumOff val="5000"/>
              </a:schemeClr>
            </a:solidFill>
            <a:latin typeface="Century Gothic"/>
            <a:cs typeface="Century Gothic"/>
          </a:endParaRPr>
        </a:p>
      </dgm:t>
    </dgm:pt>
    <dgm:pt modelId="{D01E6AF8-179F-B84B-930B-69976509FA8F}" type="parTrans" cxnId="{9F7393AA-6155-8841-9706-945EEA5E9253}">
      <dgm:prSet/>
      <dgm:spPr/>
      <dgm:t>
        <a:bodyPr/>
        <a:lstStyle/>
        <a:p>
          <a:endParaRPr lang="en-US"/>
        </a:p>
      </dgm:t>
    </dgm:pt>
    <dgm:pt modelId="{D71BBA90-1645-F74D-9F73-44967699DE08}" type="sibTrans" cxnId="{9F7393AA-6155-8841-9706-945EEA5E9253}">
      <dgm:prSet/>
      <dgm:spPr/>
      <dgm:t>
        <a:bodyPr/>
        <a:lstStyle/>
        <a:p>
          <a:endParaRPr lang="en-US"/>
        </a:p>
      </dgm:t>
    </dgm:pt>
    <dgm:pt modelId="{6AB14DEE-B505-BA47-A95D-799A1AE1C892}">
      <dgm:prSet phldrT="[Text]"/>
      <dgm:spPr>
        <a:ln>
          <a:solidFill>
            <a:schemeClr val="tx1">
              <a:lumMod val="85000"/>
              <a:lumOff val="15000"/>
            </a:schemeClr>
          </a:solidFill>
        </a:ln>
      </dgm:spPr>
      <dgm:t>
        <a:bodyPr/>
        <a:lstStyle/>
        <a:p>
          <a:r>
            <a:rPr lang="en-US" b="1" dirty="0" smtClean="0">
              <a:solidFill>
                <a:schemeClr val="tx1">
                  <a:lumMod val="95000"/>
                  <a:lumOff val="5000"/>
                </a:schemeClr>
              </a:solidFill>
              <a:latin typeface="Century Gothic"/>
              <a:cs typeface="Century Gothic"/>
            </a:rPr>
            <a:t>Researchers</a:t>
          </a:r>
          <a:endParaRPr lang="en-US" b="1" dirty="0">
            <a:solidFill>
              <a:schemeClr val="tx1">
                <a:lumMod val="95000"/>
                <a:lumOff val="5000"/>
              </a:schemeClr>
            </a:solidFill>
            <a:latin typeface="Century Gothic"/>
            <a:cs typeface="Century Gothic"/>
          </a:endParaRPr>
        </a:p>
      </dgm:t>
    </dgm:pt>
    <dgm:pt modelId="{EC4C5BEB-1A2B-7248-903D-FAC76DE87DAC}" type="parTrans" cxnId="{16F15D5C-D4D2-BA43-BDEB-BB812B0B8ADB}">
      <dgm:prSet/>
      <dgm:spPr/>
      <dgm:t>
        <a:bodyPr/>
        <a:lstStyle/>
        <a:p>
          <a:endParaRPr lang="en-US"/>
        </a:p>
      </dgm:t>
    </dgm:pt>
    <dgm:pt modelId="{04DCE0C1-FF22-B849-AD03-1967094479B9}" type="sibTrans" cxnId="{16F15D5C-D4D2-BA43-BDEB-BB812B0B8ADB}">
      <dgm:prSet/>
      <dgm:spPr/>
      <dgm:t>
        <a:bodyPr/>
        <a:lstStyle/>
        <a:p>
          <a:endParaRPr lang="en-US"/>
        </a:p>
      </dgm:t>
    </dgm:pt>
    <dgm:pt modelId="{01253880-6766-F44B-9A20-EB43A0EFBE02}">
      <dgm:prSet phldrT="[Text]"/>
      <dgm:spPr>
        <a:ln>
          <a:solidFill>
            <a:schemeClr val="tx1">
              <a:lumMod val="85000"/>
              <a:lumOff val="15000"/>
            </a:schemeClr>
          </a:solidFill>
        </a:ln>
      </dgm:spPr>
      <dgm:t>
        <a:bodyPr/>
        <a:lstStyle/>
        <a:p>
          <a:r>
            <a:rPr lang="en-US" b="1" dirty="0" smtClean="0">
              <a:solidFill>
                <a:schemeClr val="tx1">
                  <a:lumMod val="95000"/>
                  <a:lumOff val="5000"/>
                </a:schemeClr>
              </a:solidFill>
              <a:latin typeface="Century Gothic"/>
              <a:cs typeface="Century Gothic"/>
            </a:rPr>
            <a:t>Oral Written feedback over over one month period.</a:t>
          </a:r>
          <a:endParaRPr lang="en-US" b="1" dirty="0">
            <a:solidFill>
              <a:schemeClr val="tx1">
                <a:lumMod val="95000"/>
                <a:lumOff val="5000"/>
              </a:schemeClr>
            </a:solidFill>
            <a:latin typeface="Century Gothic"/>
            <a:cs typeface="Century Gothic"/>
          </a:endParaRPr>
        </a:p>
      </dgm:t>
    </dgm:pt>
    <dgm:pt modelId="{933A6B70-5D4E-D440-AFB9-874617EDFA44}" type="parTrans" cxnId="{0AFF702B-A3A4-C648-91D6-F390B92CA709}">
      <dgm:prSet/>
      <dgm:spPr/>
      <dgm:t>
        <a:bodyPr/>
        <a:lstStyle/>
        <a:p>
          <a:endParaRPr lang="en-US"/>
        </a:p>
      </dgm:t>
    </dgm:pt>
    <dgm:pt modelId="{107A95A7-DDE3-B047-8044-9D32EC2CA9B9}" type="sibTrans" cxnId="{0AFF702B-A3A4-C648-91D6-F390B92CA709}">
      <dgm:prSet/>
      <dgm:spPr/>
      <dgm:t>
        <a:bodyPr/>
        <a:lstStyle/>
        <a:p>
          <a:endParaRPr lang="en-US"/>
        </a:p>
      </dgm:t>
    </dgm:pt>
    <dgm:pt modelId="{BE11DFA0-C3DE-C242-8D48-385AE47A73FA}">
      <dgm:prSet phldrT="[Text]"/>
      <dgm:spPr>
        <a:ln>
          <a:solidFill>
            <a:schemeClr val="tx1">
              <a:lumMod val="85000"/>
              <a:lumOff val="15000"/>
            </a:schemeClr>
          </a:solidFill>
        </a:ln>
      </dgm:spPr>
      <dgm:t>
        <a:bodyPr/>
        <a:lstStyle/>
        <a:p>
          <a:r>
            <a:rPr lang="en-US" b="1" dirty="0" smtClean="0">
              <a:solidFill>
                <a:schemeClr val="tx1">
                  <a:lumMod val="95000"/>
                  <a:lumOff val="5000"/>
                </a:schemeClr>
              </a:solidFill>
              <a:latin typeface="Century Gothic"/>
              <a:cs typeface="Century Gothic"/>
            </a:rPr>
            <a:t>Teachers,</a:t>
          </a:r>
          <a:endParaRPr lang="en-US" b="1" dirty="0">
            <a:solidFill>
              <a:schemeClr val="tx1">
                <a:lumMod val="95000"/>
                <a:lumOff val="5000"/>
              </a:schemeClr>
            </a:solidFill>
            <a:latin typeface="Century Gothic"/>
            <a:cs typeface="Century Gothic"/>
          </a:endParaRPr>
        </a:p>
      </dgm:t>
    </dgm:pt>
    <dgm:pt modelId="{822A462C-9544-4F47-8BA7-ED7A1CA6762D}" type="parTrans" cxnId="{D197E770-B093-7B49-90BF-C218AE41B352}">
      <dgm:prSet/>
      <dgm:spPr/>
      <dgm:t>
        <a:bodyPr/>
        <a:lstStyle/>
        <a:p>
          <a:endParaRPr lang="en-US"/>
        </a:p>
      </dgm:t>
    </dgm:pt>
    <dgm:pt modelId="{F6EAC729-F4C1-AD41-A1CB-8916C2F56580}" type="sibTrans" cxnId="{D197E770-B093-7B49-90BF-C218AE41B352}">
      <dgm:prSet/>
      <dgm:spPr/>
      <dgm:t>
        <a:bodyPr/>
        <a:lstStyle/>
        <a:p>
          <a:endParaRPr lang="en-US"/>
        </a:p>
      </dgm:t>
    </dgm:pt>
    <dgm:pt modelId="{2F6F3F50-7850-8449-AB4A-38D45BF4E894}">
      <dgm:prSet phldrT="[Text]"/>
      <dgm:spPr>
        <a:ln>
          <a:solidFill>
            <a:schemeClr val="tx1">
              <a:lumMod val="85000"/>
              <a:lumOff val="15000"/>
            </a:schemeClr>
          </a:solidFill>
        </a:ln>
      </dgm:spPr>
      <dgm:t>
        <a:bodyPr/>
        <a:lstStyle/>
        <a:p>
          <a:r>
            <a:rPr lang="en-US" b="1" dirty="0" smtClean="0">
              <a:solidFill>
                <a:schemeClr val="tx1">
                  <a:lumMod val="95000"/>
                  <a:lumOff val="5000"/>
                </a:schemeClr>
              </a:solidFill>
              <a:latin typeface="Century Gothic"/>
              <a:cs typeface="Century Gothic"/>
            </a:rPr>
            <a:t>Principals</a:t>
          </a:r>
          <a:endParaRPr lang="en-US" b="1" dirty="0">
            <a:solidFill>
              <a:schemeClr val="tx1">
                <a:lumMod val="95000"/>
                <a:lumOff val="5000"/>
              </a:schemeClr>
            </a:solidFill>
            <a:latin typeface="Century Gothic"/>
            <a:cs typeface="Century Gothic"/>
          </a:endParaRPr>
        </a:p>
      </dgm:t>
    </dgm:pt>
    <dgm:pt modelId="{905F8AD2-38B6-2040-9380-D0A04DC53686}" type="parTrans" cxnId="{B8529A03-938C-1941-B45A-71FC4B5EBC7A}">
      <dgm:prSet/>
      <dgm:spPr/>
      <dgm:t>
        <a:bodyPr/>
        <a:lstStyle/>
        <a:p>
          <a:endParaRPr lang="en-US"/>
        </a:p>
      </dgm:t>
    </dgm:pt>
    <dgm:pt modelId="{A9DB1426-2FBF-A043-B5EC-A4147DD9480E}" type="sibTrans" cxnId="{B8529A03-938C-1941-B45A-71FC4B5EBC7A}">
      <dgm:prSet/>
      <dgm:spPr/>
      <dgm:t>
        <a:bodyPr/>
        <a:lstStyle/>
        <a:p>
          <a:endParaRPr lang="en-US"/>
        </a:p>
      </dgm:t>
    </dgm:pt>
    <dgm:pt modelId="{85AD6741-F244-4944-9C4D-B11822C09192}">
      <dgm:prSet phldrT="[Text]"/>
      <dgm:spPr>
        <a:ln>
          <a:solidFill>
            <a:schemeClr val="tx1">
              <a:lumMod val="85000"/>
              <a:lumOff val="15000"/>
            </a:schemeClr>
          </a:solidFill>
        </a:ln>
      </dgm:spPr>
      <dgm:t>
        <a:bodyPr/>
        <a:lstStyle/>
        <a:p>
          <a:r>
            <a:rPr lang="en-US" b="1" dirty="0" smtClean="0">
              <a:solidFill>
                <a:schemeClr val="tx1">
                  <a:lumMod val="95000"/>
                  <a:lumOff val="5000"/>
                </a:schemeClr>
              </a:solidFill>
              <a:latin typeface="Century Gothic"/>
              <a:cs typeface="Century Gothic"/>
            </a:rPr>
            <a:t>County Administrators</a:t>
          </a:r>
          <a:endParaRPr lang="en-US" b="1" dirty="0">
            <a:solidFill>
              <a:schemeClr val="tx1">
                <a:lumMod val="95000"/>
                <a:lumOff val="5000"/>
              </a:schemeClr>
            </a:solidFill>
            <a:latin typeface="Century Gothic"/>
            <a:cs typeface="Century Gothic"/>
          </a:endParaRPr>
        </a:p>
      </dgm:t>
    </dgm:pt>
    <dgm:pt modelId="{0C992C71-C370-034B-9667-6822DF237E65}" type="parTrans" cxnId="{38B7B38F-E7BE-F844-B75B-216E9C9A26C8}">
      <dgm:prSet/>
      <dgm:spPr/>
      <dgm:t>
        <a:bodyPr/>
        <a:lstStyle/>
        <a:p>
          <a:endParaRPr lang="en-US"/>
        </a:p>
      </dgm:t>
    </dgm:pt>
    <dgm:pt modelId="{2007887A-0E2B-A441-BEF3-4102A63D7C63}" type="sibTrans" cxnId="{38B7B38F-E7BE-F844-B75B-216E9C9A26C8}">
      <dgm:prSet/>
      <dgm:spPr/>
      <dgm:t>
        <a:bodyPr/>
        <a:lstStyle/>
        <a:p>
          <a:endParaRPr lang="en-US"/>
        </a:p>
      </dgm:t>
    </dgm:pt>
    <dgm:pt modelId="{D8D520DC-AC48-DE49-8308-70F3F5AAB44F}">
      <dgm:prSet phldrT="[Text]"/>
      <dgm:spPr>
        <a:ln>
          <a:solidFill>
            <a:schemeClr val="tx1">
              <a:lumMod val="85000"/>
              <a:lumOff val="15000"/>
            </a:schemeClr>
          </a:solidFill>
        </a:ln>
      </dgm:spPr>
      <dgm:t>
        <a:bodyPr/>
        <a:lstStyle/>
        <a:p>
          <a:r>
            <a:rPr lang="en-US" b="1" dirty="0" smtClean="0">
              <a:solidFill>
                <a:schemeClr val="tx1">
                  <a:lumMod val="95000"/>
                  <a:lumOff val="5000"/>
                </a:schemeClr>
              </a:solidFill>
              <a:latin typeface="Century Gothic"/>
              <a:cs typeface="Century Gothic"/>
            </a:rPr>
            <a:t>Advocacy groups</a:t>
          </a:r>
          <a:endParaRPr lang="en-US" b="1" dirty="0">
            <a:solidFill>
              <a:schemeClr val="tx1">
                <a:lumMod val="95000"/>
                <a:lumOff val="5000"/>
              </a:schemeClr>
            </a:solidFill>
            <a:latin typeface="Century Gothic"/>
            <a:cs typeface="Century Gothic"/>
          </a:endParaRPr>
        </a:p>
      </dgm:t>
    </dgm:pt>
    <dgm:pt modelId="{2BA362B0-8FFC-F34E-860C-28B71E756431}" type="parTrans" cxnId="{FEA468C5-62AF-6446-B1EC-05E1A0B9CE05}">
      <dgm:prSet/>
      <dgm:spPr/>
      <dgm:t>
        <a:bodyPr/>
        <a:lstStyle/>
        <a:p>
          <a:endParaRPr lang="en-US"/>
        </a:p>
      </dgm:t>
    </dgm:pt>
    <dgm:pt modelId="{D10E7F0D-A1B9-3441-ADE3-E27C42ED37C0}" type="sibTrans" cxnId="{FEA468C5-62AF-6446-B1EC-05E1A0B9CE05}">
      <dgm:prSet/>
      <dgm:spPr/>
      <dgm:t>
        <a:bodyPr/>
        <a:lstStyle/>
        <a:p>
          <a:endParaRPr lang="en-US"/>
        </a:p>
      </dgm:t>
    </dgm:pt>
    <dgm:pt modelId="{CFB4BC03-B4B6-1A43-B8E8-90C1BACB0474}">
      <dgm:prSet phldrT="[Text]"/>
      <dgm:spPr>
        <a:ln>
          <a:solidFill>
            <a:schemeClr val="tx1">
              <a:lumMod val="85000"/>
              <a:lumOff val="15000"/>
            </a:schemeClr>
          </a:solidFill>
        </a:ln>
      </dgm:spPr>
      <dgm:t>
        <a:bodyPr/>
        <a:lstStyle/>
        <a:p>
          <a:r>
            <a:rPr lang="en-US" b="1" dirty="0" smtClean="0">
              <a:solidFill>
                <a:schemeClr val="tx1">
                  <a:lumMod val="95000"/>
                  <a:lumOff val="5000"/>
                </a:schemeClr>
              </a:solidFill>
              <a:latin typeface="Century Gothic"/>
              <a:cs typeface="Century Gothic"/>
            </a:rPr>
            <a:t>Community members</a:t>
          </a:r>
          <a:endParaRPr lang="en-US" b="1" dirty="0">
            <a:solidFill>
              <a:schemeClr val="tx1">
                <a:lumMod val="95000"/>
                <a:lumOff val="5000"/>
              </a:schemeClr>
            </a:solidFill>
            <a:latin typeface="Century Gothic"/>
            <a:cs typeface="Century Gothic"/>
          </a:endParaRPr>
        </a:p>
      </dgm:t>
    </dgm:pt>
    <dgm:pt modelId="{F5346563-731C-A04D-B435-9CA15F9A96A2}" type="parTrans" cxnId="{3F204D1A-1324-954B-A4AA-66EC3D24E718}">
      <dgm:prSet/>
      <dgm:spPr/>
      <dgm:t>
        <a:bodyPr/>
        <a:lstStyle/>
        <a:p>
          <a:endParaRPr lang="en-US"/>
        </a:p>
      </dgm:t>
    </dgm:pt>
    <dgm:pt modelId="{DD6B0A07-0704-0742-903B-60B1A6C36E6E}" type="sibTrans" cxnId="{3F204D1A-1324-954B-A4AA-66EC3D24E718}">
      <dgm:prSet/>
      <dgm:spPr/>
      <dgm:t>
        <a:bodyPr/>
        <a:lstStyle/>
        <a:p>
          <a:endParaRPr lang="en-US"/>
        </a:p>
      </dgm:t>
    </dgm:pt>
    <dgm:pt modelId="{89D47119-858B-3346-BE2E-346AF43E600B}">
      <dgm:prSet phldrT="[Text]"/>
      <dgm:spPr>
        <a:ln>
          <a:solidFill>
            <a:schemeClr val="tx1">
              <a:lumMod val="85000"/>
              <a:lumOff val="15000"/>
            </a:schemeClr>
          </a:solidFill>
        </a:ln>
      </dgm:spPr>
      <dgm:t>
        <a:bodyPr/>
        <a:lstStyle/>
        <a:p>
          <a:r>
            <a:rPr lang="en-US" b="1" dirty="0" smtClean="0">
              <a:solidFill>
                <a:schemeClr val="tx1">
                  <a:lumMod val="95000"/>
                  <a:lumOff val="5000"/>
                </a:schemeClr>
              </a:solidFill>
              <a:latin typeface="Century Gothic"/>
              <a:cs typeface="Century Gothic"/>
            </a:rPr>
            <a:t>CA State Board Adoption</a:t>
          </a:r>
        </a:p>
        <a:p>
          <a:r>
            <a:rPr lang="en-US" b="1" dirty="0" smtClean="0">
              <a:solidFill>
                <a:schemeClr val="tx1">
                  <a:lumMod val="95000"/>
                  <a:lumOff val="5000"/>
                </a:schemeClr>
              </a:solidFill>
              <a:latin typeface="Century Gothic"/>
              <a:cs typeface="Century Gothic"/>
            </a:rPr>
            <a:t>November 2012</a:t>
          </a:r>
        </a:p>
      </dgm:t>
    </dgm:pt>
    <dgm:pt modelId="{54032544-0AEF-1140-A20C-19A4DE64E11E}" type="parTrans" cxnId="{6B244788-316E-F049-8437-5558826E3EF3}">
      <dgm:prSet/>
      <dgm:spPr/>
      <dgm:t>
        <a:bodyPr/>
        <a:lstStyle/>
        <a:p>
          <a:endParaRPr lang="en-US"/>
        </a:p>
      </dgm:t>
    </dgm:pt>
    <dgm:pt modelId="{B0C3B67F-22F5-7C49-8852-4AD36E387931}" type="sibTrans" cxnId="{6B244788-316E-F049-8437-5558826E3EF3}">
      <dgm:prSet/>
      <dgm:spPr/>
      <dgm:t>
        <a:bodyPr/>
        <a:lstStyle/>
        <a:p>
          <a:endParaRPr lang="en-US"/>
        </a:p>
      </dgm:t>
    </dgm:pt>
    <dgm:pt modelId="{C05A7017-633F-1541-BD10-91988B396115}" type="pres">
      <dgm:prSet presAssocID="{FB3DBF31-0BAE-D347-A4BB-87FCEC4050A8}" presName="CompostProcess" presStyleCnt="0">
        <dgm:presLayoutVars>
          <dgm:dir/>
          <dgm:resizeHandles val="exact"/>
        </dgm:presLayoutVars>
      </dgm:prSet>
      <dgm:spPr/>
      <dgm:t>
        <a:bodyPr/>
        <a:lstStyle/>
        <a:p>
          <a:endParaRPr lang="en-US"/>
        </a:p>
      </dgm:t>
    </dgm:pt>
    <dgm:pt modelId="{16FF0E43-67F9-AD42-8F57-A829A06FABF5}" type="pres">
      <dgm:prSet presAssocID="{FB3DBF31-0BAE-D347-A4BB-87FCEC4050A8}" presName="arrow" presStyleLbl="bgShp" presStyleIdx="0" presStyleCnt="1" custScaleX="117647"/>
      <dgm:spPr>
        <a:ln>
          <a:solidFill>
            <a:schemeClr val="tx1"/>
          </a:solidFill>
        </a:ln>
      </dgm:spPr>
    </dgm:pt>
    <dgm:pt modelId="{E7E279EE-9CDC-F445-8361-960454CFA39D}" type="pres">
      <dgm:prSet presAssocID="{FB3DBF31-0BAE-D347-A4BB-87FCEC4050A8}" presName="linearProcess" presStyleCnt="0"/>
      <dgm:spPr/>
    </dgm:pt>
    <dgm:pt modelId="{B806A163-DF85-8742-A936-0EF14C5BC1F2}" type="pres">
      <dgm:prSet presAssocID="{EA719DA4-4B50-034A-A860-AE24C5883CF9}" presName="textNode" presStyleLbl="node1" presStyleIdx="0" presStyleCnt="5" custScaleX="52027" custLinFactX="-10659" custLinFactNeighborX="-100000" custLinFactNeighborY="-1253">
        <dgm:presLayoutVars>
          <dgm:bulletEnabled val="1"/>
        </dgm:presLayoutVars>
      </dgm:prSet>
      <dgm:spPr/>
      <dgm:t>
        <a:bodyPr/>
        <a:lstStyle/>
        <a:p>
          <a:endParaRPr lang="en-US"/>
        </a:p>
      </dgm:t>
    </dgm:pt>
    <dgm:pt modelId="{E388ABEC-A25B-5D41-A792-32F3A73C78AC}" type="pres">
      <dgm:prSet presAssocID="{F735388F-8C17-E640-BC51-EBA7F46E7051}" presName="sibTrans" presStyleCnt="0"/>
      <dgm:spPr/>
    </dgm:pt>
    <dgm:pt modelId="{D194BDF6-402C-8341-A066-E023A381D774}" type="pres">
      <dgm:prSet presAssocID="{4D21FE5F-322F-F248-8142-90515144D34F}" presName="textNode" presStyleLbl="node1" presStyleIdx="1" presStyleCnt="5" custScaleX="54970" custLinFactX="-12253" custLinFactNeighborX="-100000" custLinFactNeighborY="-627">
        <dgm:presLayoutVars>
          <dgm:bulletEnabled val="1"/>
        </dgm:presLayoutVars>
      </dgm:prSet>
      <dgm:spPr/>
      <dgm:t>
        <a:bodyPr/>
        <a:lstStyle/>
        <a:p>
          <a:endParaRPr lang="en-US"/>
        </a:p>
      </dgm:t>
    </dgm:pt>
    <dgm:pt modelId="{F565BC03-9948-2C4A-BC73-FC42EBFEE417}" type="pres">
      <dgm:prSet presAssocID="{08E3B71F-86D2-4D4F-B49F-C56F6DDB3275}" presName="sibTrans" presStyleCnt="0"/>
      <dgm:spPr/>
    </dgm:pt>
    <dgm:pt modelId="{784EB2A1-1426-624D-982B-18DEE6CAFFB7}" type="pres">
      <dgm:prSet presAssocID="{4BCB40E6-50F7-C54C-BA0F-CB22965DE9E6}" presName="textNode" presStyleLbl="node1" presStyleIdx="2" presStyleCnt="5" custScaleX="55848" custLinFactX="-12784" custLinFactNeighborX="-100000" custLinFactNeighborY="-627">
        <dgm:presLayoutVars>
          <dgm:bulletEnabled val="1"/>
        </dgm:presLayoutVars>
      </dgm:prSet>
      <dgm:spPr/>
      <dgm:t>
        <a:bodyPr/>
        <a:lstStyle/>
        <a:p>
          <a:endParaRPr lang="en-US"/>
        </a:p>
      </dgm:t>
    </dgm:pt>
    <dgm:pt modelId="{7732F324-EB1A-F240-B245-74E4E8116847}" type="pres">
      <dgm:prSet presAssocID="{69E58B2A-9EFC-F745-968B-BC6C2CEBFB3E}" presName="sibTrans" presStyleCnt="0"/>
      <dgm:spPr/>
    </dgm:pt>
    <dgm:pt modelId="{E762EA1E-16C1-9348-B153-B70089EE6DB3}" type="pres">
      <dgm:prSet presAssocID="{0046E466-0B33-3745-9E95-566FEABA9B30}" presName="textNode" presStyleLbl="node1" presStyleIdx="3" presStyleCnt="5" custScaleX="52027" custLinFactX="-11190" custLinFactNeighborX="-100000" custLinFactNeighborY="-627">
        <dgm:presLayoutVars>
          <dgm:bulletEnabled val="1"/>
        </dgm:presLayoutVars>
      </dgm:prSet>
      <dgm:spPr/>
      <dgm:t>
        <a:bodyPr/>
        <a:lstStyle/>
        <a:p>
          <a:endParaRPr lang="en-US"/>
        </a:p>
      </dgm:t>
    </dgm:pt>
    <dgm:pt modelId="{0BD2A575-D4A9-3A4E-A2E7-1D20EAE0C148}" type="pres">
      <dgm:prSet presAssocID="{29F2BBCD-FEB1-1846-B868-E153491848C8}" presName="sibTrans" presStyleCnt="0"/>
      <dgm:spPr/>
    </dgm:pt>
    <dgm:pt modelId="{A841F463-BC52-6F42-AC38-A5BDA4D3E4FC}" type="pres">
      <dgm:prSet presAssocID="{89D47119-858B-3346-BE2E-346AF43E600B}" presName="textNode" presStyleLbl="node1" presStyleIdx="4" presStyleCnt="5" custScaleX="51681" custLinFactX="-10659" custLinFactNeighborX="-100000" custLinFactNeighborY="-1253">
        <dgm:presLayoutVars>
          <dgm:bulletEnabled val="1"/>
        </dgm:presLayoutVars>
      </dgm:prSet>
      <dgm:spPr/>
      <dgm:t>
        <a:bodyPr/>
        <a:lstStyle/>
        <a:p>
          <a:endParaRPr lang="en-US"/>
        </a:p>
      </dgm:t>
    </dgm:pt>
  </dgm:ptLst>
  <dgm:cxnLst>
    <dgm:cxn modelId="{C0AA2CA9-51C5-3543-9906-49E0CD325945}" srcId="{4BCB40E6-50F7-C54C-BA0F-CB22965DE9E6}" destId="{C0A6CADA-DD05-634E-9382-B56355F2F4EE}" srcOrd="0" destOrd="0" parTransId="{0E051A0F-2D6E-724D-829D-A834B43F00AA}" sibTransId="{F3420049-CC0F-9B4B-A634-5004DF6D6775}"/>
    <dgm:cxn modelId="{B8529A03-938C-1941-B45A-71FC4B5EBC7A}" srcId="{01253880-6766-F44B-9A20-EB43A0EFBE02}" destId="{2F6F3F50-7850-8449-AB4A-38D45BF4E894}" srcOrd="1" destOrd="0" parTransId="{905F8AD2-38B6-2040-9380-D0A04DC53686}" sibTransId="{A9DB1426-2FBF-A043-B5EC-A4147DD9480E}"/>
    <dgm:cxn modelId="{C1888A09-D707-1547-952D-D2E159E63D71}" srcId="{FB3DBF31-0BAE-D347-A4BB-87FCEC4050A8}" destId="{0046E466-0B33-3745-9E95-566FEABA9B30}" srcOrd="3" destOrd="0" parTransId="{0B45B4C0-E705-D544-B1F8-F08E9A0E7AE6}" sibTransId="{29F2BBCD-FEB1-1846-B868-E153491848C8}"/>
    <dgm:cxn modelId="{F2764E57-223A-4F40-8419-7ED36FE31F85}" type="presOf" srcId="{BE11DFA0-C3DE-C242-8D48-385AE47A73FA}" destId="{E762EA1E-16C1-9348-B153-B70089EE6DB3}" srcOrd="0" destOrd="2" presId="urn:microsoft.com/office/officeart/2005/8/layout/hProcess9"/>
    <dgm:cxn modelId="{EFBD4D5B-7521-ED42-A865-2CC8E3F2D7D4}" srcId="{4BCB40E6-50F7-C54C-BA0F-CB22965DE9E6}" destId="{023BF690-7418-8748-881B-695D5EAD8CD4}" srcOrd="1" destOrd="0" parTransId="{9295167B-3FDB-574D-9E15-D1574E9674CB}" sibTransId="{DF137AB4-DEE0-7E4A-83B2-7BA49D800DE6}"/>
    <dgm:cxn modelId="{9F7393AA-6155-8841-9706-945EEA5E9253}" srcId="{4BCB40E6-50F7-C54C-BA0F-CB22965DE9E6}" destId="{2EB3AA22-5231-934C-957C-D1185F7C8B6A}" srcOrd="2" destOrd="0" parTransId="{D01E6AF8-179F-B84B-930B-69976509FA8F}" sibTransId="{D71BBA90-1645-F74D-9F73-44967699DE08}"/>
    <dgm:cxn modelId="{FEA468C5-62AF-6446-B1EC-05E1A0B9CE05}" srcId="{01253880-6766-F44B-9A20-EB43A0EFBE02}" destId="{D8D520DC-AC48-DE49-8308-70F3F5AAB44F}" srcOrd="3" destOrd="0" parTransId="{2BA362B0-8FFC-F34E-860C-28B71E756431}" sibTransId="{D10E7F0D-A1B9-3441-ADE3-E27C42ED37C0}"/>
    <dgm:cxn modelId="{C321CBBA-8921-354C-AF6C-7D9551D8B68E}" type="presOf" srcId="{EA719DA4-4B50-034A-A860-AE24C5883CF9}" destId="{B806A163-DF85-8742-A936-0EF14C5BC1F2}" srcOrd="0" destOrd="0" presId="urn:microsoft.com/office/officeart/2005/8/layout/hProcess9"/>
    <dgm:cxn modelId="{67C84D93-FC65-7A46-90F7-39FD7FF32098}" type="presOf" srcId="{2EB3AA22-5231-934C-957C-D1185F7C8B6A}" destId="{784EB2A1-1426-624D-982B-18DEE6CAFFB7}" srcOrd="0" destOrd="3" presId="urn:microsoft.com/office/officeart/2005/8/layout/hProcess9"/>
    <dgm:cxn modelId="{A8081B1A-CF7D-6F4B-B3F2-7C8079309160}" type="presOf" srcId="{023BF690-7418-8748-881B-695D5EAD8CD4}" destId="{784EB2A1-1426-624D-982B-18DEE6CAFFB7}" srcOrd="0" destOrd="2" presId="urn:microsoft.com/office/officeart/2005/8/layout/hProcess9"/>
    <dgm:cxn modelId="{BBA4C631-60B7-6549-9C97-6A9255D48596}" srcId="{FB3DBF31-0BAE-D347-A4BB-87FCEC4050A8}" destId="{4BCB40E6-50F7-C54C-BA0F-CB22965DE9E6}" srcOrd="2" destOrd="0" parTransId="{8D4060EF-7EB5-5E45-8A9C-0A19BC59E658}" sibTransId="{69E58B2A-9EFC-F745-968B-BC6C2CEBFB3E}"/>
    <dgm:cxn modelId="{00FEBBED-1EAB-AF47-8364-E9DFDF9CAE83}" type="presOf" srcId="{01253880-6766-F44B-9A20-EB43A0EFBE02}" destId="{E762EA1E-16C1-9348-B153-B70089EE6DB3}" srcOrd="0" destOrd="1" presId="urn:microsoft.com/office/officeart/2005/8/layout/hProcess9"/>
    <dgm:cxn modelId="{0AFF702B-A3A4-C648-91D6-F390B92CA709}" srcId="{0046E466-0B33-3745-9E95-566FEABA9B30}" destId="{01253880-6766-F44B-9A20-EB43A0EFBE02}" srcOrd="0" destOrd="0" parTransId="{933A6B70-5D4E-D440-AFB9-874617EDFA44}" sibTransId="{107A95A7-DDE3-B047-8044-9D32EC2CA9B9}"/>
    <dgm:cxn modelId="{8B5755C1-3302-0142-BB19-5F8AD06D9DCD}" type="presOf" srcId="{89D47119-858B-3346-BE2E-346AF43E600B}" destId="{A841F463-BC52-6F42-AC38-A5BDA4D3E4FC}" srcOrd="0" destOrd="0" presId="urn:microsoft.com/office/officeart/2005/8/layout/hProcess9"/>
    <dgm:cxn modelId="{61F810D8-F323-F74B-8A27-ED62348EA824}" type="presOf" srcId="{D8D520DC-AC48-DE49-8308-70F3F5AAB44F}" destId="{E762EA1E-16C1-9348-B153-B70089EE6DB3}" srcOrd="0" destOrd="5" presId="urn:microsoft.com/office/officeart/2005/8/layout/hProcess9"/>
    <dgm:cxn modelId="{95AD0375-D379-0840-A481-C4732B8DF345}" type="presOf" srcId="{FB3DBF31-0BAE-D347-A4BB-87FCEC4050A8}" destId="{C05A7017-633F-1541-BD10-91988B396115}" srcOrd="0" destOrd="0" presId="urn:microsoft.com/office/officeart/2005/8/layout/hProcess9"/>
    <dgm:cxn modelId="{2D29DFD7-C1AC-EE45-8C09-3F6E3BBF48FD}" type="presOf" srcId="{C0A6CADA-DD05-634E-9382-B56355F2F4EE}" destId="{784EB2A1-1426-624D-982B-18DEE6CAFFB7}" srcOrd="0" destOrd="1" presId="urn:microsoft.com/office/officeart/2005/8/layout/hProcess9"/>
    <dgm:cxn modelId="{D197E770-B093-7B49-90BF-C218AE41B352}" srcId="{01253880-6766-F44B-9A20-EB43A0EFBE02}" destId="{BE11DFA0-C3DE-C242-8D48-385AE47A73FA}" srcOrd="0" destOrd="0" parTransId="{822A462C-9544-4F47-8BA7-ED7A1CA6762D}" sibTransId="{F6EAC729-F4C1-AD41-A1CB-8916C2F56580}"/>
    <dgm:cxn modelId="{0094ED80-6682-D443-B67C-50D4FBE9710A}" srcId="{FB3DBF31-0BAE-D347-A4BB-87FCEC4050A8}" destId="{4D21FE5F-322F-F248-8142-90515144D34F}" srcOrd="1" destOrd="0" parTransId="{D38D2422-4CEB-E34F-B70D-2C9E505B10E7}" sibTransId="{08E3B71F-86D2-4D4F-B49F-C56F6DDB3275}"/>
    <dgm:cxn modelId="{5B1FB01A-B35B-7841-A23E-81AA73A130F8}" type="presOf" srcId="{2F6F3F50-7850-8449-AB4A-38D45BF4E894}" destId="{E762EA1E-16C1-9348-B153-B70089EE6DB3}" srcOrd="0" destOrd="3" presId="urn:microsoft.com/office/officeart/2005/8/layout/hProcess9"/>
    <dgm:cxn modelId="{BABA9FFC-AEC6-6C4D-83FC-A9D496F46246}" type="presOf" srcId="{0046E466-0B33-3745-9E95-566FEABA9B30}" destId="{E762EA1E-16C1-9348-B153-B70089EE6DB3}" srcOrd="0" destOrd="0" presId="urn:microsoft.com/office/officeart/2005/8/layout/hProcess9"/>
    <dgm:cxn modelId="{43774243-F640-ED43-98C4-4F7CEDD6EDB9}" type="presOf" srcId="{4BCB40E6-50F7-C54C-BA0F-CB22965DE9E6}" destId="{784EB2A1-1426-624D-982B-18DEE6CAFFB7}" srcOrd="0" destOrd="0" presId="urn:microsoft.com/office/officeart/2005/8/layout/hProcess9"/>
    <dgm:cxn modelId="{74753C77-81C6-C346-B1A0-2F29A18BD967}" type="presOf" srcId="{85AD6741-F244-4944-9C4D-B11822C09192}" destId="{E762EA1E-16C1-9348-B153-B70089EE6DB3}" srcOrd="0" destOrd="4" presId="urn:microsoft.com/office/officeart/2005/8/layout/hProcess9"/>
    <dgm:cxn modelId="{16F15D5C-D4D2-BA43-BDEB-BB812B0B8ADB}" srcId="{4BCB40E6-50F7-C54C-BA0F-CB22965DE9E6}" destId="{6AB14DEE-B505-BA47-A95D-799A1AE1C892}" srcOrd="3" destOrd="0" parTransId="{EC4C5BEB-1A2B-7248-903D-FAC76DE87DAC}" sibTransId="{04DCE0C1-FF22-B849-AD03-1967094479B9}"/>
    <dgm:cxn modelId="{3F204D1A-1324-954B-A4AA-66EC3D24E718}" srcId="{01253880-6766-F44B-9A20-EB43A0EFBE02}" destId="{CFB4BC03-B4B6-1A43-B8E8-90C1BACB0474}" srcOrd="4" destOrd="0" parTransId="{F5346563-731C-A04D-B435-9CA15F9A96A2}" sibTransId="{DD6B0A07-0704-0742-903B-60B1A6C36E6E}"/>
    <dgm:cxn modelId="{6B244788-316E-F049-8437-5558826E3EF3}" srcId="{FB3DBF31-0BAE-D347-A4BB-87FCEC4050A8}" destId="{89D47119-858B-3346-BE2E-346AF43E600B}" srcOrd="4" destOrd="0" parTransId="{54032544-0AEF-1140-A20C-19A4DE64E11E}" sibTransId="{B0C3B67F-22F5-7C49-8852-4AD36E387931}"/>
    <dgm:cxn modelId="{E009BD01-A700-3444-A5EA-C7282E559717}" srcId="{FB3DBF31-0BAE-D347-A4BB-87FCEC4050A8}" destId="{EA719DA4-4B50-034A-A860-AE24C5883CF9}" srcOrd="0" destOrd="0" parTransId="{B7D42D99-DB60-D849-B798-6EDD830E0BF5}" sibTransId="{F735388F-8C17-E640-BC51-EBA7F46E7051}"/>
    <dgm:cxn modelId="{80C8DACA-ADBE-2B40-87BD-D302BE73509D}" type="presOf" srcId="{6AB14DEE-B505-BA47-A95D-799A1AE1C892}" destId="{784EB2A1-1426-624D-982B-18DEE6CAFFB7}" srcOrd="0" destOrd="4" presId="urn:microsoft.com/office/officeart/2005/8/layout/hProcess9"/>
    <dgm:cxn modelId="{38B7B38F-E7BE-F844-B75B-216E9C9A26C8}" srcId="{01253880-6766-F44B-9A20-EB43A0EFBE02}" destId="{85AD6741-F244-4944-9C4D-B11822C09192}" srcOrd="2" destOrd="0" parTransId="{0C992C71-C370-034B-9667-6822DF237E65}" sibTransId="{2007887A-0E2B-A441-BEF3-4102A63D7C63}"/>
    <dgm:cxn modelId="{44F54178-835F-3E48-84E3-C55FC305FBD0}" type="presOf" srcId="{4D21FE5F-322F-F248-8142-90515144D34F}" destId="{D194BDF6-402C-8341-A066-E023A381D774}" srcOrd="0" destOrd="0" presId="urn:microsoft.com/office/officeart/2005/8/layout/hProcess9"/>
    <dgm:cxn modelId="{9D19E1AA-29DB-5244-8101-27156F0E514E}" type="presOf" srcId="{CFB4BC03-B4B6-1A43-B8E8-90C1BACB0474}" destId="{E762EA1E-16C1-9348-B153-B70089EE6DB3}" srcOrd="0" destOrd="6" presId="urn:microsoft.com/office/officeart/2005/8/layout/hProcess9"/>
    <dgm:cxn modelId="{4D04DF6F-EE1F-CF4D-9A15-B9CB17B0E5A2}" type="presParOf" srcId="{C05A7017-633F-1541-BD10-91988B396115}" destId="{16FF0E43-67F9-AD42-8F57-A829A06FABF5}" srcOrd="0" destOrd="0" presId="urn:microsoft.com/office/officeart/2005/8/layout/hProcess9"/>
    <dgm:cxn modelId="{5023D3CC-07F8-894A-A0E5-FA08333F433F}" type="presParOf" srcId="{C05A7017-633F-1541-BD10-91988B396115}" destId="{E7E279EE-9CDC-F445-8361-960454CFA39D}" srcOrd="1" destOrd="0" presId="urn:microsoft.com/office/officeart/2005/8/layout/hProcess9"/>
    <dgm:cxn modelId="{A60B4781-9A82-F34E-B20B-654082041917}" type="presParOf" srcId="{E7E279EE-9CDC-F445-8361-960454CFA39D}" destId="{B806A163-DF85-8742-A936-0EF14C5BC1F2}" srcOrd="0" destOrd="0" presId="urn:microsoft.com/office/officeart/2005/8/layout/hProcess9"/>
    <dgm:cxn modelId="{8430BFBE-1537-D44A-A0D9-0EC2982A5ACA}" type="presParOf" srcId="{E7E279EE-9CDC-F445-8361-960454CFA39D}" destId="{E388ABEC-A25B-5D41-A792-32F3A73C78AC}" srcOrd="1" destOrd="0" presId="urn:microsoft.com/office/officeart/2005/8/layout/hProcess9"/>
    <dgm:cxn modelId="{6AF551CC-3BD1-DA49-9D0E-C254BA829C10}" type="presParOf" srcId="{E7E279EE-9CDC-F445-8361-960454CFA39D}" destId="{D194BDF6-402C-8341-A066-E023A381D774}" srcOrd="2" destOrd="0" presId="urn:microsoft.com/office/officeart/2005/8/layout/hProcess9"/>
    <dgm:cxn modelId="{152B8687-AD4B-964C-A3D3-9DEC29BA0FFE}" type="presParOf" srcId="{E7E279EE-9CDC-F445-8361-960454CFA39D}" destId="{F565BC03-9948-2C4A-BC73-FC42EBFEE417}" srcOrd="3" destOrd="0" presId="urn:microsoft.com/office/officeart/2005/8/layout/hProcess9"/>
    <dgm:cxn modelId="{3DB05E96-7C63-0E44-8BBE-C10766D7771F}" type="presParOf" srcId="{E7E279EE-9CDC-F445-8361-960454CFA39D}" destId="{784EB2A1-1426-624D-982B-18DEE6CAFFB7}" srcOrd="4" destOrd="0" presId="urn:microsoft.com/office/officeart/2005/8/layout/hProcess9"/>
    <dgm:cxn modelId="{F5C2C0C1-4CA3-2D42-B423-A4731B154677}" type="presParOf" srcId="{E7E279EE-9CDC-F445-8361-960454CFA39D}" destId="{7732F324-EB1A-F240-B245-74E4E8116847}" srcOrd="5" destOrd="0" presId="urn:microsoft.com/office/officeart/2005/8/layout/hProcess9"/>
    <dgm:cxn modelId="{2CB33C2E-C396-B048-8AF9-68C183471F22}" type="presParOf" srcId="{E7E279EE-9CDC-F445-8361-960454CFA39D}" destId="{E762EA1E-16C1-9348-B153-B70089EE6DB3}" srcOrd="6" destOrd="0" presId="urn:microsoft.com/office/officeart/2005/8/layout/hProcess9"/>
    <dgm:cxn modelId="{25D71D9C-4130-4545-BDEC-709E4E07B9B1}" type="presParOf" srcId="{E7E279EE-9CDC-F445-8361-960454CFA39D}" destId="{0BD2A575-D4A9-3A4E-A2E7-1D20EAE0C148}" srcOrd="7" destOrd="0" presId="urn:microsoft.com/office/officeart/2005/8/layout/hProcess9"/>
    <dgm:cxn modelId="{B8BBA1AC-081D-C249-8B31-20362DE18E67}" type="presParOf" srcId="{E7E279EE-9CDC-F445-8361-960454CFA39D}" destId="{A841F463-BC52-6F42-AC38-A5BDA4D3E4FC}"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C1BA1E-E9E0-4A7C-8D20-EBE607E87E25}"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en-US"/>
        </a:p>
      </dgm:t>
    </dgm:pt>
    <dgm:pt modelId="{4D3CC7CD-937F-4484-8003-BA5A089F8C30}">
      <dgm:prSet phldrT="[Text]" custT="1"/>
      <dgm:spPr/>
      <dgm:t>
        <a:bodyPr/>
        <a:lstStyle/>
        <a:p>
          <a:r>
            <a:rPr lang="en-US" sz="1800" b="1" dirty="0" smtClean="0">
              <a:latin typeface="Century Gothic"/>
              <a:cs typeface="Century Gothic"/>
            </a:rPr>
            <a:t>2013-2014</a:t>
          </a:r>
        </a:p>
      </dgm:t>
    </dgm:pt>
    <dgm:pt modelId="{0AE6BF0E-E1B2-40EC-ABE7-354B6D0F3FF9}" type="parTrans" cxnId="{31A2139F-6515-4266-9F3B-3C0722C701D4}">
      <dgm:prSet/>
      <dgm:spPr/>
      <dgm:t>
        <a:bodyPr/>
        <a:lstStyle/>
        <a:p>
          <a:endParaRPr lang="en-US"/>
        </a:p>
      </dgm:t>
    </dgm:pt>
    <dgm:pt modelId="{E0F376FE-2394-47D6-8528-950577E4D6D6}" type="sibTrans" cxnId="{31A2139F-6515-4266-9F3B-3C0722C701D4}">
      <dgm:prSet/>
      <dgm:spPr/>
      <dgm:t>
        <a:bodyPr/>
        <a:lstStyle/>
        <a:p>
          <a:endParaRPr lang="en-US"/>
        </a:p>
      </dgm:t>
    </dgm:pt>
    <dgm:pt modelId="{0AF1600E-C48A-414F-9EB8-CE8E4B8663E1}">
      <dgm:prSet phldrT="[Text]" custT="1"/>
      <dgm:spPr/>
      <dgm:t>
        <a:bodyPr/>
        <a:lstStyle/>
        <a:p>
          <a:r>
            <a:rPr lang="en-US" sz="1800" b="1" dirty="0" smtClean="0">
              <a:latin typeface="Century Gothic"/>
              <a:cs typeface="Century Gothic"/>
            </a:rPr>
            <a:t>2014-2015</a:t>
          </a:r>
        </a:p>
      </dgm:t>
    </dgm:pt>
    <dgm:pt modelId="{91ACC181-5C62-4D1D-BD3E-0112EC8CA4A8}" type="parTrans" cxnId="{2218A9EA-73B2-4D97-A768-70741AD74279}">
      <dgm:prSet/>
      <dgm:spPr/>
      <dgm:t>
        <a:bodyPr/>
        <a:lstStyle/>
        <a:p>
          <a:endParaRPr lang="en-US"/>
        </a:p>
      </dgm:t>
    </dgm:pt>
    <dgm:pt modelId="{AB88721C-E30B-42E8-9015-089C3200C08D}" type="sibTrans" cxnId="{2218A9EA-73B2-4D97-A768-70741AD74279}">
      <dgm:prSet/>
      <dgm:spPr/>
      <dgm:t>
        <a:bodyPr/>
        <a:lstStyle/>
        <a:p>
          <a:endParaRPr lang="en-US"/>
        </a:p>
      </dgm:t>
    </dgm:pt>
    <dgm:pt modelId="{5AFD2CA4-AD8C-484F-84BE-10D12DE667A3}">
      <dgm:prSet phldrT="[Text]" custT="1"/>
      <dgm:spPr/>
      <dgm:t>
        <a:bodyPr/>
        <a:lstStyle/>
        <a:p>
          <a:r>
            <a:rPr lang="en-US" sz="1800" b="1" dirty="0" smtClean="0">
              <a:latin typeface="Century Gothic"/>
              <a:cs typeface="Century Gothic"/>
            </a:rPr>
            <a:t>2015-2016</a:t>
          </a:r>
          <a:endParaRPr lang="en-US" sz="1300" b="1" dirty="0">
            <a:latin typeface="Century Gothic"/>
            <a:cs typeface="Century Gothic"/>
          </a:endParaRPr>
        </a:p>
      </dgm:t>
    </dgm:pt>
    <dgm:pt modelId="{F830C5E9-8DC5-4138-961F-BB30B3FD19AC}" type="sibTrans" cxnId="{FEE9382D-BBDF-4E0F-B817-F58F880B18F0}">
      <dgm:prSet/>
      <dgm:spPr/>
      <dgm:t>
        <a:bodyPr/>
        <a:lstStyle/>
        <a:p>
          <a:endParaRPr lang="en-US"/>
        </a:p>
      </dgm:t>
    </dgm:pt>
    <dgm:pt modelId="{6B8AC1C0-4522-404A-AF83-C3CEE836C946}" type="parTrans" cxnId="{FEE9382D-BBDF-4E0F-B817-F58F880B18F0}">
      <dgm:prSet/>
      <dgm:spPr/>
      <dgm:t>
        <a:bodyPr/>
        <a:lstStyle/>
        <a:p>
          <a:endParaRPr lang="en-US"/>
        </a:p>
      </dgm:t>
    </dgm:pt>
    <dgm:pt modelId="{51D601E7-E4E1-C644-B4E5-A236F8A3F9DD}">
      <dgm:prSet phldrT="[Text]"/>
      <dgm:spPr/>
      <dgm:t>
        <a:bodyPr/>
        <a:lstStyle/>
        <a:p>
          <a:r>
            <a:rPr lang="en-US" b="1" dirty="0" smtClean="0">
              <a:latin typeface="Century Gothic"/>
              <a:cs typeface="Century Gothic"/>
            </a:rPr>
            <a:t>Awareness</a:t>
          </a:r>
          <a:endParaRPr lang="en-US" dirty="0">
            <a:latin typeface="Century Gothic"/>
            <a:cs typeface="Century Gothic"/>
          </a:endParaRPr>
        </a:p>
      </dgm:t>
    </dgm:pt>
    <dgm:pt modelId="{D6BF2EC7-270C-0C40-8A26-8D101B8E6B55}" type="parTrans" cxnId="{D86F2CED-28D1-DB4B-AFDB-6BFD32BE0C5E}">
      <dgm:prSet/>
      <dgm:spPr/>
      <dgm:t>
        <a:bodyPr/>
        <a:lstStyle/>
        <a:p>
          <a:endParaRPr lang="en-US"/>
        </a:p>
      </dgm:t>
    </dgm:pt>
    <dgm:pt modelId="{FDFCD1DE-DD21-9447-9FB4-D72EE75FA845}" type="sibTrans" cxnId="{D86F2CED-28D1-DB4B-AFDB-6BFD32BE0C5E}">
      <dgm:prSet/>
      <dgm:spPr/>
      <dgm:t>
        <a:bodyPr/>
        <a:lstStyle/>
        <a:p>
          <a:endParaRPr lang="en-US"/>
        </a:p>
      </dgm:t>
    </dgm:pt>
    <dgm:pt modelId="{C90A053F-E839-604B-B277-62BD412A0B8A}">
      <dgm:prSet phldrT="[Text]"/>
      <dgm:spPr>
        <a:solidFill>
          <a:srgbClr val="FFFF00"/>
        </a:solidFill>
      </dgm:spPr>
      <dgm:t>
        <a:bodyPr/>
        <a:lstStyle/>
        <a:p>
          <a:r>
            <a:rPr lang="en-US" b="1" dirty="0" smtClean="0">
              <a:latin typeface="Century Gothic"/>
              <a:cs typeface="Century Gothic"/>
            </a:rPr>
            <a:t>Transition</a:t>
          </a:r>
          <a:endParaRPr lang="en-US" dirty="0">
            <a:latin typeface="Century Gothic"/>
            <a:cs typeface="Century Gothic"/>
          </a:endParaRPr>
        </a:p>
      </dgm:t>
    </dgm:pt>
    <dgm:pt modelId="{E88E5F31-EC78-4143-84D0-5F299E8E6501}" type="parTrans" cxnId="{67041CFC-BAEC-5349-93F0-940C93E358FA}">
      <dgm:prSet/>
      <dgm:spPr/>
      <dgm:t>
        <a:bodyPr/>
        <a:lstStyle/>
        <a:p>
          <a:endParaRPr lang="en-US"/>
        </a:p>
      </dgm:t>
    </dgm:pt>
    <dgm:pt modelId="{041418D0-424C-894F-914C-AFC2CF52B360}" type="sibTrans" cxnId="{67041CFC-BAEC-5349-93F0-940C93E358FA}">
      <dgm:prSet/>
      <dgm:spPr/>
      <dgm:t>
        <a:bodyPr/>
        <a:lstStyle/>
        <a:p>
          <a:endParaRPr lang="en-US"/>
        </a:p>
      </dgm:t>
    </dgm:pt>
    <dgm:pt modelId="{7426827C-6683-3B47-B054-2FAAF85925B4}">
      <dgm:prSet phldrT="[Text]"/>
      <dgm:spPr/>
      <dgm:t>
        <a:bodyPr/>
        <a:lstStyle/>
        <a:p>
          <a:r>
            <a:rPr lang="en-US" b="1" dirty="0" smtClean="0">
              <a:latin typeface="Century Gothic"/>
              <a:cs typeface="Century Gothic"/>
            </a:rPr>
            <a:t>Implementation</a:t>
          </a:r>
          <a:endParaRPr lang="en-US" dirty="0">
            <a:latin typeface="Century Gothic"/>
            <a:cs typeface="Century Gothic"/>
          </a:endParaRPr>
        </a:p>
      </dgm:t>
    </dgm:pt>
    <dgm:pt modelId="{B1E9A203-F587-954E-A6C4-561FED82E053}" type="parTrans" cxnId="{8533013E-0F60-9140-8F8A-955E5B02B203}">
      <dgm:prSet/>
      <dgm:spPr/>
      <dgm:t>
        <a:bodyPr/>
        <a:lstStyle/>
        <a:p>
          <a:endParaRPr lang="en-US"/>
        </a:p>
      </dgm:t>
    </dgm:pt>
    <dgm:pt modelId="{E5D2A135-EFFA-0E42-8B6D-7F121FDCBBB5}" type="sibTrans" cxnId="{8533013E-0F60-9140-8F8A-955E5B02B203}">
      <dgm:prSet/>
      <dgm:spPr/>
      <dgm:t>
        <a:bodyPr/>
        <a:lstStyle/>
        <a:p>
          <a:endParaRPr lang="en-US"/>
        </a:p>
      </dgm:t>
    </dgm:pt>
    <dgm:pt modelId="{C1F9986F-171E-45B5-90DA-37D1DF490758}" type="pres">
      <dgm:prSet presAssocID="{5BC1BA1E-E9E0-4A7C-8D20-EBE607E87E25}" presName="linearFlow" presStyleCnt="0">
        <dgm:presLayoutVars>
          <dgm:dir/>
          <dgm:animLvl val="lvl"/>
          <dgm:resizeHandles val="exact"/>
        </dgm:presLayoutVars>
      </dgm:prSet>
      <dgm:spPr/>
      <dgm:t>
        <a:bodyPr/>
        <a:lstStyle/>
        <a:p>
          <a:endParaRPr lang="en-US"/>
        </a:p>
      </dgm:t>
    </dgm:pt>
    <dgm:pt modelId="{4F248F15-D8EA-4644-84B9-ECC87C26CF27}" type="pres">
      <dgm:prSet presAssocID="{4D3CC7CD-937F-4484-8003-BA5A089F8C30}" presName="composite" presStyleCnt="0"/>
      <dgm:spPr/>
      <dgm:t>
        <a:bodyPr/>
        <a:lstStyle/>
        <a:p>
          <a:endParaRPr lang="en-US"/>
        </a:p>
      </dgm:t>
    </dgm:pt>
    <dgm:pt modelId="{689684EC-91BE-4929-B0EF-186FB35850B1}" type="pres">
      <dgm:prSet presAssocID="{4D3CC7CD-937F-4484-8003-BA5A089F8C30}" presName="parentText" presStyleLbl="alignNode1" presStyleIdx="0" presStyleCnt="3">
        <dgm:presLayoutVars>
          <dgm:chMax val="1"/>
          <dgm:bulletEnabled val="1"/>
        </dgm:presLayoutVars>
      </dgm:prSet>
      <dgm:spPr/>
      <dgm:t>
        <a:bodyPr/>
        <a:lstStyle/>
        <a:p>
          <a:endParaRPr lang="en-US"/>
        </a:p>
      </dgm:t>
    </dgm:pt>
    <dgm:pt modelId="{8F3BCB49-3C1E-4D22-B3A3-01F05425EFB5}" type="pres">
      <dgm:prSet presAssocID="{4D3CC7CD-937F-4484-8003-BA5A089F8C30}" presName="descendantText" presStyleLbl="alignAcc1" presStyleIdx="0" presStyleCnt="3">
        <dgm:presLayoutVars>
          <dgm:bulletEnabled val="1"/>
        </dgm:presLayoutVars>
      </dgm:prSet>
      <dgm:spPr/>
      <dgm:t>
        <a:bodyPr/>
        <a:lstStyle/>
        <a:p>
          <a:endParaRPr lang="en-US"/>
        </a:p>
      </dgm:t>
    </dgm:pt>
    <dgm:pt modelId="{6CF9E98F-6BA4-4569-AB0D-CA6D65095719}" type="pres">
      <dgm:prSet presAssocID="{E0F376FE-2394-47D6-8528-950577E4D6D6}" presName="sp" presStyleCnt="0"/>
      <dgm:spPr/>
      <dgm:t>
        <a:bodyPr/>
        <a:lstStyle/>
        <a:p>
          <a:endParaRPr lang="en-US"/>
        </a:p>
      </dgm:t>
    </dgm:pt>
    <dgm:pt modelId="{DEDA3FF8-002F-4723-9593-6B526489295A}" type="pres">
      <dgm:prSet presAssocID="{0AF1600E-C48A-414F-9EB8-CE8E4B8663E1}" presName="composite" presStyleCnt="0"/>
      <dgm:spPr/>
      <dgm:t>
        <a:bodyPr/>
        <a:lstStyle/>
        <a:p>
          <a:endParaRPr lang="en-US"/>
        </a:p>
      </dgm:t>
    </dgm:pt>
    <dgm:pt modelId="{433AF202-61C9-4132-82F0-2BADA0DBA3E9}" type="pres">
      <dgm:prSet presAssocID="{0AF1600E-C48A-414F-9EB8-CE8E4B8663E1}" presName="parentText" presStyleLbl="alignNode1" presStyleIdx="1" presStyleCnt="3">
        <dgm:presLayoutVars>
          <dgm:chMax val="1"/>
          <dgm:bulletEnabled val="1"/>
        </dgm:presLayoutVars>
      </dgm:prSet>
      <dgm:spPr/>
      <dgm:t>
        <a:bodyPr/>
        <a:lstStyle/>
        <a:p>
          <a:endParaRPr lang="en-US"/>
        </a:p>
      </dgm:t>
    </dgm:pt>
    <dgm:pt modelId="{B183397D-1AD0-45EA-92D0-12EBE6EB09C2}" type="pres">
      <dgm:prSet presAssocID="{0AF1600E-C48A-414F-9EB8-CE8E4B8663E1}" presName="descendantText" presStyleLbl="alignAcc1" presStyleIdx="1" presStyleCnt="3">
        <dgm:presLayoutVars>
          <dgm:bulletEnabled val="1"/>
        </dgm:presLayoutVars>
      </dgm:prSet>
      <dgm:spPr/>
      <dgm:t>
        <a:bodyPr/>
        <a:lstStyle/>
        <a:p>
          <a:endParaRPr lang="en-US"/>
        </a:p>
      </dgm:t>
    </dgm:pt>
    <dgm:pt modelId="{36F71412-FD3A-4A90-A9F5-6C09B648A480}" type="pres">
      <dgm:prSet presAssocID="{AB88721C-E30B-42E8-9015-089C3200C08D}" presName="sp" presStyleCnt="0"/>
      <dgm:spPr/>
      <dgm:t>
        <a:bodyPr/>
        <a:lstStyle/>
        <a:p>
          <a:endParaRPr lang="en-US"/>
        </a:p>
      </dgm:t>
    </dgm:pt>
    <dgm:pt modelId="{6079A9B4-8B94-44E7-B90E-326D47D86789}" type="pres">
      <dgm:prSet presAssocID="{5AFD2CA4-AD8C-484F-84BE-10D12DE667A3}" presName="composite" presStyleCnt="0"/>
      <dgm:spPr/>
      <dgm:t>
        <a:bodyPr/>
        <a:lstStyle/>
        <a:p>
          <a:endParaRPr lang="en-US"/>
        </a:p>
      </dgm:t>
    </dgm:pt>
    <dgm:pt modelId="{5C5FCF6E-28F0-4F13-B8AB-FCD3A8645012}" type="pres">
      <dgm:prSet presAssocID="{5AFD2CA4-AD8C-484F-84BE-10D12DE667A3}" presName="parentText" presStyleLbl="alignNode1" presStyleIdx="2" presStyleCnt="3">
        <dgm:presLayoutVars>
          <dgm:chMax val="1"/>
          <dgm:bulletEnabled val="1"/>
        </dgm:presLayoutVars>
      </dgm:prSet>
      <dgm:spPr/>
      <dgm:t>
        <a:bodyPr/>
        <a:lstStyle/>
        <a:p>
          <a:endParaRPr lang="en-US"/>
        </a:p>
      </dgm:t>
    </dgm:pt>
    <dgm:pt modelId="{795CD31D-3F8A-4CEB-B56A-DFBBD0C4FCF7}" type="pres">
      <dgm:prSet presAssocID="{5AFD2CA4-AD8C-484F-84BE-10D12DE667A3}" presName="descendantText" presStyleLbl="alignAcc1" presStyleIdx="2" presStyleCnt="3" custLinFactNeighborX="1248">
        <dgm:presLayoutVars>
          <dgm:bulletEnabled val="1"/>
        </dgm:presLayoutVars>
      </dgm:prSet>
      <dgm:spPr/>
      <dgm:t>
        <a:bodyPr/>
        <a:lstStyle/>
        <a:p>
          <a:endParaRPr lang="en-US"/>
        </a:p>
      </dgm:t>
    </dgm:pt>
  </dgm:ptLst>
  <dgm:cxnLst>
    <dgm:cxn modelId="{43EBE0B4-61A3-9D48-A66E-7024EECA5878}" type="presOf" srcId="{51D601E7-E4E1-C644-B4E5-A236F8A3F9DD}" destId="{8F3BCB49-3C1E-4D22-B3A3-01F05425EFB5}" srcOrd="0" destOrd="0" presId="urn:microsoft.com/office/officeart/2005/8/layout/chevron2"/>
    <dgm:cxn modelId="{0D855762-0B95-DA41-B974-1224EA7B7E85}" type="presOf" srcId="{7426827C-6683-3B47-B054-2FAAF85925B4}" destId="{795CD31D-3F8A-4CEB-B56A-DFBBD0C4FCF7}" srcOrd="0" destOrd="0" presId="urn:microsoft.com/office/officeart/2005/8/layout/chevron2"/>
    <dgm:cxn modelId="{43ED7C66-EDB6-9E48-9972-1BC77B1F680B}" type="presOf" srcId="{4D3CC7CD-937F-4484-8003-BA5A089F8C30}" destId="{689684EC-91BE-4929-B0EF-186FB35850B1}" srcOrd="0" destOrd="0" presId="urn:microsoft.com/office/officeart/2005/8/layout/chevron2"/>
    <dgm:cxn modelId="{6286E5C7-DEE1-0C45-A08E-F1EE55112383}" type="presOf" srcId="{5AFD2CA4-AD8C-484F-84BE-10D12DE667A3}" destId="{5C5FCF6E-28F0-4F13-B8AB-FCD3A8645012}" srcOrd="0" destOrd="0" presId="urn:microsoft.com/office/officeart/2005/8/layout/chevron2"/>
    <dgm:cxn modelId="{9960BAC2-1E01-904A-9F10-8C879B58963F}" type="presOf" srcId="{C90A053F-E839-604B-B277-62BD412A0B8A}" destId="{B183397D-1AD0-45EA-92D0-12EBE6EB09C2}" srcOrd="0" destOrd="0" presId="urn:microsoft.com/office/officeart/2005/8/layout/chevron2"/>
    <dgm:cxn modelId="{8533013E-0F60-9140-8F8A-955E5B02B203}" srcId="{5AFD2CA4-AD8C-484F-84BE-10D12DE667A3}" destId="{7426827C-6683-3B47-B054-2FAAF85925B4}" srcOrd="0" destOrd="0" parTransId="{B1E9A203-F587-954E-A6C4-561FED82E053}" sibTransId="{E5D2A135-EFFA-0E42-8B6D-7F121FDCBBB5}"/>
    <dgm:cxn modelId="{2218A9EA-73B2-4D97-A768-70741AD74279}" srcId="{5BC1BA1E-E9E0-4A7C-8D20-EBE607E87E25}" destId="{0AF1600E-C48A-414F-9EB8-CE8E4B8663E1}" srcOrd="1" destOrd="0" parTransId="{91ACC181-5C62-4D1D-BD3E-0112EC8CA4A8}" sibTransId="{AB88721C-E30B-42E8-9015-089C3200C08D}"/>
    <dgm:cxn modelId="{E25E2111-03FC-5047-B944-8AF25D7B62CB}" type="presOf" srcId="{0AF1600E-C48A-414F-9EB8-CE8E4B8663E1}" destId="{433AF202-61C9-4132-82F0-2BADA0DBA3E9}" srcOrd="0" destOrd="0" presId="urn:microsoft.com/office/officeart/2005/8/layout/chevron2"/>
    <dgm:cxn modelId="{D86F2CED-28D1-DB4B-AFDB-6BFD32BE0C5E}" srcId="{4D3CC7CD-937F-4484-8003-BA5A089F8C30}" destId="{51D601E7-E4E1-C644-B4E5-A236F8A3F9DD}" srcOrd="0" destOrd="0" parTransId="{D6BF2EC7-270C-0C40-8A26-8D101B8E6B55}" sibTransId="{FDFCD1DE-DD21-9447-9FB4-D72EE75FA845}"/>
    <dgm:cxn modelId="{06DDEBB6-C94E-1141-951D-2A2E6E44546C}" type="presOf" srcId="{5BC1BA1E-E9E0-4A7C-8D20-EBE607E87E25}" destId="{C1F9986F-171E-45B5-90DA-37D1DF490758}" srcOrd="0" destOrd="0" presId="urn:microsoft.com/office/officeart/2005/8/layout/chevron2"/>
    <dgm:cxn modelId="{67041CFC-BAEC-5349-93F0-940C93E358FA}" srcId="{0AF1600E-C48A-414F-9EB8-CE8E4B8663E1}" destId="{C90A053F-E839-604B-B277-62BD412A0B8A}" srcOrd="0" destOrd="0" parTransId="{E88E5F31-EC78-4143-84D0-5F299E8E6501}" sibTransId="{041418D0-424C-894F-914C-AFC2CF52B360}"/>
    <dgm:cxn modelId="{31A2139F-6515-4266-9F3B-3C0722C701D4}" srcId="{5BC1BA1E-E9E0-4A7C-8D20-EBE607E87E25}" destId="{4D3CC7CD-937F-4484-8003-BA5A089F8C30}" srcOrd="0" destOrd="0" parTransId="{0AE6BF0E-E1B2-40EC-ABE7-354B6D0F3FF9}" sibTransId="{E0F376FE-2394-47D6-8528-950577E4D6D6}"/>
    <dgm:cxn modelId="{FEE9382D-BBDF-4E0F-B817-F58F880B18F0}" srcId="{5BC1BA1E-E9E0-4A7C-8D20-EBE607E87E25}" destId="{5AFD2CA4-AD8C-484F-84BE-10D12DE667A3}" srcOrd="2" destOrd="0" parTransId="{6B8AC1C0-4522-404A-AF83-C3CEE836C946}" sibTransId="{F830C5E9-8DC5-4138-961F-BB30B3FD19AC}"/>
    <dgm:cxn modelId="{08120650-44EF-4C43-8C61-4C25C9520384}" type="presParOf" srcId="{C1F9986F-171E-45B5-90DA-37D1DF490758}" destId="{4F248F15-D8EA-4644-84B9-ECC87C26CF27}" srcOrd="0" destOrd="0" presId="urn:microsoft.com/office/officeart/2005/8/layout/chevron2"/>
    <dgm:cxn modelId="{BC27A0C5-DCA7-EA4D-99FF-653601939FCC}" type="presParOf" srcId="{4F248F15-D8EA-4644-84B9-ECC87C26CF27}" destId="{689684EC-91BE-4929-B0EF-186FB35850B1}" srcOrd="0" destOrd="0" presId="urn:microsoft.com/office/officeart/2005/8/layout/chevron2"/>
    <dgm:cxn modelId="{60F483B5-5FBB-AE47-879B-8CE9C8682D69}" type="presParOf" srcId="{4F248F15-D8EA-4644-84B9-ECC87C26CF27}" destId="{8F3BCB49-3C1E-4D22-B3A3-01F05425EFB5}" srcOrd="1" destOrd="0" presId="urn:microsoft.com/office/officeart/2005/8/layout/chevron2"/>
    <dgm:cxn modelId="{A0F3FB9C-12B6-C740-B295-9AD529DBB85D}" type="presParOf" srcId="{C1F9986F-171E-45B5-90DA-37D1DF490758}" destId="{6CF9E98F-6BA4-4569-AB0D-CA6D65095719}" srcOrd="1" destOrd="0" presId="urn:microsoft.com/office/officeart/2005/8/layout/chevron2"/>
    <dgm:cxn modelId="{46860F6A-9B71-FD43-A874-254FA3EC3A90}" type="presParOf" srcId="{C1F9986F-171E-45B5-90DA-37D1DF490758}" destId="{DEDA3FF8-002F-4723-9593-6B526489295A}" srcOrd="2" destOrd="0" presId="urn:microsoft.com/office/officeart/2005/8/layout/chevron2"/>
    <dgm:cxn modelId="{DA88F131-75BE-1D46-9EB3-7D76B7A3F6FE}" type="presParOf" srcId="{DEDA3FF8-002F-4723-9593-6B526489295A}" destId="{433AF202-61C9-4132-82F0-2BADA0DBA3E9}" srcOrd="0" destOrd="0" presId="urn:microsoft.com/office/officeart/2005/8/layout/chevron2"/>
    <dgm:cxn modelId="{B3B40EE2-604C-6448-8482-37BC0A846AA7}" type="presParOf" srcId="{DEDA3FF8-002F-4723-9593-6B526489295A}" destId="{B183397D-1AD0-45EA-92D0-12EBE6EB09C2}" srcOrd="1" destOrd="0" presId="urn:microsoft.com/office/officeart/2005/8/layout/chevron2"/>
    <dgm:cxn modelId="{309C7877-2C89-3843-81EF-1E8DE73555E6}" type="presParOf" srcId="{C1F9986F-171E-45B5-90DA-37D1DF490758}" destId="{36F71412-FD3A-4A90-A9F5-6C09B648A480}" srcOrd="3" destOrd="0" presId="urn:microsoft.com/office/officeart/2005/8/layout/chevron2"/>
    <dgm:cxn modelId="{B1358388-E469-CC4B-AE54-66B8F565EA92}" type="presParOf" srcId="{C1F9986F-171E-45B5-90DA-37D1DF490758}" destId="{6079A9B4-8B94-44E7-B90E-326D47D86789}" srcOrd="4" destOrd="0" presId="urn:microsoft.com/office/officeart/2005/8/layout/chevron2"/>
    <dgm:cxn modelId="{09FE3251-BDB3-1745-AA87-8DCD50080AC4}" type="presParOf" srcId="{6079A9B4-8B94-44E7-B90E-326D47D86789}" destId="{5C5FCF6E-28F0-4F13-B8AB-FCD3A8645012}" srcOrd="0" destOrd="0" presId="urn:microsoft.com/office/officeart/2005/8/layout/chevron2"/>
    <dgm:cxn modelId="{2F37A580-E5B6-4F40-949C-BDF6C5A59C8F}" type="presParOf" srcId="{6079A9B4-8B94-44E7-B90E-326D47D86789}" destId="{795CD31D-3F8A-4CEB-B56A-DFBBD0C4FCF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846AF5-25DF-4A47-8D6B-4AB7AACBCA1B}" type="doc">
      <dgm:prSet loTypeId="urn:microsoft.com/office/officeart/2005/8/layout/process1" loCatId="" qsTypeId="urn:microsoft.com/office/officeart/2005/8/quickstyle/simple2" qsCatId="simple" csTypeId="urn:microsoft.com/office/officeart/2005/8/colors/accent5_2" csCatId="accent5" phldr="1"/>
      <dgm:spPr/>
    </dgm:pt>
    <dgm:pt modelId="{CA7B8E0A-37E3-0843-B631-CEA9E0783F07}">
      <dgm:prSet phldrT="[Text]"/>
      <dgm:spPr>
        <a:solidFill>
          <a:srgbClr val="FFC202"/>
        </a:solidFill>
      </dgm:spPr>
      <dgm:t>
        <a:bodyPr/>
        <a:lstStyle/>
        <a:p>
          <a:pPr rtl="0"/>
          <a:r>
            <a:rPr kumimoji="0" lang="en-US" b="0" i="0" u="none" strike="noStrike" cap="none" normalizeH="0" baseline="0" dirty="0" smtClean="0">
              <a:ln/>
              <a:solidFill>
                <a:srgbClr val="000000"/>
              </a:solidFill>
              <a:effectLst/>
              <a:latin typeface="Century Gothic"/>
              <a:ea typeface="ヒラギノ角ゴ ProN W3" pitchFamily="-1" charset="-128"/>
              <a:cs typeface="Century Gothic"/>
              <a:sym typeface="Arial" charset="0"/>
            </a:rPr>
            <a:t>English viewed as a set of rules</a:t>
          </a:r>
          <a:endParaRPr lang="en-US" b="0" dirty="0">
            <a:solidFill>
              <a:srgbClr val="000000"/>
            </a:solidFill>
            <a:latin typeface="Century Gothic"/>
            <a:cs typeface="Century Gothic"/>
          </a:endParaRPr>
        </a:p>
      </dgm:t>
    </dgm:pt>
    <dgm:pt modelId="{21DD618D-49CA-E844-A653-0CA2852DF0F1}" type="parTrans" cxnId="{4383FA14-9C3D-A34E-B2CA-40AA0166408D}">
      <dgm:prSet/>
      <dgm:spPr/>
      <dgm:t>
        <a:bodyPr/>
        <a:lstStyle/>
        <a:p>
          <a:endParaRPr lang="en-US" b="0">
            <a:solidFill>
              <a:srgbClr val="000000"/>
            </a:solidFill>
          </a:endParaRPr>
        </a:p>
      </dgm:t>
    </dgm:pt>
    <dgm:pt modelId="{1AFFC101-BD09-D047-A2D3-6DC805B5FEC1}" type="sibTrans" cxnId="{4383FA14-9C3D-A34E-B2CA-40AA0166408D}">
      <dgm:prSet/>
      <dgm:spPr>
        <a:solidFill>
          <a:srgbClr val="84C800"/>
        </a:solidFill>
      </dgm:spPr>
      <dgm:t>
        <a:bodyPr/>
        <a:lstStyle/>
        <a:p>
          <a:endParaRPr lang="en-US" b="0">
            <a:solidFill>
              <a:srgbClr val="000000"/>
            </a:solidFill>
          </a:endParaRPr>
        </a:p>
      </dgm:t>
    </dgm:pt>
    <dgm:pt modelId="{239A4C4F-3C26-1343-B8AE-D1264255DB25}">
      <dgm:prSet phldrT="[Text]"/>
      <dgm:spPr>
        <a:solidFill>
          <a:srgbClr val="84C800"/>
        </a:solidFill>
      </dgm:spPr>
      <dgm:t>
        <a:bodyPr/>
        <a:lstStyle/>
        <a:p>
          <a:pPr rtl="0"/>
          <a:r>
            <a:rPr kumimoji="0" lang="en-US" b="0" i="0" u="none" strike="noStrike" cap="none" normalizeH="0" baseline="0" dirty="0" smtClean="0">
              <a:ln/>
              <a:solidFill>
                <a:srgbClr val="000000"/>
              </a:solidFill>
              <a:effectLst/>
              <a:latin typeface="Century Gothic"/>
              <a:ea typeface="ヒラギノ角ゴ ProN W3" pitchFamily="-1" charset="-128"/>
              <a:cs typeface="Century Gothic"/>
              <a:sym typeface="Arial" charset="0"/>
            </a:rPr>
            <a:t>English viewed as a meaning-making resource with different language choices based on audience, task, and purpose</a:t>
          </a:r>
          <a:endParaRPr lang="en-US" b="0" dirty="0">
            <a:solidFill>
              <a:srgbClr val="000000"/>
            </a:solidFill>
            <a:latin typeface="Century Gothic"/>
            <a:cs typeface="Century Gothic"/>
          </a:endParaRPr>
        </a:p>
      </dgm:t>
    </dgm:pt>
    <dgm:pt modelId="{B8CA8647-15B3-E040-86CE-F30D64780BE4}" type="parTrans" cxnId="{47CB52FB-71F8-0642-B53B-44DA31213E90}">
      <dgm:prSet/>
      <dgm:spPr/>
      <dgm:t>
        <a:bodyPr/>
        <a:lstStyle/>
        <a:p>
          <a:endParaRPr lang="en-US" b="0">
            <a:solidFill>
              <a:srgbClr val="000000"/>
            </a:solidFill>
          </a:endParaRPr>
        </a:p>
      </dgm:t>
    </dgm:pt>
    <dgm:pt modelId="{53CCA1A1-B4CC-A847-B716-81CF75CEFF89}" type="sibTrans" cxnId="{47CB52FB-71F8-0642-B53B-44DA31213E90}">
      <dgm:prSet/>
      <dgm:spPr/>
      <dgm:t>
        <a:bodyPr/>
        <a:lstStyle/>
        <a:p>
          <a:endParaRPr lang="en-US" b="0">
            <a:solidFill>
              <a:srgbClr val="000000"/>
            </a:solidFill>
          </a:endParaRPr>
        </a:p>
      </dgm:t>
    </dgm:pt>
    <dgm:pt modelId="{A44C998F-E7D3-0949-9E87-2D7FC6411AAF}" type="pres">
      <dgm:prSet presAssocID="{44846AF5-25DF-4A47-8D6B-4AB7AACBCA1B}" presName="Name0" presStyleCnt="0">
        <dgm:presLayoutVars>
          <dgm:dir/>
          <dgm:resizeHandles val="exact"/>
        </dgm:presLayoutVars>
      </dgm:prSet>
      <dgm:spPr/>
    </dgm:pt>
    <dgm:pt modelId="{E63C2108-A214-3040-B681-AAB0695574A0}" type="pres">
      <dgm:prSet presAssocID="{CA7B8E0A-37E3-0843-B631-CEA9E0783F07}" presName="node" presStyleLbl="node1" presStyleIdx="0" presStyleCnt="2">
        <dgm:presLayoutVars>
          <dgm:bulletEnabled val="1"/>
        </dgm:presLayoutVars>
      </dgm:prSet>
      <dgm:spPr/>
      <dgm:t>
        <a:bodyPr/>
        <a:lstStyle/>
        <a:p>
          <a:endParaRPr lang="en-US"/>
        </a:p>
      </dgm:t>
    </dgm:pt>
    <dgm:pt modelId="{8AA78C2F-C037-BE48-9D83-11EA27A6A406}" type="pres">
      <dgm:prSet presAssocID="{1AFFC101-BD09-D047-A2D3-6DC805B5FEC1}" presName="sibTrans" presStyleLbl="sibTrans2D1" presStyleIdx="0" presStyleCnt="1"/>
      <dgm:spPr/>
      <dgm:t>
        <a:bodyPr/>
        <a:lstStyle/>
        <a:p>
          <a:endParaRPr lang="en-US"/>
        </a:p>
      </dgm:t>
    </dgm:pt>
    <dgm:pt modelId="{74C5BE3B-6341-864F-848F-B5DED256B3C0}" type="pres">
      <dgm:prSet presAssocID="{1AFFC101-BD09-D047-A2D3-6DC805B5FEC1}" presName="connectorText" presStyleLbl="sibTrans2D1" presStyleIdx="0" presStyleCnt="1"/>
      <dgm:spPr/>
      <dgm:t>
        <a:bodyPr/>
        <a:lstStyle/>
        <a:p>
          <a:endParaRPr lang="en-US"/>
        </a:p>
      </dgm:t>
    </dgm:pt>
    <dgm:pt modelId="{F6F15FB3-2779-1045-ADE2-2BED46D429D0}" type="pres">
      <dgm:prSet presAssocID="{239A4C4F-3C26-1343-B8AE-D1264255DB25}" presName="node" presStyleLbl="node1" presStyleIdx="1" presStyleCnt="2">
        <dgm:presLayoutVars>
          <dgm:bulletEnabled val="1"/>
        </dgm:presLayoutVars>
      </dgm:prSet>
      <dgm:spPr/>
      <dgm:t>
        <a:bodyPr/>
        <a:lstStyle/>
        <a:p>
          <a:endParaRPr lang="en-US"/>
        </a:p>
      </dgm:t>
    </dgm:pt>
  </dgm:ptLst>
  <dgm:cxnLst>
    <dgm:cxn modelId="{508F22BF-0639-8247-B31E-56868F9DD11F}" type="presOf" srcId="{239A4C4F-3C26-1343-B8AE-D1264255DB25}" destId="{F6F15FB3-2779-1045-ADE2-2BED46D429D0}" srcOrd="0" destOrd="0" presId="urn:microsoft.com/office/officeart/2005/8/layout/process1"/>
    <dgm:cxn modelId="{F099BAC7-FB61-7D47-B5B0-A788E3D86C34}" type="presOf" srcId="{1AFFC101-BD09-D047-A2D3-6DC805B5FEC1}" destId="{74C5BE3B-6341-864F-848F-B5DED256B3C0}" srcOrd="1" destOrd="0" presId="urn:microsoft.com/office/officeart/2005/8/layout/process1"/>
    <dgm:cxn modelId="{47CB52FB-71F8-0642-B53B-44DA31213E90}" srcId="{44846AF5-25DF-4A47-8D6B-4AB7AACBCA1B}" destId="{239A4C4F-3C26-1343-B8AE-D1264255DB25}" srcOrd="1" destOrd="0" parTransId="{B8CA8647-15B3-E040-86CE-F30D64780BE4}" sibTransId="{53CCA1A1-B4CC-A847-B716-81CF75CEFF89}"/>
    <dgm:cxn modelId="{486DDD3F-3862-9041-9655-F85C31D722A9}" type="presOf" srcId="{1AFFC101-BD09-D047-A2D3-6DC805B5FEC1}" destId="{8AA78C2F-C037-BE48-9D83-11EA27A6A406}" srcOrd="0" destOrd="0" presId="urn:microsoft.com/office/officeart/2005/8/layout/process1"/>
    <dgm:cxn modelId="{4383FA14-9C3D-A34E-B2CA-40AA0166408D}" srcId="{44846AF5-25DF-4A47-8D6B-4AB7AACBCA1B}" destId="{CA7B8E0A-37E3-0843-B631-CEA9E0783F07}" srcOrd="0" destOrd="0" parTransId="{21DD618D-49CA-E844-A653-0CA2852DF0F1}" sibTransId="{1AFFC101-BD09-D047-A2D3-6DC805B5FEC1}"/>
    <dgm:cxn modelId="{BF1B8A10-DEEB-1248-94AA-45A8994BF149}" type="presOf" srcId="{CA7B8E0A-37E3-0843-B631-CEA9E0783F07}" destId="{E63C2108-A214-3040-B681-AAB0695574A0}" srcOrd="0" destOrd="0" presId="urn:microsoft.com/office/officeart/2005/8/layout/process1"/>
    <dgm:cxn modelId="{2175BAEF-A9D0-3C4E-AD25-D0E93AC872DF}" type="presOf" srcId="{44846AF5-25DF-4A47-8D6B-4AB7AACBCA1B}" destId="{A44C998F-E7D3-0949-9E87-2D7FC6411AAF}" srcOrd="0" destOrd="0" presId="urn:microsoft.com/office/officeart/2005/8/layout/process1"/>
    <dgm:cxn modelId="{1CB4F07E-A23C-D848-9E63-FBEA8EDBEE6A}" type="presParOf" srcId="{A44C998F-E7D3-0949-9E87-2D7FC6411AAF}" destId="{E63C2108-A214-3040-B681-AAB0695574A0}" srcOrd="0" destOrd="0" presId="urn:microsoft.com/office/officeart/2005/8/layout/process1"/>
    <dgm:cxn modelId="{DB5181B6-BF68-5A45-AA7A-212E151E5F21}" type="presParOf" srcId="{A44C998F-E7D3-0949-9E87-2D7FC6411AAF}" destId="{8AA78C2F-C037-BE48-9D83-11EA27A6A406}" srcOrd="1" destOrd="0" presId="urn:microsoft.com/office/officeart/2005/8/layout/process1"/>
    <dgm:cxn modelId="{0EC7C348-122F-8E4E-8818-5A77295C3824}" type="presParOf" srcId="{8AA78C2F-C037-BE48-9D83-11EA27A6A406}" destId="{74C5BE3B-6341-864F-848F-B5DED256B3C0}" srcOrd="0" destOrd="0" presId="urn:microsoft.com/office/officeart/2005/8/layout/process1"/>
    <dgm:cxn modelId="{77CED3F8-11DF-7C41-A9E8-FCF09CE0C4FE}" type="presParOf" srcId="{A44C998F-E7D3-0949-9E87-2D7FC6411AAF}" destId="{F6F15FB3-2779-1045-ADE2-2BED46D429D0}"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846AF5-25DF-4A47-8D6B-4AB7AACBCA1B}" type="doc">
      <dgm:prSet loTypeId="urn:microsoft.com/office/officeart/2005/8/layout/process1" loCatId="" qsTypeId="urn:microsoft.com/office/officeart/2005/8/quickstyle/simple2" qsCatId="simple" csTypeId="urn:microsoft.com/office/officeart/2005/8/colors/accent1_2" csCatId="accent1" phldr="1"/>
      <dgm:spPr/>
    </dgm:pt>
    <dgm:pt modelId="{CA7B8E0A-37E3-0843-B631-CEA9E0783F07}">
      <dgm:prSet phldrT="[Text]" custT="1"/>
      <dgm:spPr>
        <a:solidFill>
          <a:srgbClr val="FFC202"/>
        </a:solidFill>
      </dgm:spPr>
      <dgm:t>
        <a:bodyPr/>
        <a:lstStyle/>
        <a:p>
          <a:pPr rtl="0"/>
          <a:r>
            <a:rPr lang="en-US" sz="1800" b="0" dirty="0" smtClean="0">
              <a:solidFill>
                <a:srgbClr val="000000"/>
              </a:solidFill>
              <a:latin typeface="Century Gothic"/>
              <a:cs typeface="Century Gothic"/>
            </a:rPr>
            <a:t>5 proficiency levels</a:t>
          </a:r>
          <a:endParaRPr lang="en-US" sz="1800" b="0" dirty="0">
            <a:solidFill>
              <a:srgbClr val="000000"/>
            </a:solidFill>
            <a:latin typeface="Century Gothic"/>
            <a:cs typeface="Century Gothic"/>
          </a:endParaRPr>
        </a:p>
      </dgm:t>
    </dgm:pt>
    <dgm:pt modelId="{21DD618D-49CA-E844-A653-0CA2852DF0F1}" type="parTrans" cxnId="{4383FA14-9C3D-A34E-B2CA-40AA0166408D}">
      <dgm:prSet/>
      <dgm:spPr/>
      <dgm:t>
        <a:bodyPr/>
        <a:lstStyle/>
        <a:p>
          <a:endParaRPr lang="en-US" b="0">
            <a:solidFill>
              <a:srgbClr val="000000"/>
            </a:solidFill>
          </a:endParaRPr>
        </a:p>
      </dgm:t>
    </dgm:pt>
    <dgm:pt modelId="{1AFFC101-BD09-D047-A2D3-6DC805B5FEC1}" type="sibTrans" cxnId="{4383FA14-9C3D-A34E-B2CA-40AA0166408D}">
      <dgm:prSet/>
      <dgm:spPr>
        <a:solidFill>
          <a:srgbClr val="84C800"/>
        </a:solidFill>
      </dgm:spPr>
      <dgm:t>
        <a:bodyPr/>
        <a:lstStyle/>
        <a:p>
          <a:endParaRPr lang="en-US" b="0">
            <a:solidFill>
              <a:srgbClr val="000000"/>
            </a:solidFill>
          </a:endParaRPr>
        </a:p>
      </dgm:t>
    </dgm:pt>
    <dgm:pt modelId="{239A4C4F-3C26-1343-B8AE-D1264255DB25}">
      <dgm:prSet phldrT="[Text]"/>
      <dgm:spPr>
        <a:solidFill>
          <a:srgbClr val="84C800"/>
        </a:solidFill>
      </dgm:spPr>
      <dgm:t>
        <a:bodyPr/>
        <a:lstStyle/>
        <a:p>
          <a:pPr rtl="0"/>
          <a:r>
            <a:rPr lang="en-US" b="0" dirty="0" smtClean="0">
              <a:solidFill>
                <a:srgbClr val="000000"/>
              </a:solidFill>
              <a:latin typeface="Century Gothic"/>
              <a:cs typeface="Century Gothic"/>
            </a:rPr>
            <a:t>3 proficiency levels; </a:t>
          </a:r>
          <a:r>
            <a:rPr lang="en-US" b="1" dirty="0" smtClean="0">
              <a:solidFill>
                <a:srgbClr val="000000"/>
              </a:solidFill>
              <a:latin typeface="Century Gothic"/>
              <a:cs typeface="Century Gothic"/>
            </a:rPr>
            <a:t>Emerging, Expanding, Bridging</a:t>
          </a:r>
        </a:p>
        <a:p>
          <a:pPr rtl="0"/>
          <a:r>
            <a:rPr lang="en-US" b="0" dirty="0" smtClean="0">
              <a:solidFill>
                <a:srgbClr val="000000"/>
              </a:solidFill>
              <a:latin typeface="Century Gothic"/>
              <a:cs typeface="Century Gothic"/>
            </a:rPr>
            <a:t>(Proficiency Level Descriptors (PLDs): Determine early stages and exit for each level)  </a:t>
          </a:r>
          <a:endParaRPr lang="en-US" b="0" dirty="0">
            <a:solidFill>
              <a:srgbClr val="000000"/>
            </a:solidFill>
            <a:latin typeface="Century Gothic"/>
            <a:cs typeface="Century Gothic"/>
          </a:endParaRPr>
        </a:p>
      </dgm:t>
    </dgm:pt>
    <dgm:pt modelId="{B8CA8647-15B3-E040-86CE-F30D64780BE4}" type="parTrans" cxnId="{47CB52FB-71F8-0642-B53B-44DA31213E90}">
      <dgm:prSet/>
      <dgm:spPr/>
      <dgm:t>
        <a:bodyPr/>
        <a:lstStyle/>
        <a:p>
          <a:endParaRPr lang="en-US" b="0">
            <a:solidFill>
              <a:srgbClr val="000000"/>
            </a:solidFill>
          </a:endParaRPr>
        </a:p>
      </dgm:t>
    </dgm:pt>
    <dgm:pt modelId="{53CCA1A1-B4CC-A847-B716-81CF75CEFF89}" type="sibTrans" cxnId="{47CB52FB-71F8-0642-B53B-44DA31213E90}">
      <dgm:prSet/>
      <dgm:spPr/>
      <dgm:t>
        <a:bodyPr/>
        <a:lstStyle/>
        <a:p>
          <a:endParaRPr lang="en-US" b="0">
            <a:solidFill>
              <a:srgbClr val="000000"/>
            </a:solidFill>
          </a:endParaRPr>
        </a:p>
      </dgm:t>
    </dgm:pt>
    <dgm:pt modelId="{A44C998F-E7D3-0949-9E87-2D7FC6411AAF}" type="pres">
      <dgm:prSet presAssocID="{44846AF5-25DF-4A47-8D6B-4AB7AACBCA1B}" presName="Name0" presStyleCnt="0">
        <dgm:presLayoutVars>
          <dgm:dir/>
          <dgm:resizeHandles val="exact"/>
        </dgm:presLayoutVars>
      </dgm:prSet>
      <dgm:spPr/>
    </dgm:pt>
    <dgm:pt modelId="{E63C2108-A214-3040-B681-AAB0695574A0}" type="pres">
      <dgm:prSet presAssocID="{CA7B8E0A-37E3-0843-B631-CEA9E0783F07}" presName="node" presStyleLbl="node1" presStyleIdx="0" presStyleCnt="2" custLinFactNeighborX="-117">
        <dgm:presLayoutVars>
          <dgm:bulletEnabled val="1"/>
        </dgm:presLayoutVars>
      </dgm:prSet>
      <dgm:spPr/>
      <dgm:t>
        <a:bodyPr/>
        <a:lstStyle/>
        <a:p>
          <a:endParaRPr lang="en-US"/>
        </a:p>
      </dgm:t>
    </dgm:pt>
    <dgm:pt modelId="{8AA78C2F-C037-BE48-9D83-11EA27A6A406}" type="pres">
      <dgm:prSet presAssocID="{1AFFC101-BD09-D047-A2D3-6DC805B5FEC1}" presName="sibTrans" presStyleLbl="sibTrans2D1" presStyleIdx="0" presStyleCnt="1"/>
      <dgm:spPr/>
      <dgm:t>
        <a:bodyPr/>
        <a:lstStyle/>
        <a:p>
          <a:endParaRPr lang="en-US"/>
        </a:p>
      </dgm:t>
    </dgm:pt>
    <dgm:pt modelId="{74C5BE3B-6341-864F-848F-B5DED256B3C0}" type="pres">
      <dgm:prSet presAssocID="{1AFFC101-BD09-D047-A2D3-6DC805B5FEC1}" presName="connectorText" presStyleLbl="sibTrans2D1" presStyleIdx="0" presStyleCnt="1"/>
      <dgm:spPr/>
      <dgm:t>
        <a:bodyPr/>
        <a:lstStyle/>
        <a:p>
          <a:endParaRPr lang="en-US"/>
        </a:p>
      </dgm:t>
    </dgm:pt>
    <dgm:pt modelId="{F6F15FB3-2779-1045-ADE2-2BED46D429D0}" type="pres">
      <dgm:prSet presAssocID="{239A4C4F-3C26-1343-B8AE-D1264255DB25}" presName="node" presStyleLbl="node1" presStyleIdx="1" presStyleCnt="2" custLinFactNeighborY="-5882">
        <dgm:presLayoutVars>
          <dgm:bulletEnabled val="1"/>
        </dgm:presLayoutVars>
      </dgm:prSet>
      <dgm:spPr/>
      <dgm:t>
        <a:bodyPr/>
        <a:lstStyle/>
        <a:p>
          <a:endParaRPr lang="en-US"/>
        </a:p>
      </dgm:t>
    </dgm:pt>
  </dgm:ptLst>
  <dgm:cxnLst>
    <dgm:cxn modelId="{8A8A8B2D-8E57-834F-AE45-EAFC4F0AD3B6}" type="presOf" srcId="{1AFFC101-BD09-D047-A2D3-6DC805B5FEC1}" destId="{74C5BE3B-6341-864F-848F-B5DED256B3C0}" srcOrd="1" destOrd="0" presId="urn:microsoft.com/office/officeart/2005/8/layout/process1"/>
    <dgm:cxn modelId="{656FEFF8-DB9A-0047-BD7C-BB6A9E8E892B}" type="presOf" srcId="{239A4C4F-3C26-1343-B8AE-D1264255DB25}" destId="{F6F15FB3-2779-1045-ADE2-2BED46D429D0}" srcOrd="0" destOrd="0" presId="urn:microsoft.com/office/officeart/2005/8/layout/process1"/>
    <dgm:cxn modelId="{26A884C7-6DEC-574A-815C-86DA07AB8EE8}" type="presOf" srcId="{1AFFC101-BD09-D047-A2D3-6DC805B5FEC1}" destId="{8AA78C2F-C037-BE48-9D83-11EA27A6A406}" srcOrd="0" destOrd="0" presId="urn:microsoft.com/office/officeart/2005/8/layout/process1"/>
    <dgm:cxn modelId="{A6625200-A2F9-5B4E-9AAC-B7BC689702D6}" type="presOf" srcId="{CA7B8E0A-37E3-0843-B631-CEA9E0783F07}" destId="{E63C2108-A214-3040-B681-AAB0695574A0}" srcOrd="0" destOrd="0" presId="urn:microsoft.com/office/officeart/2005/8/layout/process1"/>
    <dgm:cxn modelId="{61EE1F69-5311-2842-A9EF-FB9F2988A636}" type="presOf" srcId="{44846AF5-25DF-4A47-8D6B-4AB7AACBCA1B}" destId="{A44C998F-E7D3-0949-9E87-2D7FC6411AAF}" srcOrd="0" destOrd="0" presId="urn:microsoft.com/office/officeart/2005/8/layout/process1"/>
    <dgm:cxn modelId="{4383FA14-9C3D-A34E-B2CA-40AA0166408D}" srcId="{44846AF5-25DF-4A47-8D6B-4AB7AACBCA1B}" destId="{CA7B8E0A-37E3-0843-B631-CEA9E0783F07}" srcOrd="0" destOrd="0" parTransId="{21DD618D-49CA-E844-A653-0CA2852DF0F1}" sibTransId="{1AFFC101-BD09-D047-A2D3-6DC805B5FEC1}"/>
    <dgm:cxn modelId="{47CB52FB-71F8-0642-B53B-44DA31213E90}" srcId="{44846AF5-25DF-4A47-8D6B-4AB7AACBCA1B}" destId="{239A4C4F-3C26-1343-B8AE-D1264255DB25}" srcOrd="1" destOrd="0" parTransId="{B8CA8647-15B3-E040-86CE-F30D64780BE4}" sibTransId="{53CCA1A1-B4CC-A847-B716-81CF75CEFF89}"/>
    <dgm:cxn modelId="{CF777A93-C1DD-724C-976F-86F82795EF19}" type="presParOf" srcId="{A44C998F-E7D3-0949-9E87-2D7FC6411AAF}" destId="{E63C2108-A214-3040-B681-AAB0695574A0}" srcOrd="0" destOrd="0" presId="urn:microsoft.com/office/officeart/2005/8/layout/process1"/>
    <dgm:cxn modelId="{44D243BB-5B01-5C43-B8DE-D7EC5BC5918E}" type="presParOf" srcId="{A44C998F-E7D3-0949-9E87-2D7FC6411AAF}" destId="{8AA78C2F-C037-BE48-9D83-11EA27A6A406}" srcOrd="1" destOrd="0" presId="urn:microsoft.com/office/officeart/2005/8/layout/process1"/>
    <dgm:cxn modelId="{F624655F-938E-9141-8176-F648879C8312}" type="presParOf" srcId="{8AA78C2F-C037-BE48-9D83-11EA27A6A406}" destId="{74C5BE3B-6341-864F-848F-B5DED256B3C0}" srcOrd="0" destOrd="0" presId="urn:microsoft.com/office/officeart/2005/8/layout/process1"/>
    <dgm:cxn modelId="{BE232CCF-BA44-0240-890E-A96ED04AB4AD}" type="presParOf" srcId="{A44C998F-E7D3-0949-9E87-2D7FC6411AAF}" destId="{F6F15FB3-2779-1045-ADE2-2BED46D429D0}"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846AF5-25DF-4A47-8D6B-4AB7AACBCA1B}" type="doc">
      <dgm:prSet loTypeId="urn:microsoft.com/office/officeart/2005/8/layout/process1" loCatId="" qsTypeId="urn:microsoft.com/office/officeart/2005/8/quickstyle/simple2" qsCatId="simple" csTypeId="urn:microsoft.com/office/officeart/2005/8/colors/accent5_2" csCatId="accent5" phldr="1"/>
      <dgm:spPr/>
    </dgm:pt>
    <dgm:pt modelId="{CA7B8E0A-37E3-0843-B631-CEA9E0783F07}">
      <dgm:prSet phldrT="[Text]" custT="1"/>
      <dgm:spPr>
        <a:solidFill>
          <a:srgbClr val="FFC202"/>
        </a:solidFill>
      </dgm:spPr>
      <dgm:t>
        <a:bodyPr/>
        <a:lstStyle/>
        <a:p>
          <a:pPr rtl="0"/>
          <a:r>
            <a:rPr kumimoji="0" lang="en-US" sz="1800" b="0" i="0" u="none" strike="noStrike" cap="none" normalizeH="0" baseline="0" dirty="0" smtClean="0">
              <a:ln/>
              <a:solidFill>
                <a:srgbClr val="000000"/>
              </a:solidFill>
              <a:effectLst/>
              <a:latin typeface="Century Gothic"/>
              <a:ea typeface="ヒラギノ角ゴ ProN W3" pitchFamily="-1" charset="-128"/>
              <a:cs typeface="Century Gothic"/>
              <a:sym typeface="Arial" charset="0"/>
            </a:rPr>
            <a:t>Standards in Grade Spans </a:t>
          </a:r>
        </a:p>
        <a:p>
          <a:pPr rtl="0"/>
          <a:r>
            <a:rPr kumimoji="0" lang="en-US" sz="1600" b="0" i="0" u="none" strike="noStrike" cap="none" normalizeH="0" baseline="0" dirty="0" smtClean="0">
              <a:ln/>
              <a:solidFill>
                <a:srgbClr val="000000"/>
              </a:solidFill>
              <a:effectLst/>
              <a:latin typeface="Century Gothic"/>
              <a:ea typeface="ヒラギノ角ゴ ProN W3" pitchFamily="-1" charset="-128"/>
              <a:cs typeface="Century Gothic"/>
              <a:sym typeface="Arial" charset="0"/>
            </a:rPr>
            <a:t>(K-2, 3-5, 6-8, 9-12)</a:t>
          </a:r>
          <a:endParaRPr lang="en-US" sz="1600" b="0" dirty="0">
            <a:solidFill>
              <a:srgbClr val="000000"/>
            </a:solidFill>
            <a:latin typeface="Century Gothic"/>
            <a:cs typeface="Century Gothic"/>
          </a:endParaRPr>
        </a:p>
      </dgm:t>
    </dgm:pt>
    <dgm:pt modelId="{21DD618D-49CA-E844-A653-0CA2852DF0F1}" type="parTrans" cxnId="{4383FA14-9C3D-A34E-B2CA-40AA0166408D}">
      <dgm:prSet/>
      <dgm:spPr/>
      <dgm:t>
        <a:bodyPr/>
        <a:lstStyle/>
        <a:p>
          <a:endParaRPr lang="en-US" b="0">
            <a:solidFill>
              <a:srgbClr val="000000"/>
            </a:solidFill>
          </a:endParaRPr>
        </a:p>
      </dgm:t>
    </dgm:pt>
    <dgm:pt modelId="{1AFFC101-BD09-D047-A2D3-6DC805B5FEC1}" type="sibTrans" cxnId="{4383FA14-9C3D-A34E-B2CA-40AA0166408D}">
      <dgm:prSet/>
      <dgm:spPr>
        <a:solidFill>
          <a:srgbClr val="84C800"/>
        </a:solidFill>
      </dgm:spPr>
      <dgm:t>
        <a:bodyPr/>
        <a:lstStyle/>
        <a:p>
          <a:endParaRPr lang="en-US" b="0">
            <a:solidFill>
              <a:srgbClr val="000000"/>
            </a:solidFill>
          </a:endParaRPr>
        </a:p>
      </dgm:t>
    </dgm:pt>
    <dgm:pt modelId="{239A4C4F-3C26-1343-B8AE-D1264255DB25}">
      <dgm:prSet phldrT="[Text]" custT="1"/>
      <dgm:spPr>
        <a:solidFill>
          <a:srgbClr val="84C800"/>
        </a:solidFill>
      </dgm:spPr>
      <dgm:t>
        <a:bodyPr/>
        <a:lstStyle/>
        <a:p>
          <a:pPr rtl="0"/>
          <a:r>
            <a:rPr lang="en-US" sz="1800" b="0" dirty="0" smtClean="0">
              <a:solidFill>
                <a:srgbClr val="000000"/>
              </a:solidFill>
              <a:latin typeface="Century Gothic"/>
              <a:cs typeface="Century Gothic"/>
            </a:rPr>
            <a:t>Standards</a:t>
          </a:r>
          <a:r>
            <a:rPr lang="en-US" sz="1800" b="0" baseline="0" dirty="0" smtClean="0">
              <a:solidFill>
                <a:srgbClr val="000000"/>
              </a:solidFill>
              <a:latin typeface="Century Gothic"/>
              <a:cs typeface="Century Gothic"/>
            </a:rPr>
            <a:t> in grade level/spans that parallel CCSS</a:t>
          </a:r>
        </a:p>
        <a:p>
          <a:pPr rtl="0"/>
          <a:r>
            <a:rPr lang="en-US" sz="1100" b="0" baseline="0" dirty="0" smtClean="0">
              <a:solidFill>
                <a:srgbClr val="000000"/>
              </a:solidFill>
              <a:latin typeface="Century Gothic"/>
              <a:cs typeface="Century Gothic"/>
            </a:rPr>
            <a:t>(K, 1, 2, 3, 4, 5, 6, 7, 8</a:t>
          </a:r>
          <a:r>
            <a:rPr lang="en-US" sz="1100" b="0" baseline="0" dirty="0" smtClean="0">
              <a:solidFill>
                <a:srgbClr val="000000"/>
              </a:solidFill>
            </a:rPr>
            <a:t>, 9-10, 11-12)</a:t>
          </a:r>
          <a:endParaRPr lang="en-US" sz="1100" b="0" dirty="0">
            <a:solidFill>
              <a:srgbClr val="000000"/>
            </a:solidFill>
          </a:endParaRPr>
        </a:p>
      </dgm:t>
    </dgm:pt>
    <dgm:pt modelId="{B8CA8647-15B3-E040-86CE-F30D64780BE4}" type="parTrans" cxnId="{47CB52FB-71F8-0642-B53B-44DA31213E90}">
      <dgm:prSet/>
      <dgm:spPr/>
      <dgm:t>
        <a:bodyPr/>
        <a:lstStyle/>
        <a:p>
          <a:endParaRPr lang="en-US" b="0">
            <a:solidFill>
              <a:srgbClr val="000000"/>
            </a:solidFill>
          </a:endParaRPr>
        </a:p>
      </dgm:t>
    </dgm:pt>
    <dgm:pt modelId="{53CCA1A1-B4CC-A847-B716-81CF75CEFF89}" type="sibTrans" cxnId="{47CB52FB-71F8-0642-B53B-44DA31213E90}">
      <dgm:prSet/>
      <dgm:spPr/>
      <dgm:t>
        <a:bodyPr/>
        <a:lstStyle/>
        <a:p>
          <a:endParaRPr lang="en-US" b="0">
            <a:solidFill>
              <a:srgbClr val="000000"/>
            </a:solidFill>
          </a:endParaRPr>
        </a:p>
      </dgm:t>
    </dgm:pt>
    <dgm:pt modelId="{A44C998F-E7D3-0949-9E87-2D7FC6411AAF}" type="pres">
      <dgm:prSet presAssocID="{44846AF5-25DF-4A47-8D6B-4AB7AACBCA1B}" presName="Name0" presStyleCnt="0">
        <dgm:presLayoutVars>
          <dgm:dir/>
          <dgm:resizeHandles val="exact"/>
        </dgm:presLayoutVars>
      </dgm:prSet>
      <dgm:spPr/>
    </dgm:pt>
    <dgm:pt modelId="{E63C2108-A214-3040-B681-AAB0695574A0}" type="pres">
      <dgm:prSet presAssocID="{CA7B8E0A-37E3-0843-B631-CEA9E0783F07}" presName="node" presStyleLbl="node1" presStyleIdx="0" presStyleCnt="2" custLinFactNeighborX="-117">
        <dgm:presLayoutVars>
          <dgm:bulletEnabled val="1"/>
        </dgm:presLayoutVars>
      </dgm:prSet>
      <dgm:spPr/>
      <dgm:t>
        <a:bodyPr/>
        <a:lstStyle/>
        <a:p>
          <a:endParaRPr lang="en-US"/>
        </a:p>
      </dgm:t>
    </dgm:pt>
    <dgm:pt modelId="{8AA78C2F-C037-BE48-9D83-11EA27A6A406}" type="pres">
      <dgm:prSet presAssocID="{1AFFC101-BD09-D047-A2D3-6DC805B5FEC1}" presName="sibTrans" presStyleLbl="sibTrans2D1" presStyleIdx="0" presStyleCnt="1"/>
      <dgm:spPr/>
      <dgm:t>
        <a:bodyPr/>
        <a:lstStyle/>
        <a:p>
          <a:endParaRPr lang="en-US"/>
        </a:p>
      </dgm:t>
    </dgm:pt>
    <dgm:pt modelId="{74C5BE3B-6341-864F-848F-B5DED256B3C0}" type="pres">
      <dgm:prSet presAssocID="{1AFFC101-BD09-D047-A2D3-6DC805B5FEC1}" presName="connectorText" presStyleLbl="sibTrans2D1" presStyleIdx="0" presStyleCnt="1"/>
      <dgm:spPr/>
      <dgm:t>
        <a:bodyPr/>
        <a:lstStyle/>
        <a:p>
          <a:endParaRPr lang="en-US"/>
        </a:p>
      </dgm:t>
    </dgm:pt>
    <dgm:pt modelId="{F6F15FB3-2779-1045-ADE2-2BED46D429D0}" type="pres">
      <dgm:prSet presAssocID="{239A4C4F-3C26-1343-B8AE-D1264255DB25}" presName="node" presStyleLbl="node1" presStyleIdx="1" presStyleCnt="2" custLinFactNeighborX="1675" custLinFactNeighborY="3005">
        <dgm:presLayoutVars>
          <dgm:bulletEnabled val="1"/>
        </dgm:presLayoutVars>
      </dgm:prSet>
      <dgm:spPr/>
      <dgm:t>
        <a:bodyPr/>
        <a:lstStyle/>
        <a:p>
          <a:endParaRPr lang="en-US"/>
        </a:p>
      </dgm:t>
    </dgm:pt>
  </dgm:ptLst>
  <dgm:cxnLst>
    <dgm:cxn modelId="{5F948881-B751-9443-8526-5597CEB4FC22}" type="presOf" srcId="{1AFFC101-BD09-D047-A2D3-6DC805B5FEC1}" destId="{8AA78C2F-C037-BE48-9D83-11EA27A6A406}" srcOrd="0" destOrd="0" presId="urn:microsoft.com/office/officeart/2005/8/layout/process1"/>
    <dgm:cxn modelId="{C87A530F-B3B6-E646-AB80-0D26BDF47428}" type="presOf" srcId="{1AFFC101-BD09-D047-A2D3-6DC805B5FEC1}" destId="{74C5BE3B-6341-864F-848F-B5DED256B3C0}" srcOrd="1" destOrd="0" presId="urn:microsoft.com/office/officeart/2005/8/layout/process1"/>
    <dgm:cxn modelId="{6D31D4B4-92AC-6D45-94C2-4A10DDE074FC}" type="presOf" srcId="{CA7B8E0A-37E3-0843-B631-CEA9E0783F07}" destId="{E63C2108-A214-3040-B681-AAB0695574A0}" srcOrd="0" destOrd="0" presId="urn:microsoft.com/office/officeart/2005/8/layout/process1"/>
    <dgm:cxn modelId="{A84AEF05-0C8B-674C-AE66-E11162A97D3E}" type="presOf" srcId="{239A4C4F-3C26-1343-B8AE-D1264255DB25}" destId="{F6F15FB3-2779-1045-ADE2-2BED46D429D0}" srcOrd="0" destOrd="0" presId="urn:microsoft.com/office/officeart/2005/8/layout/process1"/>
    <dgm:cxn modelId="{4383FA14-9C3D-A34E-B2CA-40AA0166408D}" srcId="{44846AF5-25DF-4A47-8D6B-4AB7AACBCA1B}" destId="{CA7B8E0A-37E3-0843-B631-CEA9E0783F07}" srcOrd="0" destOrd="0" parTransId="{21DD618D-49CA-E844-A653-0CA2852DF0F1}" sibTransId="{1AFFC101-BD09-D047-A2D3-6DC805B5FEC1}"/>
    <dgm:cxn modelId="{F60ED01A-3D51-D449-8740-CB351A020812}" type="presOf" srcId="{44846AF5-25DF-4A47-8D6B-4AB7AACBCA1B}" destId="{A44C998F-E7D3-0949-9E87-2D7FC6411AAF}" srcOrd="0" destOrd="0" presId="urn:microsoft.com/office/officeart/2005/8/layout/process1"/>
    <dgm:cxn modelId="{47CB52FB-71F8-0642-B53B-44DA31213E90}" srcId="{44846AF5-25DF-4A47-8D6B-4AB7AACBCA1B}" destId="{239A4C4F-3C26-1343-B8AE-D1264255DB25}" srcOrd="1" destOrd="0" parTransId="{B8CA8647-15B3-E040-86CE-F30D64780BE4}" sibTransId="{53CCA1A1-B4CC-A847-B716-81CF75CEFF89}"/>
    <dgm:cxn modelId="{1D2DD35F-3310-5B4E-9E5A-2653C535AF6E}" type="presParOf" srcId="{A44C998F-E7D3-0949-9E87-2D7FC6411AAF}" destId="{E63C2108-A214-3040-B681-AAB0695574A0}" srcOrd="0" destOrd="0" presId="urn:microsoft.com/office/officeart/2005/8/layout/process1"/>
    <dgm:cxn modelId="{E960BC9F-A7C7-0946-9A45-2E9299F842C2}" type="presParOf" srcId="{A44C998F-E7D3-0949-9E87-2D7FC6411AAF}" destId="{8AA78C2F-C037-BE48-9D83-11EA27A6A406}" srcOrd="1" destOrd="0" presId="urn:microsoft.com/office/officeart/2005/8/layout/process1"/>
    <dgm:cxn modelId="{D78EA5CA-5CE0-9440-AD2C-70ABDF0BBD87}" type="presParOf" srcId="{8AA78C2F-C037-BE48-9D83-11EA27A6A406}" destId="{74C5BE3B-6341-864F-848F-B5DED256B3C0}" srcOrd="0" destOrd="0" presId="urn:microsoft.com/office/officeart/2005/8/layout/process1"/>
    <dgm:cxn modelId="{522FF57F-BD78-4D43-A25B-FEE37A73679B}" type="presParOf" srcId="{A44C998F-E7D3-0949-9E87-2D7FC6411AAF}" destId="{F6F15FB3-2779-1045-ADE2-2BED46D429D0}" srcOrd="2"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4846AF5-25DF-4A47-8D6B-4AB7AACBCA1B}" type="doc">
      <dgm:prSet loTypeId="urn:microsoft.com/office/officeart/2005/8/layout/process1" loCatId="" qsTypeId="urn:microsoft.com/office/officeart/2005/8/quickstyle/simple2" qsCatId="simple" csTypeId="urn:microsoft.com/office/officeart/2005/8/colors/accent1_2" csCatId="accent1" phldr="1"/>
      <dgm:spPr/>
    </dgm:pt>
    <dgm:pt modelId="{CA7B8E0A-37E3-0843-B631-CEA9E0783F07}">
      <dgm:prSet phldrT="[Text]"/>
      <dgm:spPr>
        <a:solidFill>
          <a:srgbClr val="FFC202"/>
        </a:solidFill>
      </dgm:spPr>
      <dgm:t>
        <a:bodyPr/>
        <a:lstStyle/>
        <a:p>
          <a:pPr rtl="0"/>
          <a:r>
            <a:rPr lang="en-US" b="0" dirty="0" smtClean="0">
              <a:solidFill>
                <a:srgbClr val="000000"/>
              </a:solidFill>
              <a:latin typeface="Century Gothic"/>
              <a:cs typeface="Century Gothic"/>
            </a:rPr>
            <a:t>Standards and PLDs focusing on four isolated domains: listening, speaking, reading and writing as isolated domains</a:t>
          </a:r>
          <a:endParaRPr lang="en-US" b="0" dirty="0">
            <a:solidFill>
              <a:srgbClr val="000000"/>
            </a:solidFill>
            <a:latin typeface="Century Gothic"/>
            <a:cs typeface="Century Gothic"/>
          </a:endParaRPr>
        </a:p>
      </dgm:t>
    </dgm:pt>
    <dgm:pt modelId="{21DD618D-49CA-E844-A653-0CA2852DF0F1}" type="parTrans" cxnId="{4383FA14-9C3D-A34E-B2CA-40AA0166408D}">
      <dgm:prSet/>
      <dgm:spPr/>
      <dgm:t>
        <a:bodyPr/>
        <a:lstStyle/>
        <a:p>
          <a:endParaRPr lang="en-US" b="0">
            <a:solidFill>
              <a:srgbClr val="000000"/>
            </a:solidFill>
          </a:endParaRPr>
        </a:p>
      </dgm:t>
    </dgm:pt>
    <dgm:pt modelId="{1AFFC101-BD09-D047-A2D3-6DC805B5FEC1}" type="sibTrans" cxnId="{4383FA14-9C3D-A34E-B2CA-40AA0166408D}">
      <dgm:prSet/>
      <dgm:spPr>
        <a:solidFill>
          <a:srgbClr val="84C800"/>
        </a:solidFill>
      </dgm:spPr>
      <dgm:t>
        <a:bodyPr/>
        <a:lstStyle/>
        <a:p>
          <a:endParaRPr lang="en-US" b="0">
            <a:solidFill>
              <a:srgbClr val="000000"/>
            </a:solidFill>
          </a:endParaRPr>
        </a:p>
      </dgm:t>
    </dgm:pt>
    <dgm:pt modelId="{239A4C4F-3C26-1343-B8AE-D1264255DB25}">
      <dgm:prSet phldrT="[Text]"/>
      <dgm:spPr>
        <a:solidFill>
          <a:srgbClr val="84C800"/>
        </a:solidFill>
      </dgm:spPr>
      <dgm:t>
        <a:bodyPr/>
        <a:lstStyle/>
        <a:p>
          <a:pPr rtl="0"/>
          <a:r>
            <a:rPr lang="en-US" b="0" dirty="0" smtClean="0">
              <a:solidFill>
                <a:srgbClr val="000000"/>
              </a:solidFill>
              <a:latin typeface="Century Gothic"/>
              <a:cs typeface="Century Gothic"/>
            </a:rPr>
            <a:t>Standards and PLDs focusing on modes of communication (collaborative, interpretive, and productive); and language knowledge awareness and use (interweaving S, L, R, W)</a:t>
          </a:r>
          <a:endParaRPr lang="en-US" b="0" dirty="0">
            <a:solidFill>
              <a:srgbClr val="000000"/>
            </a:solidFill>
            <a:latin typeface="Century Gothic"/>
            <a:cs typeface="Century Gothic"/>
          </a:endParaRPr>
        </a:p>
      </dgm:t>
    </dgm:pt>
    <dgm:pt modelId="{B8CA8647-15B3-E040-86CE-F30D64780BE4}" type="parTrans" cxnId="{47CB52FB-71F8-0642-B53B-44DA31213E90}">
      <dgm:prSet/>
      <dgm:spPr/>
      <dgm:t>
        <a:bodyPr/>
        <a:lstStyle/>
        <a:p>
          <a:endParaRPr lang="en-US" b="0">
            <a:solidFill>
              <a:srgbClr val="000000"/>
            </a:solidFill>
          </a:endParaRPr>
        </a:p>
      </dgm:t>
    </dgm:pt>
    <dgm:pt modelId="{53CCA1A1-B4CC-A847-B716-81CF75CEFF89}" type="sibTrans" cxnId="{47CB52FB-71F8-0642-B53B-44DA31213E90}">
      <dgm:prSet/>
      <dgm:spPr/>
      <dgm:t>
        <a:bodyPr/>
        <a:lstStyle/>
        <a:p>
          <a:endParaRPr lang="en-US" b="0">
            <a:solidFill>
              <a:srgbClr val="000000"/>
            </a:solidFill>
          </a:endParaRPr>
        </a:p>
      </dgm:t>
    </dgm:pt>
    <dgm:pt modelId="{A44C998F-E7D3-0949-9E87-2D7FC6411AAF}" type="pres">
      <dgm:prSet presAssocID="{44846AF5-25DF-4A47-8D6B-4AB7AACBCA1B}" presName="Name0" presStyleCnt="0">
        <dgm:presLayoutVars>
          <dgm:dir/>
          <dgm:resizeHandles val="exact"/>
        </dgm:presLayoutVars>
      </dgm:prSet>
      <dgm:spPr/>
    </dgm:pt>
    <dgm:pt modelId="{E63C2108-A214-3040-B681-AAB0695574A0}" type="pres">
      <dgm:prSet presAssocID="{CA7B8E0A-37E3-0843-B631-CEA9E0783F07}" presName="node" presStyleLbl="node1" presStyleIdx="0" presStyleCnt="2">
        <dgm:presLayoutVars>
          <dgm:bulletEnabled val="1"/>
        </dgm:presLayoutVars>
      </dgm:prSet>
      <dgm:spPr/>
      <dgm:t>
        <a:bodyPr/>
        <a:lstStyle/>
        <a:p>
          <a:endParaRPr lang="en-US"/>
        </a:p>
      </dgm:t>
    </dgm:pt>
    <dgm:pt modelId="{8AA78C2F-C037-BE48-9D83-11EA27A6A406}" type="pres">
      <dgm:prSet presAssocID="{1AFFC101-BD09-D047-A2D3-6DC805B5FEC1}" presName="sibTrans" presStyleLbl="sibTrans2D1" presStyleIdx="0" presStyleCnt="1"/>
      <dgm:spPr/>
      <dgm:t>
        <a:bodyPr/>
        <a:lstStyle/>
        <a:p>
          <a:endParaRPr lang="en-US"/>
        </a:p>
      </dgm:t>
    </dgm:pt>
    <dgm:pt modelId="{74C5BE3B-6341-864F-848F-B5DED256B3C0}" type="pres">
      <dgm:prSet presAssocID="{1AFFC101-BD09-D047-A2D3-6DC805B5FEC1}" presName="connectorText" presStyleLbl="sibTrans2D1" presStyleIdx="0" presStyleCnt="1"/>
      <dgm:spPr/>
      <dgm:t>
        <a:bodyPr/>
        <a:lstStyle/>
        <a:p>
          <a:endParaRPr lang="en-US"/>
        </a:p>
      </dgm:t>
    </dgm:pt>
    <dgm:pt modelId="{F6F15FB3-2779-1045-ADE2-2BED46D429D0}" type="pres">
      <dgm:prSet presAssocID="{239A4C4F-3C26-1343-B8AE-D1264255DB25}" presName="node" presStyleLbl="node1" presStyleIdx="1" presStyleCnt="2" custLinFactNeighborY="-5882">
        <dgm:presLayoutVars>
          <dgm:bulletEnabled val="1"/>
        </dgm:presLayoutVars>
      </dgm:prSet>
      <dgm:spPr/>
      <dgm:t>
        <a:bodyPr/>
        <a:lstStyle/>
        <a:p>
          <a:endParaRPr lang="en-US"/>
        </a:p>
      </dgm:t>
    </dgm:pt>
  </dgm:ptLst>
  <dgm:cxnLst>
    <dgm:cxn modelId="{46ABB719-E163-A441-BE4A-118ECE3FE347}" type="presOf" srcId="{1AFFC101-BD09-D047-A2D3-6DC805B5FEC1}" destId="{74C5BE3B-6341-864F-848F-B5DED256B3C0}" srcOrd="1" destOrd="0" presId="urn:microsoft.com/office/officeart/2005/8/layout/process1"/>
    <dgm:cxn modelId="{2C7E293E-4CC6-7E46-98D7-CA059F4CC5B9}" type="presOf" srcId="{44846AF5-25DF-4A47-8D6B-4AB7AACBCA1B}" destId="{A44C998F-E7D3-0949-9E87-2D7FC6411AAF}" srcOrd="0" destOrd="0" presId="urn:microsoft.com/office/officeart/2005/8/layout/process1"/>
    <dgm:cxn modelId="{5AE5CFA1-2A7C-644B-BB56-B03D008C4FA8}" type="presOf" srcId="{239A4C4F-3C26-1343-B8AE-D1264255DB25}" destId="{F6F15FB3-2779-1045-ADE2-2BED46D429D0}" srcOrd="0" destOrd="0" presId="urn:microsoft.com/office/officeart/2005/8/layout/process1"/>
    <dgm:cxn modelId="{E59B8A88-0F9A-A348-8E40-A64B7C01173A}" type="presOf" srcId="{CA7B8E0A-37E3-0843-B631-CEA9E0783F07}" destId="{E63C2108-A214-3040-B681-AAB0695574A0}" srcOrd="0" destOrd="0" presId="urn:microsoft.com/office/officeart/2005/8/layout/process1"/>
    <dgm:cxn modelId="{47CB52FB-71F8-0642-B53B-44DA31213E90}" srcId="{44846AF5-25DF-4A47-8D6B-4AB7AACBCA1B}" destId="{239A4C4F-3C26-1343-B8AE-D1264255DB25}" srcOrd="1" destOrd="0" parTransId="{B8CA8647-15B3-E040-86CE-F30D64780BE4}" sibTransId="{53CCA1A1-B4CC-A847-B716-81CF75CEFF89}"/>
    <dgm:cxn modelId="{4383FA14-9C3D-A34E-B2CA-40AA0166408D}" srcId="{44846AF5-25DF-4A47-8D6B-4AB7AACBCA1B}" destId="{CA7B8E0A-37E3-0843-B631-CEA9E0783F07}" srcOrd="0" destOrd="0" parTransId="{21DD618D-49CA-E844-A653-0CA2852DF0F1}" sibTransId="{1AFFC101-BD09-D047-A2D3-6DC805B5FEC1}"/>
    <dgm:cxn modelId="{9D4DE08B-7664-4B41-8A0A-193000EFE5C7}" type="presOf" srcId="{1AFFC101-BD09-D047-A2D3-6DC805B5FEC1}" destId="{8AA78C2F-C037-BE48-9D83-11EA27A6A406}" srcOrd="0" destOrd="0" presId="urn:microsoft.com/office/officeart/2005/8/layout/process1"/>
    <dgm:cxn modelId="{B1B855D8-5ECF-2D4E-8DCE-8914779E8847}" type="presParOf" srcId="{A44C998F-E7D3-0949-9E87-2D7FC6411AAF}" destId="{E63C2108-A214-3040-B681-AAB0695574A0}" srcOrd="0" destOrd="0" presId="urn:microsoft.com/office/officeart/2005/8/layout/process1"/>
    <dgm:cxn modelId="{18A66064-3DE7-8B4A-9541-A5B932E7B82F}" type="presParOf" srcId="{A44C998F-E7D3-0949-9E87-2D7FC6411AAF}" destId="{8AA78C2F-C037-BE48-9D83-11EA27A6A406}" srcOrd="1" destOrd="0" presId="urn:microsoft.com/office/officeart/2005/8/layout/process1"/>
    <dgm:cxn modelId="{E5E56058-E430-9940-B9A5-6C8FB8C5AC6D}" type="presParOf" srcId="{8AA78C2F-C037-BE48-9D83-11EA27A6A406}" destId="{74C5BE3B-6341-864F-848F-B5DED256B3C0}" srcOrd="0" destOrd="0" presId="urn:microsoft.com/office/officeart/2005/8/layout/process1"/>
    <dgm:cxn modelId="{C5667815-5E8D-864E-AFBA-ACFE26FD66D4}" type="presParOf" srcId="{A44C998F-E7D3-0949-9E87-2D7FC6411AAF}" destId="{F6F15FB3-2779-1045-ADE2-2BED46D429D0}" srcOrd="2" destOrd="0" presId="urn:microsoft.com/office/officeart/2005/8/layout/process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4846AF5-25DF-4A47-8D6B-4AB7AACBCA1B}" type="doc">
      <dgm:prSet loTypeId="urn:microsoft.com/office/officeart/2005/8/layout/process1" loCatId="" qsTypeId="urn:microsoft.com/office/officeart/2005/8/quickstyle/simple2" qsCatId="simple" csTypeId="urn:microsoft.com/office/officeart/2005/8/colors/accent5_2" csCatId="accent5" phldr="1"/>
      <dgm:spPr/>
    </dgm:pt>
    <dgm:pt modelId="{CA7B8E0A-37E3-0843-B631-CEA9E0783F07}">
      <dgm:prSet phldrT="[Text]"/>
      <dgm:spPr>
        <a:solidFill>
          <a:srgbClr val="FFC202"/>
        </a:solidFill>
      </dgm:spPr>
      <dgm:t>
        <a:bodyPr/>
        <a:lstStyle/>
        <a:p>
          <a:pPr rtl="0"/>
          <a:r>
            <a:rPr kumimoji="0" lang="en-US" b="0" i="0" u="none" strike="noStrike" cap="none" normalizeH="0" baseline="0" dirty="0" smtClean="0">
              <a:ln/>
              <a:solidFill>
                <a:srgbClr val="000000"/>
              </a:solidFill>
              <a:effectLst/>
              <a:latin typeface="Century Gothic"/>
              <a:ea typeface="ヒラギノ角ゴ ProN W3" pitchFamily="-1" charset="-128"/>
              <a:cs typeface="Century Gothic"/>
              <a:sym typeface="Arial" charset="0"/>
            </a:rPr>
            <a:t>English viewed as a set of rules</a:t>
          </a:r>
          <a:endParaRPr lang="en-US" b="0" dirty="0">
            <a:solidFill>
              <a:srgbClr val="000000"/>
            </a:solidFill>
            <a:latin typeface="Century Gothic"/>
            <a:cs typeface="Century Gothic"/>
          </a:endParaRPr>
        </a:p>
      </dgm:t>
    </dgm:pt>
    <dgm:pt modelId="{21DD618D-49CA-E844-A653-0CA2852DF0F1}" type="parTrans" cxnId="{4383FA14-9C3D-A34E-B2CA-40AA0166408D}">
      <dgm:prSet/>
      <dgm:spPr/>
      <dgm:t>
        <a:bodyPr/>
        <a:lstStyle/>
        <a:p>
          <a:endParaRPr lang="en-US" b="0">
            <a:solidFill>
              <a:srgbClr val="000000"/>
            </a:solidFill>
          </a:endParaRPr>
        </a:p>
      </dgm:t>
    </dgm:pt>
    <dgm:pt modelId="{1AFFC101-BD09-D047-A2D3-6DC805B5FEC1}" type="sibTrans" cxnId="{4383FA14-9C3D-A34E-B2CA-40AA0166408D}">
      <dgm:prSet/>
      <dgm:spPr>
        <a:solidFill>
          <a:srgbClr val="84C800"/>
        </a:solidFill>
      </dgm:spPr>
      <dgm:t>
        <a:bodyPr/>
        <a:lstStyle/>
        <a:p>
          <a:endParaRPr lang="en-US" b="0">
            <a:solidFill>
              <a:srgbClr val="000000"/>
            </a:solidFill>
          </a:endParaRPr>
        </a:p>
      </dgm:t>
    </dgm:pt>
    <dgm:pt modelId="{239A4C4F-3C26-1343-B8AE-D1264255DB25}">
      <dgm:prSet phldrT="[Text]"/>
      <dgm:spPr>
        <a:solidFill>
          <a:srgbClr val="84C800"/>
        </a:solidFill>
      </dgm:spPr>
      <dgm:t>
        <a:bodyPr/>
        <a:lstStyle/>
        <a:p>
          <a:pPr rtl="0"/>
          <a:r>
            <a:rPr kumimoji="0" lang="en-US" b="0" i="0" u="none" strike="noStrike" cap="none" normalizeH="0" baseline="0" dirty="0" smtClean="0">
              <a:ln/>
              <a:solidFill>
                <a:srgbClr val="000000"/>
              </a:solidFill>
              <a:effectLst/>
              <a:latin typeface="Century Gothic"/>
              <a:ea typeface="ヒラギノ角ゴ ProN W3" pitchFamily="-1" charset="-128"/>
              <a:cs typeface="Century Gothic"/>
              <a:sym typeface="Arial" charset="0"/>
            </a:rPr>
            <a:t>English viewed as a meaning-making resource with different language choices based on audience, task, and purpose</a:t>
          </a:r>
          <a:endParaRPr lang="en-US" b="0" dirty="0">
            <a:solidFill>
              <a:srgbClr val="000000"/>
            </a:solidFill>
            <a:latin typeface="Century Gothic"/>
            <a:cs typeface="Century Gothic"/>
          </a:endParaRPr>
        </a:p>
      </dgm:t>
    </dgm:pt>
    <dgm:pt modelId="{B8CA8647-15B3-E040-86CE-F30D64780BE4}" type="parTrans" cxnId="{47CB52FB-71F8-0642-B53B-44DA31213E90}">
      <dgm:prSet/>
      <dgm:spPr/>
      <dgm:t>
        <a:bodyPr/>
        <a:lstStyle/>
        <a:p>
          <a:endParaRPr lang="en-US" b="0">
            <a:solidFill>
              <a:srgbClr val="000000"/>
            </a:solidFill>
          </a:endParaRPr>
        </a:p>
      </dgm:t>
    </dgm:pt>
    <dgm:pt modelId="{53CCA1A1-B4CC-A847-B716-81CF75CEFF89}" type="sibTrans" cxnId="{47CB52FB-71F8-0642-B53B-44DA31213E90}">
      <dgm:prSet/>
      <dgm:spPr/>
      <dgm:t>
        <a:bodyPr/>
        <a:lstStyle/>
        <a:p>
          <a:endParaRPr lang="en-US" b="0">
            <a:solidFill>
              <a:srgbClr val="000000"/>
            </a:solidFill>
          </a:endParaRPr>
        </a:p>
      </dgm:t>
    </dgm:pt>
    <dgm:pt modelId="{A44C998F-E7D3-0949-9E87-2D7FC6411AAF}" type="pres">
      <dgm:prSet presAssocID="{44846AF5-25DF-4A47-8D6B-4AB7AACBCA1B}" presName="Name0" presStyleCnt="0">
        <dgm:presLayoutVars>
          <dgm:dir/>
          <dgm:resizeHandles val="exact"/>
        </dgm:presLayoutVars>
      </dgm:prSet>
      <dgm:spPr/>
    </dgm:pt>
    <dgm:pt modelId="{E63C2108-A214-3040-B681-AAB0695574A0}" type="pres">
      <dgm:prSet presAssocID="{CA7B8E0A-37E3-0843-B631-CEA9E0783F07}" presName="node" presStyleLbl="node1" presStyleIdx="0" presStyleCnt="2">
        <dgm:presLayoutVars>
          <dgm:bulletEnabled val="1"/>
        </dgm:presLayoutVars>
      </dgm:prSet>
      <dgm:spPr/>
      <dgm:t>
        <a:bodyPr/>
        <a:lstStyle/>
        <a:p>
          <a:endParaRPr lang="en-US"/>
        </a:p>
      </dgm:t>
    </dgm:pt>
    <dgm:pt modelId="{8AA78C2F-C037-BE48-9D83-11EA27A6A406}" type="pres">
      <dgm:prSet presAssocID="{1AFFC101-BD09-D047-A2D3-6DC805B5FEC1}" presName="sibTrans" presStyleLbl="sibTrans2D1" presStyleIdx="0" presStyleCnt="1"/>
      <dgm:spPr/>
      <dgm:t>
        <a:bodyPr/>
        <a:lstStyle/>
        <a:p>
          <a:endParaRPr lang="en-US"/>
        </a:p>
      </dgm:t>
    </dgm:pt>
    <dgm:pt modelId="{74C5BE3B-6341-864F-848F-B5DED256B3C0}" type="pres">
      <dgm:prSet presAssocID="{1AFFC101-BD09-D047-A2D3-6DC805B5FEC1}" presName="connectorText" presStyleLbl="sibTrans2D1" presStyleIdx="0" presStyleCnt="1"/>
      <dgm:spPr/>
      <dgm:t>
        <a:bodyPr/>
        <a:lstStyle/>
        <a:p>
          <a:endParaRPr lang="en-US"/>
        </a:p>
      </dgm:t>
    </dgm:pt>
    <dgm:pt modelId="{F6F15FB3-2779-1045-ADE2-2BED46D429D0}" type="pres">
      <dgm:prSet presAssocID="{239A4C4F-3C26-1343-B8AE-D1264255DB25}" presName="node" presStyleLbl="node1" presStyleIdx="1" presStyleCnt="2">
        <dgm:presLayoutVars>
          <dgm:bulletEnabled val="1"/>
        </dgm:presLayoutVars>
      </dgm:prSet>
      <dgm:spPr/>
      <dgm:t>
        <a:bodyPr/>
        <a:lstStyle/>
        <a:p>
          <a:endParaRPr lang="en-US"/>
        </a:p>
      </dgm:t>
    </dgm:pt>
  </dgm:ptLst>
  <dgm:cxnLst>
    <dgm:cxn modelId="{42B4ECED-E800-754E-8E93-ADD7E1E113BC}" type="presOf" srcId="{CA7B8E0A-37E3-0843-B631-CEA9E0783F07}" destId="{E63C2108-A214-3040-B681-AAB0695574A0}" srcOrd="0" destOrd="0" presId="urn:microsoft.com/office/officeart/2005/8/layout/process1"/>
    <dgm:cxn modelId="{72365759-4B1D-2A4C-AE18-C37E71E699EB}" type="presOf" srcId="{1AFFC101-BD09-D047-A2D3-6DC805B5FEC1}" destId="{74C5BE3B-6341-864F-848F-B5DED256B3C0}" srcOrd="1" destOrd="0" presId="urn:microsoft.com/office/officeart/2005/8/layout/process1"/>
    <dgm:cxn modelId="{47CB52FB-71F8-0642-B53B-44DA31213E90}" srcId="{44846AF5-25DF-4A47-8D6B-4AB7AACBCA1B}" destId="{239A4C4F-3C26-1343-B8AE-D1264255DB25}" srcOrd="1" destOrd="0" parTransId="{B8CA8647-15B3-E040-86CE-F30D64780BE4}" sibTransId="{53CCA1A1-B4CC-A847-B716-81CF75CEFF89}"/>
    <dgm:cxn modelId="{4383FA14-9C3D-A34E-B2CA-40AA0166408D}" srcId="{44846AF5-25DF-4A47-8D6B-4AB7AACBCA1B}" destId="{CA7B8E0A-37E3-0843-B631-CEA9E0783F07}" srcOrd="0" destOrd="0" parTransId="{21DD618D-49CA-E844-A653-0CA2852DF0F1}" sibTransId="{1AFFC101-BD09-D047-A2D3-6DC805B5FEC1}"/>
    <dgm:cxn modelId="{52380468-AAC9-7640-B26D-3572441437BE}" type="presOf" srcId="{239A4C4F-3C26-1343-B8AE-D1264255DB25}" destId="{F6F15FB3-2779-1045-ADE2-2BED46D429D0}" srcOrd="0" destOrd="0" presId="urn:microsoft.com/office/officeart/2005/8/layout/process1"/>
    <dgm:cxn modelId="{FC836116-86E7-6F47-A898-F46029748748}" type="presOf" srcId="{1AFFC101-BD09-D047-A2D3-6DC805B5FEC1}" destId="{8AA78C2F-C037-BE48-9D83-11EA27A6A406}" srcOrd="0" destOrd="0" presId="urn:microsoft.com/office/officeart/2005/8/layout/process1"/>
    <dgm:cxn modelId="{AECCA405-51C3-9944-BEA6-985FAED85EDD}" type="presOf" srcId="{44846AF5-25DF-4A47-8D6B-4AB7AACBCA1B}" destId="{A44C998F-E7D3-0949-9E87-2D7FC6411AAF}" srcOrd="0" destOrd="0" presId="urn:microsoft.com/office/officeart/2005/8/layout/process1"/>
    <dgm:cxn modelId="{8736D926-0B78-4A4E-838A-B99D340D7C56}" type="presParOf" srcId="{A44C998F-E7D3-0949-9E87-2D7FC6411AAF}" destId="{E63C2108-A214-3040-B681-AAB0695574A0}" srcOrd="0" destOrd="0" presId="urn:microsoft.com/office/officeart/2005/8/layout/process1"/>
    <dgm:cxn modelId="{34B44F39-3DA2-1A4D-BF4B-4CE91368566C}" type="presParOf" srcId="{A44C998F-E7D3-0949-9E87-2D7FC6411AAF}" destId="{8AA78C2F-C037-BE48-9D83-11EA27A6A406}" srcOrd="1" destOrd="0" presId="urn:microsoft.com/office/officeart/2005/8/layout/process1"/>
    <dgm:cxn modelId="{C1123521-B16F-0B48-A9D3-A2F8B858210F}" type="presParOf" srcId="{8AA78C2F-C037-BE48-9D83-11EA27A6A406}" destId="{74C5BE3B-6341-864F-848F-B5DED256B3C0}" srcOrd="0" destOrd="0" presId="urn:microsoft.com/office/officeart/2005/8/layout/process1"/>
    <dgm:cxn modelId="{0D19208A-43E1-4F42-BC6F-230F3399EF05}" type="presParOf" srcId="{A44C998F-E7D3-0949-9E87-2D7FC6411AAF}" destId="{F6F15FB3-2779-1045-ADE2-2BED46D429D0}"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4846AF5-25DF-4A47-8D6B-4AB7AACBCA1B}" type="doc">
      <dgm:prSet loTypeId="urn:microsoft.com/office/officeart/2005/8/layout/process1" loCatId="" qsTypeId="urn:microsoft.com/office/officeart/2005/8/quickstyle/simple2" qsCatId="simple" csTypeId="urn:microsoft.com/office/officeart/2005/8/colors/accent1_2" csCatId="accent1" phldr="1"/>
      <dgm:spPr/>
    </dgm:pt>
    <dgm:pt modelId="{CA7B8E0A-37E3-0843-B631-CEA9E0783F07}">
      <dgm:prSet phldrT="[Text]" custT="1"/>
      <dgm:spPr>
        <a:solidFill>
          <a:srgbClr val="FFC202"/>
        </a:solidFill>
      </dgm:spPr>
      <dgm:t>
        <a:bodyPr/>
        <a:lstStyle/>
        <a:p>
          <a:pPr rtl="0"/>
          <a:r>
            <a:rPr lang="en-US" sz="1800" b="0" dirty="0" smtClean="0">
              <a:solidFill>
                <a:srgbClr val="000000"/>
              </a:solidFill>
              <a:latin typeface="Century Gothic"/>
              <a:cs typeface="Century Gothic"/>
            </a:rPr>
            <a:t>5 proficiency levels</a:t>
          </a:r>
          <a:endParaRPr lang="en-US" sz="1800" b="0" dirty="0">
            <a:solidFill>
              <a:srgbClr val="000000"/>
            </a:solidFill>
            <a:latin typeface="Century Gothic"/>
            <a:cs typeface="Century Gothic"/>
          </a:endParaRPr>
        </a:p>
      </dgm:t>
    </dgm:pt>
    <dgm:pt modelId="{21DD618D-49CA-E844-A653-0CA2852DF0F1}" type="parTrans" cxnId="{4383FA14-9C3D-A34E-B2CA-40AA0166408D}">
      <dgm:prSet/>
      <dgm:spPr/>
      <dgm:t>
        <a:bodyPr/>
        <a:lstStyle/>
        <a:p>
          <a:endParaRPr lang="en-US" b="0">
            <a:solidFill>
              <a:srgbClr val="000000"/>
            </a:solidFill>
          </a:endParaRPr>
        </a:p>
      </dgm:t>
    </dgm:pt>
    <dgm:pt modelId="{1AFFC101-BD09-D047-A2D3-6DC805B5FEC1}" type="sibTrans" cxnId="{4383FA14-9C3D-A34E-B2CA-40AA0166408D}">
      <dgm:prSet/>
      <dgm:spPr>
        <a:solidFill>
          <a:srgbClr val="84C800"/>
        </a:solidFill>
      </dgm:spPr>
      <dgm:t>
        <a:bodyPr/>
        <a:lstStyle/>
        <a:p>
          <a:endParaRPr lang="en-US" b="0">
            <a:solidFill>
              <a:srgbClr val="000000"/>
            </a:solidFill>
          </a:endParaRPr>
        </a:p>
      </dgm:t>
    </dgm:pt>
    <dgm:pt modelId="{239A4C4F-3C26-1343-B8AE-D1264255DB25}">
      <dgm:prSet phldrT="[Text]"/>
      <dgm:spPr>
        <a:solidFill>
          <a:srgbClr val="84C800"/>
        </a:solidFill>
      </dgm:spPr>
      <dgm:t>
        <a:bodyPr/>
        <a:lstStyle/>
        <a:p>
          <a:pPr rtl="0"/>
          <a:r>
            <a:rPr lang="en-US" b="0" dirty="0" smtClean="0">
              <a:solidFill>
                <a:srgbClr val="000000"/>
              </a:solidFill>
              <a:latin typeface="Century Gothic"/>
              <a:cs typeface="Century Gothic"/>
            </a:rPr>
            <a:t>3 proficiency levels; </a:t>
          </a:r>
          <a:r>
            <a:rPr lang="en-US" b="1" dirty="0" smtClean="0">
              <a:solidFill>
                <a:srgbClr val="000000"/>
              </a:solidFill>
              <a:latin typeface="Century Gothic"/>
              <a:cs typeface="Century Gothic"/>
            </a:rPr>
            <a:t>Emerging, Expanding, Bridging</a:t>
          </a:r>
        </a:p>
        <a:p>
          <a:pPr rtl="0"/>
          <a:r>
            <a:rPr lang="en-US" b="0" dirty="0" smtClean="0">
              <a:solidFill>
                <a:srgbClr val="000000"/>
              </a:solidFill>
              <a:latin typeface="Century Gothic"/>
              <a:cs typeface="Century Gothic"/>
            </a:rPr>
            <a:t>(Proficiency Level Descriptors (PLDs): Determine early stages and exit for each level)  </a:t>
          </a:r>
          <a:endParaRPr lang="en-US" b="0" dirty="0">
            <a:solidFill>
              <a:srgbClr val="000000"/>
            </a:solidFill>
            <a:latin typeface="Century Gothic"/>
            <a:cs typeface="Century Gothic"/>
          </a:endParaRPr>
        </a:p>
      </dgm:t>
    </dgm:pt>
    <dgm:pt modelId="{B8CA8647-15B3-E040-86CE-F30D64780BE4}" type="parTrans" cxnId="{47CB52FB-71F8-0642-B53B-44DA31213E90}">
      <dgm:prSet/>
      <dgm:spPr/>
      <dgm:t>
        <a:bodyPr/>
        <a:lstStyle/>
        <a:p>
          <a:endParaRPr lang="en-US" b="0">
            <a:solidFill>
              <a:srgbClr val="000000"/>
            </a:solidFill>
          </a:endParaRPr>
        </a:p>
      </dgm:t>
    </dgm:pt>
    <dgm:pt modelId="{53CCA1A1-B4CC-A847-B716-81CF75CEFF89}" type="sibTrans" cxnId="{47CB52FB-71F8-0642-B53B-44DA31213E90}">
      <dgm:prSet/>
      <dgm:spPr/>
      <dgm:t>
        <a:bodyPr/>
        <a:lstStyle/>
        <a:p>
          <a:endParaRPr lang="en-US" b="0">
            <a:solidFill>
              <a:srgbClr val="000000"/>
            </a:solidFill>
          </a:endParaRPr>
        </a:p>
      </dgm:t>
    </dgm:pt>
    <dgm:pt modelId="{A44C998F-E7D3-0949-9E87-2D7FC6411AAF}" type="pres">
      <dgm:prSet presAssocID="{44846AF5-25DF-4A47-8D6B-4AB7AACBCA1B}" presName="Name0" presStyleCnt="0">
        <dgm:presLayoutVars>
          <dgm:dir/>
          <dgm:resizeHandles val="exact"/>
        </dgm:presLayoutVars>
      </dgm:prSet>
      <dgm:spPr/>
    </dgm:pt>
    <dgm:pt modelId="{E63C2108-A214-3040-B681-AAB0695574A0}" type="pres">
      <dgm:prSet presAssocID="{CA7B8E0A-37E3-0843-B631-CEA9E0783F07}" presName="node" presStyleLbl="node1" presStyleIdx="0" presStyleCnt="2" custLinFactNeighborX="-117">
        <dgm:presLayoutVars>
          <dgm:bulletEnabled val="1"/>
        </dgm:presLayoutVars>
      </dgm:prSet>
      <dgm:spPr/>
      <dgm:t>
        <a:bodyPr/>
        <a:lstStyle/>
        <a:p>
          <a:endParaRPr lang="en-US"/>
        </a:p>
      </dgm:t>
    </dgm:pt>
    <dgm:pt modelId="{8AA78C2F-C037-BE48-9D83-11EA27A6A406}" type="pres">
      <dgm:prSet presAssocID="{1AFFC101-BD09-D047-A2D3-6DC805B5FEC1}" presName="sibTrans" presStyleLbl="sibTrans2D1" presStyleIdx="0" presStyleCnt="1"/>
      <dgm:spPr/>
      <dgm:t>
        <a:bodyPr/>
        <a:lstStyle/>
        <a:p>
          <a:endParaRPr lang="en-US"/>
        </a:p>
      </dgm:t>
    </dgm:pt>
    <dgm:pt modelId="{74C5BE3B-6341-864F-848F-B5DED256B3C0}" type="pres">
      <dgm:prSet presAssocID="{1AFFC101-BD09-D047-A2D3-6DC805B5FEC1}" presName="connectorText" presStyleLbl="sibTrans2D1" presStyleIdx="0" presStyleCnt="1"/>
      <dgm:spPr/>
      <dgm:t>
        <a:bodyPr/>
        <a:lstStyle/>
        <a:p>
          <a:endParaRPr lang="en-US"/>
        </a:p>
      </dgm:t>
    </dgm:pt>
    <dgm:pt modelId="{F6F15FB3-2779-1045-ADE2-2BED46D429D0}" type="pres">
      <dgm:prSet presAssocID="{239A4C4F-3C26-1343-B8AE-D1264255DB25}" presName="node" presStyleLbl="node1" presStyleIdx="1" presStyleCnt="2" custLinFactNeighborY="-5882">
        <dgm:presLayoutVars>
          <dgm:bulletEnabled val="1"/>
        </dgm:presLayoutVars>
      </dgm:prSet>
      <dgm:spPr/>
      <dgm:t>
        <a:bodyPr/>
        <a:lstStyle/>
        <a:p>
          <a:endParaRPr lang="en-US"/>
        </a:p>
      </dgm:t>
    </dgm:pt>
  </dgm:ptLst>
  <dgm:cxnLst>
    <dgm:cxn modelId="{EBDA349B-311B-4749-B423-66963355A138}" type="presOf" srcId="{239A4C4F-3C26-1343-B8AE-D1264255DB25}" destId="{F6F15FB3-2779-1045-ADE2-2BED46D429D0}" srcOrd="0" destOrd="0" presId="urn:microsoft.com/office/officeart/2005/8/layout/process1"/>
    <dgm:cxn modelId="{47CB52FB-71F8-0642-B53B-44DA31213E90}" srcId="{44846AF5-25DF-4A47-8D6B-4AB7AACBCA1B}" destId="{239A4C4F-3C26-1343-B8AE-D1264255DB25}" srcOrd="1" destOrd="0" parTransId="{B8CA8647-15B3-E040-86CE-F30D64780BE4}" sibTransId="{53CCA1A1-B4CC-A847-B716-81CF75CEFF89}"/>
    <dgm:cxn modelId="{29ADFD70-C33E-1E44-A035-1950303BD340}" type="presOf" srcId="{44846AF5-25DF-4A47-8D6B-4AB7AACBCA1B}" destId="{A44C998F-E7D3-0949-9E87-2D7FC6411AAF}" srcOrd="0" destOrd="0" presId="urn:microsoft.com/office/officeart/2005/8/layout/process1"/>
    <dgm:cxn modelId="{4383FA14-9C3D-A34E-B2CA-40AA0166408D}" srcId="{44846AF5-25DF-4A47-8D6B-4AB7AACBCA1B}" destId="{CA7B8E0A-37E3-0843-B631-CEA9E0783F07}" srcOrd="0" destOrd="0" parTransId="{21DD618D-49CA-E844-A653-0CA2852DF0F1}" sibTransId="{1AFFC101-BD09-D047-A2D3-6DC805B5FEC1}"/>
    <dgm:cxn modelId="{634EE5E2-2FD8-3843-8F55-2E07190C2290}" type="presOf" srcId="{1AFFC101-BD09-D047-A2D3-6DC805B5FEC1}" destId="{8AA78C2F-C037-BE48-9D83-11EA27A6A406}" srcOrd="0" destOrd="0" presId="urn:microsoft.com/office/officeart/2005/8/layout/process1"/>
    <dgm:cxn modelId="{D1038AE7-AF76-C946-A883-6A9F22376A2D}" type="presOf" srcId="{1AFFC101-BD09-D047-A2D3-6DC805B5FEC1}" destId="{74C5BE3B-6341-864F-848F-B5DED256B3C0}" srcOrd="1" destOrd="0" presId="urn:microsoft.com/office/officeart/2005/8/layout/process1"/>
    <dgm:cxn modelId="{D0B172A2-8AF1-8C4F-976C-99CF2A89E466}" type="presOf" srcId="{CA7B8E0A-37E3-0843-B631-CEA9E0783F07}" destId="{E63C2108-A214-3040-B681-AAB0695574A0}" srcOrd="0" destOrd="0" presId="urn:microsoft.com/office/officeart/2005/8/layout/process1"/>
    <dgm:cxn modelId="{03F4848F-3FCB-414A-9D64-E20318F29D4D}" type="presParOf" srcId="{A44C998F-E7D3-0949-9E87-2D7FC6411AAF}" destId="{E63C2108-A214-3040-B681-AAB0695574A0}" srcOrd="0" destOrd="0" presId="urn:microsoft.com/office/officeart/2005/8/layout/process1"/>
    <dgm:cxn modelId="{7E8FB7B3-0B02-F04E-BBB8-ACC90ABABD73}" type="presParOf" srcId="{A44C998F-E7D3-0949-9E87-2D7FC6411AAF}" destId="{8AA78C2F-C037-BE48-9D83-11EA27A6A406}" srcOrd="1" destOrd="0" presId="urn:microsoft.com/office/officeart/2005/8/layout/process1"/>
    <dgm:cxn modelId="{6F428869-6054-4B4D-B5EF-A4A59E299DC0}" type="presParOf" srcId="{8AA78C2F-C037-BE48-9D83-11EA27A6A406}" destId="{74C5BE3B-6341-864F-848F-B5DED256B3C0}" srcOrd="0" destOrd="0" presId="urn:microsoft.com/office/officeart/2005/8/layout/process1"/>
    <dgm:cxn modelId="{6008FE35-BB3B-2D42-858C-84B1B1F62A78}" type="presParOf" srcId="{A44C998F-E7D3-0949-9E87-2D7FC6411AAF}" destId="{F6F15FB3-2779-1045-ADE2-2BED46D429D0}"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BC13AF-A20B-4F4C-BD6F-9A5AC02EBD19}">
      <dsp:nvSpPr>
        <dsp:cNvPr id="0" name=""/>
        <dsp:cNvSpPr/>
      </dsp:nvSpPr>
      <dsp:spPr>
        <a:xfrm>
          <a:off x="2882550" y="1259589"/>
          <a:ext cx="2243354" cy="1855347"/>
        </a:xfrm>
        <a:prstGeom prst="ellipse">
          <a:avLst/>
        </a:prstGeom>
        <a:solidFill>
          <a:schemeClr val="accent2">
            <a:lumMod val="40000"/>
            <a:lumOff val="60000"/>
            <a:alpha val="9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LAUSD Classrooms</a:t>
          </a:r>
        </a:p>
        <a:p>
          <a:pPr lvl="0" algn="ctr" defTabSz="844550">
            <a:lnSpc>
              <a:spcPct val="90000"/>
            </a:lnSpc>
            <a:spcBef>
              <a:spcPct val="0"/>
            </a:spcBef>
            <a:spcAft>
              <a:spcPct val="35000"/>
            </a:spcAft>
          </a:pPr>
          <a:r>
            <a:rPr lang="en-US" sz="1400" b="1" kern="1200" dirty="0" smtClean="0"/>
            <a:t>EO/IFEP/RFEP/EL/SEL</a:t>
          </a:r>
          <a:endParaRPr lang="en-US" sz="1400" b="1" kern="1200" dirty="0"/>
        </a:p>
      </dsp:txBody>
      <dsp:txXfrm>
        <a:off x="3211082" y="1531298"/>
        <a:ext cx="1586290" cy="1311929"/>
      </dsp:txXfrm>
    </dsp:sp>
    <dsp:sp modelId="{F4581708-6DBB-AD44-B494-0F7F0AE60C00}">
      <dsp:nvSpPr>
        <dsp:cNvPr id="0" name=""/>
        <dsp:cNvSpPr/>
      </dsp:nvSpPr>
      <dsp:spPr>
        <a:xfrm>
          <a:off x="3080756" y="-29694"/>
          <a:ext cx="2033052" cy="1755220"/>
        </a:xfrm>
        <a:prstGeom prst="ellipse">
          <a:avLst/>
        </a:prstGeom>
        <a:solidFill>
          <a:schemeClr val="accent6">
            <a:lumMod val="40000"/>
            <a:lumOff val="60000"/>
            <a:alpha val="9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English Learners</a:t>
          </a:r>
        </a:p>
        <a:p>
          <a:pPr lvl="0" algn="ctr" defTabSz="622300">
            <a:lnSpc>
              <a:spcPct val="90000"/>
            </a:lnSpc>
            <a:spcBef>
              <a:spcPct val="0"/>
            </a:spcBef>
            <a:spcAft>
              <a:spcPct val="35000"/>
            </a:spcAft>
          </a:pPr>
          <a:r>
            <a:rPr lang="en-US" sz="1800" b="1" u="sng" kern="1200" dirty="0" smtClean="0"/>
            <a:t>157,000</a:t>
          </a:r>
          <a:endParaRPr lang="en-US" sz="1800" b="1" u="sng" kern="1200" dirty="0"/>
        </a:p>
      </dsp:txBody>
      <dsp:txXfrm>
        <a:off x="3378490" y="227352"/>
        <a:ext cx="1437584" cy="1241128"/>
      </dsp:txXfrm>
    </dsp:sp>
    <dsp:sp modelId="{B1F53A6C-75F2-6F43-B225-6C5F91ABA7DC}">
      <dsp:nvSpPr>
        <dsp:cNvPr id="0" name=""/>
        <dsp:cNvSpPr/>
      </dsp:nvSpPr>
      <dsp:spPr>
        <a:xfrm>
          <a:off x="4753670" y="736601"/>
          <a:ext cx="1940682" cy="1556266"/>
        </a:xfrm>
        <a:prstGeom prst="ellipse">
          <a:avLst/>
        </a:prstGeom>
        <a:solidFill>
          <a:schemeClr val="accent4">
            <a:lumMod val="60000"/>
            <a:lumOff val="40000"/>
            <a:alpha val="9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Standard English Learner Programs</a:t>
          </a:r>
        </a:p>
        <a:p>
          <a:pPr lvl="0" algn="ctr" defTabSz="622300">
            <a:lnSpc>
              <a:spcPct val="90000"/>
            </a:lnSpc>
            <a:spcBef>
              <a:spcPct val="0"/>
            </a:spcBef>
            <a:spcAft>
              <a:spcPct val="35000"/>
            </a:spcAft>
          </a:pPr>
          <a:r>
            <a:rPr lang="en-US" sz="1800" b="1" u="sng" kern="1200" dirty="0" smtClean="0"/>
            <a:t>57 Schools</a:t>
          </a:r>
        </a:p>
      </dsp:txBody>
      <dsp:txXfrm>
        <a:off x="5037876" y="964511"/>
        <a:ext cx="1372270" cy="1100446"/>
      </dsp:txXfrm>
    </dsp:sp>
    <dsp:sp modelId="{FF6D0C3B-CED8-DD46-BA0B-B9046650FB63}">
      <dsp:nvSpPr>
        <dsp:cNvPr id="0" name=""/>
        <dsp:cNvSpPr/>
      </dsp:nvSpPr>
      <dsp:spPr>
        <a:xfrm>
          <a:off x="4827925" y="2191716"/>
          <a:ext cx="2016730" cy="1579117"/>
        </a:xfrm>
        <a:prstGeom prst="ellipse">
          <a:avLst/>
        </a:prstGeom>
        <a:solidFill>
          <a:schemeClr val="tx2">
            <a:lumMod val="50000"/>
            <a:lumOff val="50000"/>
            <a:alpha val="9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Reclassified English Learners</a:t>
          </a:r>
        </a:p>
        <a:p>
          <a:pPr lvl="0" algn="ctr" defTabSz="622300">
            <a:lnSpc>
              <a:spcPct val="90000"/>
            </a:lnSpc>
            <a:spcBef>
              <a:spcPct val="0"/>
            </a:spcBef>
            <a:spcAft>
              <a:spcPct val="35000"/>
            </a:spcAft>
          </a:pPr>
          <a:r>
            <a:rPr lang="en-US" sz="1800" b="1" u="sng" kern="1200" dirty="0" smtClean="0"/>
            <a:t>138,000</a:t>
          </a:r>
          <a:endParaRPr lang="en-US" sz="1800" b="1" u="sng" kern="1200" dirty="0"/>
        </a:p>
      </dsp:txBody>
      <dsp:txXfrm>
        <a:off x="5123268" y="2422972"/>
        <a:ext cx="1426044" cy="1116605"/>
      </dsp:txXfrm>
    </dsp:sp>
    <dsp:sp modelId="{03022926-9093-814C-9E98-1E62810E62D8}">
      <dsp:nvSpPr>
        <dsp:cNvPr id="0" name=""/>
        <dsp:cNvSpPr/>
      </dsp:nvSpPr>
      <dsp:spPr>
        <a:xfrm>
          <a:off x="2921570" y="2705260"/>
          <a:ext cx="2240463" cy="1692965"/>
        </a:xfrm>
        <a:prstGeom prst="ellipse">
          <a:avLst/>
        </a:prstGeom>
        <a:solidFill>
          <a:schemeClr val="accent5">
            <a:lumMod val="60000"/>
            <a:lumOff val="40000"/>
            <a:alpha val="9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Dual Language and Bilingual Programs</a:t>
          </a:r>
        </a:p>
        <a:p>
          <a:pPr lvl="0" algn="ctr" defTabSz="622300">
            <a:lnSpc>
              <a:spcPct val="90000"/>
            </a:lnSpc>
            <a:spcBef>
              <a:spcPct val="0"/>
            </a:spcBef>
            <a:spcAft>
              <a:spcPct val="35000"/>
            </a:spcAft>
          </a:pPr>
          <a:r>
            <a:rPr lang="en-US" sz="1800" b="1" u="sng" kern="1200" dirty="0" smtClean="0"/>
            <a:t>79 programs</a:t>
          </a:r>
          <a:endParaRPr lang="en-US" sz="1800" b="1" u="sng" kern="1200" dirty="0"/>
        </a:p>
      </dsp:txBody>
      <dsp:txXfrm>
        <a:off x="3249678" y="2953189"/>
        <a:ext cx="1584247" cy="1197107"/>
      </dsp:txXfrm>
    </dsp:sp>
    <dsp:sp modelId="{220D7ACD-69CC-2E4D-BA9D-009AF06ADE23}">
      <dsp:nvSpPr>
        <dsp:cNvPr id="0" name=""/>
        <dsp:cNvSpPr/>
      </dsp:nvSpPr>
      <dsp:spPr>
        <a:xfrm>
          <a:off x="1224202" y="2160519"/>
          <a:ext cx="1949090" cy="1594452"/>
        </a:xfrm>
        <a:prstGeom prst="ellipse">
          <a:avLst/>
        </a:prstGeom>
        <a:solidFill>
          <a:schemeClr val="accent3">
            <a:alpha val="9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Long Term English Learners</a:t>
          </a:r>
        </a:p>
        <a:p>
          <a:pPr lvl="0" algn="ctr" defTabSz="622300">
            <a:lnSpc>
              <a:spcPct val="90000"/>
            </a:lnSpc>
            <a:spcBef>
              <a:spcPct val="0"/>
            </a:spcBef>
            <a:spcAft>
              <a:spcPct val="35000"/>
            </a:spcAft>
          </a:pPr>
          <a:r>
            <a:rPr lang="en-US" sz="1800" b="1" u="sng" kern="1200" dirty="0" smtClean="0"/>
            <a:t>38,000</a:t>
          </a:r>
          <a:endParaRPr lang="en-US" sz="1800" b="1" u="sng" kern="1200" dirty="0"/>
        </a:p>
      </dsp:txBody>
      <dsp:txXfrm>
        <a:off x="1509640" y="2394021"/>
        <a:ext cx="1378214" cy="1127448"/>
      </dsp:txXfrm>
    </dsp:sp>
    <dsp:sp modelId="{52ABA9FC-99E1-014B-A3AB-00E816CCEC55}">
      <dsp:nvSpPr>
        <dsp:cNvPr id="0" name=""/>
        <dsp:cNvSpPr/>
      </dsp:nvSpPr>
      <dsp:spPr>
        <a:xfrm>
          <a:off x="1529724" y="625455"/>
          <a:ext cx="1926697" cy="1554615"/>
        </a:xfrm>
        <a:prstGeom prst="ellipse">
          <a:avLst/>
        </a:prstGeom>
        <a:solidFill>
          <a:schemeClr val="accent5">
            <a:lumMod val="75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Special Education English Learners</a:t>
          </a:r>
        </a:p>
        <a:p>
          <a:pPr lvl="0" algn="ctr" defTabSz="622300">
            <a:lnSpc>
              <a:spcPct val="90000"/>
            </a:lnSpc>
            <a:spcBef>
              <a:spcPct val="0"/>
            </a:spcBef>
            <a:spcAft>
              <a:spcPct val="35000"/>
            </a:spcAft>
          </a:pPr>
          <a:r>
            <a:rPr lang="en-US" sz="1400" b="1" kern="1200" dirty="0" smtClean="0"/>
            <a:t>45% of SWD are ELs</a:t>
          </a:r>
          <a:endParaRPr lang="en-US" sz="1400" b="1" kern="1200" dirty="0"/>
        </a:p>
      </dsp:txBody>
      <dsp:txXfrm>
        <a:off x="1811882" y="853123"/>
        <a:ext cx="1362381" cy="109927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C2108-A214-3040-B681-AAB0695574A0}">
      <dsp:nvSpPr>
        <dsp:cNvPr id="0" name=""/>
        <dsp:cNvSpPr/>
      </dsp:nvSpPr>
      <dsp:spPr>
        <a:xfrm>
          <a:off x="3" y="0"/>
          <a:ext cx="3706330" cy="1013542"/>
        </a:xfrm>
        <a:prstGeom prst="roundRect">
          <a:avLst>
            <a:gd name="adj" fmla="val 10000"/>
          </a:avLst>
        </a:prstGeom>
        <a:solidFill>
          <a:srgbClr val="FFC202"/>
        </a:solidFill>
        <a:ln w="31750"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kumimoji="0" lang="en-US" sz="1800" b="0" i="0" u="none" strike="noStrike" kern="1200" cap="none" normalizeH="0" baseline="0" dirty="0" smtClean="0">
              <a:ln/>
              <a:solidFill>
                <a:srgbClr val="000000"/>
              </a:solidFill>
              <a:effectLst/>
              <a:latin typeface="Century Gothic"/>
              <a:ea typeface="ヒラギノ角ゴ ProN W3" pitchFamily="-1" charset="-128"/>
              <a:cs typeface="Century Gothic"/>
              <a:sym typeface="Arial" charset="0"/>
            </a:rPr>
            <a:t>Standards in Grade Spans </a:t>
          </a:r>
        </a:p>
        <a:p>
          <a:pPr lvl="0" algn="ctr" defTabSz="800100" rtl="0">
            <a:lnSpc>
              <a:spcPct val="90000"/>
            </a:lnSpc>
            <a:spcBef>
              <a:spcPct val="0"/>
            </a:spcBef>
            <a:spcAft>
              <a:spcPct val="35000"/>
            </a:spcAft>
          </a:pPr>
          <a:r>
            <a:rPr kumimoji="0" lang="en-US" sz="1600" b="0" i="0" u="none" strike="noStrike" kern="1200" cap="none" normalizeH="0" baseline="0" dirty="0" smtClean="0">
              <a:ln/>
              <a:solidFill>
                <a:srgbClr val="000000"/>
              </a:solidFill>
              <a:effectLst/>
              <a:latin typeface="Century Gothic"/>
              <a:ea typeface="ヒラギノ角ゴ ProN W3" pitchFamily="-1" charset="-128"/>
              <a:cs typeface="Century Gothic"/>
              <a:sym typeface="Arial" charset="0"/>
            </a:rPr>
            <a:t>(K-2, 3-5, 6-8, 9-12)</a:t>
          </a:r>
          <a:endParaRPr lang="en-US" sz="1600" b="0" kern="1200" dirty="0">
            <a:solidFill>
              <a:srgbClr val="000000"/>
            </a:solidFill>
            <a:latin typeface="Century Gothic"/>
            <a:cs typeface="Century Gothic"/>
          </a:endParaRPr>
        </a:p>
      </dsp:txBody>
      <dsp:txXfrm>
        <a:off x="29689" y="29686"/>
        <a:ext cx="3646958" cy="954170"/>
      </dsp:txXfrm>
    </dsp:sp>
    <dsp:sp modelId="{8AA78C2F-C037-BE48-9D83-11EA27A6A406}">
      <dsp:nvSpPr>
        <dsp:cNvPr id="0" name=""/>
        <dsp:cNvSpPr/>
      </dsp:nvSpPr>
      <dsp:spPr>
        <a:xfrm>
          <a:off x="4077835" y="47186"/>
          <a:ext cx="787582" cy="919169"/>
        </a:xfrm>
        <a:prstGeom prst="rightArrow">
          <a:avLst>
            <a:gd name="adj1" fmla="val 60000"/>
            <a:gd name="adj2" fmla="val 50000"/>
          </a:avLst>
        </a:prstGeom>
        <a:solidFill>
          <a:srgbClr val="84C800"/>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733550">
            <a:lnSpc>
              <a:spcPct val="90000"/>
            </a:lnSpc>
            <a:spcBef>
              <a:spcPct val="0"/>
            </a:spcBef>
            <a:spcAft>
              <a:spcPct val="35000"/>
            </a:spcAft>
          </a:pPr>
          <a:endParaRPr lang="en-US" sz="3900" b="0" kern="1200">
            <a:solidFill>
              <a:srgbClr val="000000"/>
            </a:solidFill>
          </a:endParaRPr>
        </a:p>
      </dsp:txBody>
      <dsp:txXfrm>
        <a:off x="4077835" y="231020"/>
        <a:ext cx="551307" cy="551501"/>
      </dsp:txXfrm>
    </dsp:sp>
    <dsp:sp modelId="{F6F15FB3-2779-1045-ADE2-2BED46D429D0}">
      <dsp:nvSpPr>
        <dsp:cNvPr id="0" name=""/>
        <dsp:cNvSpPr/>
      </dsp:nvSpPr>
      <dsp:spPr>
        <a:xfrm>
          <a:off x="5192338" y="0"/>
          <a:ext cx="3706330" cy="1013542"/>
        </a:xfrm>
        <a:prstGeom prst="roundRect">
          <a:avLst>
            <a:gd name="adj" fmla="val 10000"/>
          </a:avLst>
        </a:prstGeom>
        <a:solidFill>
          <a:srgbClr val="84C800"/>
        </a:solidFill>
        <a:ln w="31750"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0" kern="1200" dirty="0" smtClean="0">
              <a:solidFill>
                <a:srgbClr val="000000"/>
              </a:solidFill>
              <a:latin typeface="Century Gothic"/>
              <a:cs typeface="Century Gothic"/>
            </a:rPr>
            <a:t>Standards</a:t>
          </a:r>
          <a:r>
            <a:rPr lang="en-US" sz="1800" b="0" kern="1200" baseline="0" dirty="0" smtClean="0">
              <a:solidFill>
                <a:srgbClr val="000000"/>
              </a:solidFill>
              <a:latin typeface="Century Gothic"/>
              <a:cs typeface="Century Gothic"/>
            </a:rPr>
            <a:t> in grade level/spans that parallel CCSS</a:t>
          </a:r>
        </a:p>
        <a:p>
          <a:pPr lvl="0" algn="ctr" defTabSz="800100" rtl="0">
            <a:lnSpc>
              <a:spcPct val="90000"/>
            </a:lnSpc>
            <a:spcBef>
              <a:spcPct val="0"/>
            </a:spcBef>
            <a:spcAft>
              <a:spcPct val="35000"/>
            </a:spcAft>
          </a:pPr>
          <a:r>
            <a:rPr lang="en-US" sz="1100" b="0" kern="1200" baseline="0" dirty="0" smtClean="0">
              <a:solidFill>
                <a:srgbClr val="000000"/>
              </a:solidFill>
              <a:latin typeface="Century Gothic"/>
              <a:cs typeface="Century Gothic"/>
            </a:rPr>
            <a:t>(K, 1, 2, 3, 4, 5, 6, 7, 8</a:t>
          </a:r>
          <a:r>
            <a:rPr lang="en-US" sz="1100" b="0" kern="1200" baseline="0" dirty="0" smtClean="0">
              <a:solidFill>
                <a:srgbClr val="000000"/>
              </a:solidFill>
            </a:rPr>
            <a:t>, 9-10, 11-12)</a:t>
          </a:r>
          <a:endParaRPr lang="en-US" sz="1100" b="0" kern="1200" dirty="0">
            <a:solidFill>
              <a:srgbClr val="000000"/>
            </a:solidFill>
          </a:endParaRPr>
        </a:p>
      </dsp:txBody>
      <dsp:txXfrm>
        <a:off x="5222024" y="29686"/>
        <a:ext cx="3646958" cy="9541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C2108-A214-3040-B681-AAB0695574A0}">
      <dsp:nvSpPr>
        <dsp:cNvPr id="0" name=""/>
        <dsp:cNvSpPr/>
      </dsp:nvSpPr>
      <dsp:spPr>
        <a:xfrm>
          <a:off x="1726" y="0"/>
          <a:ext cx="3682703" cy="1161715"/>
        </a:xfrm>
        <a:prstGeom prst="roundRect">
          <a:avLst>
            <a:gd name="adj" fmla="val 10000"/>
          </a:avLst>
        </a:prstGeom>
        <a:solidFill>
          <a:srgbClr val="FFC202"/>
        </a:solidFill>
        <a:ln w="31750"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0" kern="1200" dirty="0" smtClean="0">
              <a:solidFill>
                <a:srgbClr val="000000"/>
              </a:solidFill>
              <a:latin typeface="Century Gothic"/>
              <a:cs typeface="Century Gothic"/>
            </a:rPr>
            <a:t>Standards and PLDs focusing on four isolated domains: listening, speaking, reading and writing as isolated domains</a:t>
          </a:r>
          <a:endParaRPr lang="en-US" sz="1400" b="0" kern="1200" dirty="0">
            <a:solidFill>
              <a:srgbClr val="000000"/>
            </a:solidFill>
            <a:latin typeface="Century Gothic"/>
            <a:cs typeface="Century Gothic"/>
          </a:endParaRPr>
        </a:p>
      </dsp:txBody>
      <dsp:txXfrm>
        <a:off x="35751" y="34025"/>
        <a:ext cx="3614653" cy="1093665"/>
      </dsp:txXfrm>
    </dsp:sp>
    <dsp:sp modelId="{8AA78C2F-C037-BE48-9D83-11EA27A6A406}">
      <dsp:nvSpPr>
        <dsp:cNvPr id="0" name=""/>
        <dsp:cNvSpPr/>
      </dsp:nvSpPr>
      <dsp:spPr>
        <a:xfrm>
          <a:off x="4052701" y="124202"/>
          <a:ext cx="780733" cy="913310"/>
        </a:xfrm>
        <a:prstGeom prst="rightArrow">
          <a:avLst>
            <a:gd name="adj1" fmla="val 60000"/>
            <a:gd name="adj2" fmla="val 50000"/>
          </a:avLst>
        </a:prstGeom>
        <a:solidFill>
          <a:srgbClr val="84C800"/>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0" kern="1200">
            <a:solidFill>
              <a:srgbClr val="000000"/>
            </a:solidFill>
          </a:endParaRPr>
        </a:p>
      </dsp:txBody>
      <dsp:txXfrm>
        <a:off x="4052701" y="306864"/>
        <a:ext cx="546513" cy="547986"/>
      </dsp:txXfrm>
    </dsp:sp>
    <dsp:sp modelId="{F6F15FB3-2779-1045-ADE2-2BED46D429D0}">
      <dsp:nvSpPr>
        <dsp:cNvPr id="0" name=""/>
        <dsp:cNvSpPr/>
      </dsp:nvSpPr>
      <dsp:spPr>
        <a:xfrm>
          <a:off x="5157512" y="0"/>
          <a:ext cx="3682703" cy="1161715"/>
        </a:xfrm>
        <a:prstGeom prst="roundRect">
          <a:avLst>
            <a:gd name="adj" fmla="val 10000"/>
          </a:avLst>
        </a:prstGeom>
        <a:solidFill>
          <a:srgbClr val="84C800"/>
        </a:solidFill>
        <a:ln w="31750"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0" kern="1200" dirty="0" smtClean="0">
              <a:solidFill>
                <a:srgbClr val="000000"/>
              </a:solidFill>
              <a:latin typeface="Century Gothic"/>
              <a:cs typeface="Century Gothic"/>
            </a:rPr>
            <a:t>Standards and PLDs focusing on modes of communication (collaborative, interpretive, and productive); and language knowledge awareness and use (interweaving S, L, R, W)</a:t>
          </a:r>
          <a:endParaRPr lang="en-US" sz="1400" b="0" kern="1200" dirty="0">
            <a:solidFill>
              <a:srgbClr val="000000"/>
            </a:solidFill>
            <a:latin typeface="Century Gothic"/>
            <a:cs typeface="Century Gothic"/>
          </a:endParaRPr>
        </a:p>
      </dsp:txBody>
      <dsp:txXfrm>
        <a:off x="5191537" y="34025"/>
        <a:ext cx="3614653" cy="109366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C2108-A214-3040-B681-AAB0695574A0}">
      <dsp:nvSpPr>
        <dsp:cNvPr id="0" name=""/>
        <dsp:cNvSpPr/>
      </dsp:nvSpPr>
      <dsp:spPr>
        <a:xfrm>
          <a:off x="1643" y="0"/>
          <a:ext cx="3505554" cy="1295400"/>
        </a:xfrm>
        <a:prstGeom prst="roundRect">
          <a:avLst>
            <a:gd name="adj" fmla="val 10000"/>
          </a:avLst>
        </a:prstGeom>
        <a:solidFill>
          <a:srgbClr val="FFC202"/>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kumimoji="0" lang="en-US" sz="1900" b="0" i="0" u="none" strike="noStrike" kern="1200" cap="none" normalizeH="0" baseline="0" dirty="0" smtClean="0">
              <a:ln/>
              <a:solidFill>
                <a:schemeClr val="tx1"/>
              </a:solidFill>
              <a:effectLst/>
              <a:latin typeface="Century Gothic"/>
              <a:ea typeface="ヒラギノ角ゴ ProN W3" pitchFamily="-1" charset="-128"/>
              <a:cs typeface="Century Gothic"/>
              <a:sym typeface="Arial" charset="0"/>
            </a:rPr>
            <a:t>Language acquisition as an individual and lock-step linear process  </a:t>
          </a:r>
          <a:endParaRPr lang="en-US" sz="1900" b="0" kern="1200" dirty="0">
            <a:solidFill>
              <a:schemeClr val="tx1"/>
            </a:solidFill>
            <a:latin typeface="Century Gothic"/>
            <a:cs typeface="Century Gothic"/>
          </a:endParaRPr>
        </a:p>
      </dsp:txBody>
      <dsp:txXfrm>
        <a:off x="39584" y="37941"/>
        <a:ext cx="3429672" cy="1219518"/>
      </dsp:txXfrm>
    </dsp:sp>
    <dsp:sp modelId="{8AA78C2F-C037-BE48-9D83-11EA27A6A406}">
      <dsp:nvSpPr>
        <dsp:cNvPr id="0" name=""/>
        <dsp:cNvSpPr/>
      </dsp:nvSpPr>
      <dsp:spPr>
        <a:xfrm>
          <a:off x="3857754" y="213011"/>
          <a:ext cx="743177" cy="869377"/>
        </a:xfrm>
        <a:prstGeom prst="rightArrow">
          <a:avLst>
            <a:gd name="adj1" fmla="val 60000"/>
            <a:gd name="adj2" fmla="val 50000"/>
          </a:avLst>
        </a:prstGeom>
        <a:solidFill>
          <a:srgbClr val="84C8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b="0" kern="1200">
            <a:solidFill>
              <a:srgbClr val="000000"/>
            </a:solidFill>
          </a:endParaRPr>
        </a:p>
      </dsp:txBody>
      <dsp:txXfrm>
        <a:off x="3857754" y="386886"/>
        <a:ext cx="520224" cy="521627"/>
      </dsp:txXfrm>
    </dsp:sp>
    <dsp:sp modelId="{F6F15FB3-2779-1045-ADE2-2BED46D429D0}">
      <dsp:nvSpPr>
        <dsp:cNvPr id="0" name=""/>
        <dsp:cNvSpPr/>
      </dsp:nvSpPr>
      <dsp:spPr>
        <a:xfrm>
          <a:off x="4909420" y="0"/>
          <a:ext cx="3505554" cy="1295400"/>
        </a:xfrm>
        <a:prstGeom prst="roundRect">
          <a:avLst>
            <a:gd name="adj" fmla="val 10000"/>
          </a:avLst>
        </a:prstGeom>
        <a:solidFill>
          <a:srgbClr val="84C800"/>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kumimoji="0" lang="en-US" sz="1900" b="0" i="0" u="none" strike="noStrike" kern="1200" cap="none" normalizeH="0" baseline="0" dirty="0" smtClean="0">
              <a:ln/>
              <a:solidFill>
                <a:schemeClr val="tx1"/>
              </a:solidFill>
              <a:effectLst/>
              <a:latin typeface="Century Gothic"/>
              <a:ea typeface="ヒラギノ角ゴ ProN W3" pitchFamily="-1" charset="-128"/>
              <a:cs typeface="Century Gothic"/>
              <a:sym typeface="Arial" charset="0"/>
            </a:rPr>
            <a:t>Language acquisition as a non-linear, spiraling, dynamic, and complex social process</a:t>
          </a:r>
          <a:endParaRPr lang="en-US" sz="1900" b="0" kern="1200" dirty="0">
            <a:solidFill>
              <a:schemeClr val="tx1"/>
            </a:solidFill>
            <a:latin typeface="Century Gothic"/>
            <a:cs typeface="Century Gothic"/>
          </a:endParaRPr>
        </a:p>
      </dsp:txBody>
      <dsp:txXfrm>
        <a:off x="4947361" y="37941"/>
        <a:ext cx="3429672" cy="121951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C2108-A214-3040-B681-AAB0695574A0}">
      <dsp:nvSpPr>
        <dsp:cNvPr id="0" name=""/>
        <dsp:cNvSpPr/>
      </dsp:nvSpPr>
      <dsp:spPr>
        <a:xfrm>
          <a:off x="1643" y="0"/>
          <a:ext cx="3505554" cy="1587500"/>
        </a:xfrm>
        <a:prstGeom prst="roundRect">
          <a:avLst>
            <a:gd name="adj" fmla="val 10000"/>
          </a:avLst>
        </a:prstGeom>
        <a:solidFill>
          <a:srgbClr val="FFC202"/>
        </a:solidFill>
        <a:ln w="31750"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kumimoji="0" lang="en-US" sz="1400" b="0" i="0" u="none" strike="noStrike" kern="1200" cap="none" normalizeH="0" baseline="0" dirty="0" smtClean="0">
              <a:ln/>
              <a:solidFill>
                <a:srgbClr val="000000"/>
              </a:solidFill>
              <a:effectLst/>
              <a:latin typeface="Century Gothic"/>
              <a:ea typeface="ヒラギノ角ゴ ProN W3" pitchFamily="-1" charset="-128"/>
              <a:cs typeface="Century Gothic"/>
              <a:sym typeface="Arial" charset="0"/>
            </a:rPr>
            <a:t>Language development  focused on accuracy and grammatical correctness, often isolated from content </a:t>
          </a:r>
          <a:r>
            <a:rPr kumimoji="0" lang="en-US" sz="1400" b="0" i="0" u="none" strike="noStrike" kern="1200" cap="none" normalizeH="0" baseline="0" dirty="0" smtClean="0">
              <a:ln/>
              <a:solidFill>
                <a:srgbClr val="000000"/>
              </a:solidFill>
              <a:effectLst/>
              <a:latin typeface="Arial" charset="0"/>
              <a:ea typeface="ヒラギノ角ゴ ProN W3" pitchFamily="-1" charset="-128"/>
              <a:sym typeface="Arial" charset="0"/>
            </a:rPr>
            <a:t>areas</a:t>
          </a:r>
          <a:endParaRPr lang="en-US" sz="1400" b="0" kern="1200" dirty="0">
            <a:solidFill>
              <a:srgbClr val="000000"/>
            </a:solidFill>
          </a:endParaRPr>
        </a:p>
      </dsp:txBody>
      <dsp:txXfrm>
        <a:off x="48139" y="46496"/>
        <a:ext cx="3412562" cy="1494508"/>
      </dsp:txXfrm>
    </dsp:sp>
    <dsp:sp modelId="{8AA78C2F-C037-BE48-9D83-11EA27A6A406}">
      <dsp:nvSpPr>
        <dsp:cNvPr id="0" name=""/>
        <dsp:cNvSpPr/>
      </dsp:nvSpPr>
      <dsp:spPr>
        <a:xfrm>
          <a:off x="3857754" y="359061"/>
          <a:ext cx="743177" cy="869377"/>
        </a:xfrm>
        <a:prstGeom prst="rightArrow">
          <a:avLst>
            <a:gd name="adj1" fmla="val 60000"/>
            <a:gd name="adj2" fmla="val 50000"/>
          </a:avLst>
        </a:prstGeom>
        <a:solidFill>
          <a:srgbClr val="84C800"/>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0" kern="1200">
            <a:solidFill>
              <a:srgbClr val="000000"/>
            </a:solidFill>
          </a:endParaRPr>
        </a:p>
      </dsp:txBody>
      <dsp:txXfrm>
        <a:off x="3857754" y="532936"/>
        <a:ext cx="520224" cy="521627"/>
      </dsp:txXfrm>
    </dsp:sp>
    <dsp:sp modelId="{F6F15FB3-2779-1045-ADE2-2BED46D429D0}">
      <dsp:nvSpPr>
        <dsp:cNvPr id="0" name=""/>
        <dsp:cNvSpPr/>
      </dsp:nvSpPr>
      <dsp:spPr>
        <a:xfrm>
          <a:off x="4909420" y="0"/>
          <a:ext cx="3505554" cy="1587500"/>
        </a:xfrm>
        <a:prstGeom prst="roundRect">
          <a:avLst>
            <a:gd name="adj" fmla="val 10000"/>
          </a:avLst>
        </a:prstGeom>
        <a:solidFill>
          <a:srgbClr val="84C800"/>
        </a:solidFill>
        <a:ln w="31750"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kumimoji="0" lang="en-US" sz="1400" b="0" i="0" u="none" strike="noStrike" kern="1200" cap="none" normalizeH="0" baseline="0" dirty="0" smtClean="0">
              <a:ln/>
              <a:solidFill>
                <a:srgbClr val="000000"/>
              </a:solidFill>
              <a:effectLst/>
              <a:latin typeface="Century Gothic"/>
              <a:ea typeface="ヒラギノ角ゴ ProN W3" pitchFamily="-1" charset="-128"/>
              <a:cs typeface="Century Gothic"/>
              <a:sym typeface="Arial" charset="0"/>
            </a:rPr>
            <a:t>Language development focused on effective collaboration, interpretation, and communication across the disciplines.  Discourse, text structure, syntax, and vocabulary addressed within meaningful contexts. </a:t>
          </a:r>
          <a:endParaRPr lang="en-US" sz="1400" b="0" kern="1200" dirty="0">
            <a:solidFill>
              <a:srgbClr val="000000"/>
            </a:solidFill>
            <a:latin typeface="Century Gothic"/>
            <a:cs typeface="Century Gothic"/>
          </a:endParaRPr>
        </a:p>
      </dsp:txBody>
      <dsp:txXfrm>
        <a:off x="4955916" y="46496"/>
        <a:ext cx="3412562" cy="149450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C2108-A214-3040-B681-AAB0695574A0}">
      <dsp:nvSpPr>
        <dsp:cNvPr id="0" name=""/>
        <dsp:cNvSpPr/>
      </dsp:nvSpPr>
      <dsp:spPr>
        <a:xfrm>
          <a:off x="373" y="0"/>
          <a:ext cx="3485006" cy="1295400"/>
        </a:xfrm>
        <a:prstGeom prst="roundRect">
          <a:avLst>
            <a:gd name="adj" fmla="val 10000"/>
          </a:avLst>
        </a:prstGeom>
        <a:solidFill>
          <a:srgbClr val="FFC202"/>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kumimoji="0" lang="en-US" sz="1800" b="0" i="0" u="none" strike="noStrike" kern="1200" cap="none" normalizeH="0" baseline="0" dirty="0" smtClean="0">
              <a:ln/>
              <a:solidFill>
                <a:srgbClr val="000000"/>
              </a:solidFill>
              <a:effectLst/>
              <a:latin typeface="Century Gothic"/>
              <a:ea typeface="ヒラギノ角ゴ ProN W3" pitchFamily="-1" charset="-128"/>
              <a:cs typeface="Century Gothic"/>
              <a:sym typeface="Arial" charset="0"/>
            </a:rPr>
            <a:t>Use of simplified texts and activities, often separate from content knowledge</a:t>
          </a:r>
          <a:endParaRPr lang="en-US" sz="1800" b="0" kern="1200" dirty="0">
            <a:solidFill>
              <a:srgbClr val="000000"/>
            </a:solidFill>
            <a:latin typeface="Century Gothic"/>
            <a:cs typeface="Century Gothic"/>
          </a:endParaRPr>
        </a:p>
      </dsp:txBody>
      <dsp:txXfrm>
        <a:off x="38314" y="37941"/>
        <a:ext cx="3409124" cy="1219518"/>
      </dsp:txXfrm>
    </dsp:sp>
    <dsp:sp modelId="{8AA78C2F-C037-BE48-9D83-11EA27A6A406}">
      <dsp:nvSpPr>
        <dsp:cNvPr id="0" name=""/>
        <dsp:cNvSpPr/>
      </dsp:nvSpPr>
      <dsp:spPr>
        <a:xfrm>
          <a:off x="3833880" y="215559"/>
          <a:ext cx="738821" cy="864281"/>
        </a:xfrm>
        <a:prstGeom prst="rightArrow">
          <a:avLst>
            <a:gd name="adj1" fmla="val 60000"/>
            <a:gd name="adj2" fmla="val 50000"/>
          </a:avLst>
        </a:prstGeom>
        <a:solidFill>
          <a:srgbClr val="84C8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0" kern="1200">
            <a:solidFill>
              <a:srgbClr val="000000"/>
            </a:solidFill>
          </a:endParaRPr>
        </a:p>
      </dsp:txBody>
      <dsp:txXfrm>
        <a:off x="3833880" y="388415"/>
        <a:ext cx="517175" cy="518569"/>
      </dsp:txXfrm>
    </dsp:sp>
    <dsp:sp modelId="{F6F15FB3-2779-1045-ADE2-2BED46D429D0}">
      <dsp:nvSpPr>
        <dsp:cNvPr id="0" name=""/>
        <dsp:cNvSpPr/>
      </dsp:nvSpPr>
      <dsp:spPr>
        <a:xfrm>
          <a:off x="4879382" y="0"/>
          <a:ext cx="3536863" cy="1295400"/>
        </a:xfrm>
        <a:prstGeom prst="roundRect">
          <a:avLst>
            <a:gd name="adj" fmla="val 10000"/>
          </a:avLst>
        </a:prstGeom>
        <a:solidFill>
          <a:srgbClr val="84C800"/>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kumimoji="0" lang="en-US" sz="1800" b="0" i="0" u="none" strike="noStrike" kern="1200" cap="none" normalizeH="0" baseline="0" dirty="0" smtClean="0">
              <a:ln/>
              <a:solidFill>
                <a:srgbClr val="000000"/>
              </a:solidFill>
              <a:effectLst/>
              <a:latin typeface="Century Gothic"/>
              <a:ea typeface="ヒラギノ角ゴ ProN W3" pitchFamily="-1" charset="-128"/>
              <a:cs typeface="Century Gothic"/>
              <a:sym typeface="Arial" charset="0"/>
            </a:rPr>
            <a:t>Use of complex texts and intellectually challenging activities with </a:t>
          </a:r>
          <a:r>
            <a:rPr kumimoji="0" lang="en-US" sz="1800" b="0" i="1" u="none" strike="noStrike" kern="1200" cap="none" normalizeH="0" baseline="0" dirty="0" smtClean="0">
              <a:ln/>
              <a:solidFill>
                <a:srgbClr val="000000"/>
              </a:solidFill>
              <a:effectLst/>
              <a:latin typeface="Century Gothic"/>
              <a:ea typeface="ヒラギノ角ゴ ProN W3" pitchFamily="-1" charset="-128"/>
              <a:cs typeface="Century Gothic"/>
              <a:sym typeface="Arial" charset="0"/>
            </a:rPr>
            <a:t>content</a:t>
          </a:r>
          <a:r>
            <a:rPr kumimoji="0" lang="en-US" sz="1800" b="0" i="0" u="none" strike="noStrike" kern="1200" cap="none" normalizeH="0" baseline="0" dirty="0" smtClean="0">
              <a:ln/>
              <a:solidFill>
                <a:srgbClr val="000000"/>
              </a:solidFill>
              <a:effectLst/>
              <a:latin typeface="Century Gothic"/>
              <a:ea typeface="ヒラギノ角ゴ ProN W3" pitchFamily="-1" charset="-128"/>
              <a:cs typeface="Century Gothic"/>
              <a:sym typeface="Arial" charset="0"/>
            </a:rPr>
            <a:t> integral to language learning </a:t>
          </a:r>
          <a:endParaRPr lang="en-US" sz="1800" b="0" kern="1200" dirty="0">
            <a:solidFill>
              <a:srgbClr val="000000"/>
            </a:solidFill>
            <a:latin typeface="Century Gothic"/>
            <a:cs typeface="Century Gothic"/>
          </a:endParaRPr>
        </a:p>
      </dsp:txBody>
      <dsp:txXfrm>
        <a:off x="4917323" y="37941"/>
        <a:ext cx="3460981" cy="12195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F0E43-67F9-AD42-8F57-A829A06FABF5}">
      <dsp:nvSpPr>
        <dsp:cNvPr id="0" name=""/>
        <dsp:cNvSpPr/>
      </dsp:nvSpPr>
      <dsp:spPr>
        <a:xfrm>
          <a:off x="2" y="0"/>
          <a:ext cx="8853708" cy="5630863"/>
        </a:xfrm>
        <a:prstGeom prst="rightArrow">
          <a:avLst/>
        </a:prstGeom>
        <a:solidFill>
          <a:schemeClr val="accent2">
            <a:tint val="40000"/>
            <a:hueOff val="0"/>
            <a:satOff val="0"/>
            <a:lumOff val="0"/>
            <a:alphaOff val="0"/>
          </a:schemeClr>
        </a:solidFill>
        <a:ln>
          <a:solidFill>
            <a:schemeClr val="tx1"/>
          </a:solidFill>
        </a:ln>
        <a:effectLst>
          <a:outerShdw blurRad="63500" dist="25400" dir="5400000" sx="101000" sy="101000" rotWithShape="0">
            <a:srgbClr val="000000">
              <a:alpha val="40000"/>
            </a:srgbClr>
          </a:outerShdw>
        </a:effectLst>
      </dsp:spPr>
      <dsp:style>
        <a:lnRef idx="0">
          <a:scrgbClr r="0" g="0" b="0"/>
        </a:lnRef>
        <a:fillRef idx="1">
          <a:scrgbClr r="0" g="0" b="0"/>
        </a:fillRef>
        <a:effectRef idx="2">
          <a:scrgbClr r="0" g="0" b="0"/>
        </a:effectRef>
        <a:fontRef idx="minor"/>
      </dsp:style>
    </dsp:sp>
    <dsp:sp modelId="{B806A163-DF85-8742-A936-0EF14C5BC1F2}">
      <dsp:nvSpPr>
        <dsp:cNvPr id="0" name=""/>
        <dsp:cNvSpPr/>
      </dsp:nvSpPr>
      <dsp:spPr>
        <a:xfrm>
          <a:off x="140761" y="1661037"/>
          <a:ext cx="1381896" cy="2252345"/>
        </a:xfrm>
        <a:prstGeom prst="roundRect">
          <a:avLst/>
        </a:prstGeom>
        <a:gradFill rotWithShape="0">
          <a:gsLst>
            <a:gs pos="0">
              <a:schemeClr val="accent2">
                <a:hueOff val="0"/>
                <a:satOff val="0"/>
                <a:lumOff val="0"/>
                <a:alphaOff val="0"/>
                <a:shade val="100000"/>
                <a:satMod val="120000"/>
              </a:schemeClr>
            </a:gs>
            <a:gs pos="69000">
              <a:schemeClr val="accent2">
                <a:hueOff val="0"/>
                <a:satOff val="0"/>
                <a:lumOff val="0"/>
                <a:alphaOff val="0"/>
                <a:tint val="80000"/>
                <a:shade val="100000"/>
                <a:satMod val="150000"/>
              </a:schemeClr>
            </a:gs>
            <a:gs pos="100000">
              <a:schemeClr val="accent2">
                <a:hueOff val="0"/>
                <a:satOff val="0"/>
                <a:lumOff val="0"/>
                <a:alphaOff val="0"/>
                <a:tint val="50000"/>
                <a:shade val="100000"/>
                <a:satMod val="150000"/>
              </a:schemeClr>
            </a:gs>
          </a:gsLst>
          <a:path path="circle">
            <a:fillToRect l="100000" t="100000" r="100000" b="100000"/>
          </a:path>
        </a:gradFill>
        <a:ln>
          <a:solidFill>
            <a:schemeClr val="tx1">
              <a:lumMod val="85000"/>
              <a:lumOff val="15000"/>
            </a:schemeClr>
          </a:solid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lumMod val="95000"/>
                  <a:lumOff val="5000"/>
                </a:schemeClr>
              </a:solidFill>
              <a:latin typeface="Century Gothic"/>
              <a:cs typeface="Century Gothic"/>
            </a:rPr>
            <a:t>2011 Assembly Bill Complete Revised </a:t>
          </a:r>
          <a:endParaRPr lang="en-US" sz="1200" b="1" kern="1200" dirty="0">
            <a:solidFill>
              <a:schemeClr val="tx1">
                <a:lumMod val="95000"/>
                <a:lumOff val="5000"/>
              </a:schemeClr>
            </a:solidFill>
            <a:latin typeface="Century Gothic"/>
            <a:cs typeface="Century Gothic"/>
          </a:endParaRPr>
        </a:p>
      </dsp:txBody>
      <dsp:txXfrm>
        <a:off x="208220" y="1728496"/>
        <a:ext cx="1246978" cy="2117427"/>
      </dsp:txXfrm>
    </dsp:sp>
    <dsp:sp modelId="{D194BDF6-402C-8341-A066-E023A381D774}">
      <dsp:nvSpPr>
        <dsp:cNvPr id="0" name=""/>
        <dsp:cNvSpPr/>
      </dsp:nvSpPr>
      <dsp:spPr>
        <a:xfrm>
          <a:off x="1634654" y="1675136"/>
          <a:ext cx="1460065" cy="2252345"/>
        </a:xfrm>
        <a:prstGeom prst="roundRect">
          <a:avLst/>
        </a:prstGeom>
        <a:gradFill rotWithShape="0">
          <a:gsLst>
            <a:gs pos="0">
              <a:schemeClr val="accent3">
                <a:hueOff val="0"/>
                <a:satOff val="0"/>
                <a:lumOff val="0"/>
                <a:alphaOff val="0"/>
                <a:shade val="100000"/>
                <a:satMod val="120000"/>
              </a:schemeClr>
            </a:gs>
            <a:gs pos="69000">
              <a:schemeClr val="accent3">
                <a:hueOff val="0"/>
                <a:satOff val="0"/>
                <a:lumOff val="0"/>
                <a:alphaOff val="0"/>
                <a:tint val="80000"/>
                <a:shade val="100000"/>
                <a:satMod val="150000"/>
              </a:schemeClr>
            </a:gs>
            <a:gs pos="100000">
              <a:schemeClr val="accent3">
                <a:hueOff val="0"/>
                <a:satOff val="0"/>
                <a:lumOff val="0"/>
                <a:alphaOff val="0"/>
                <a:tint val="50000"/>
                <a:shade val="100000"/>
                <a:satMod val="150000"/>
              </a:schemeClr>
            </a:gs>
          </a:gsLst>
          <a:path path="circle">
            <a:fillToRect l="100000" t="100000" r="100000" b="100000"/>
          </a:path>
        </a:gradFill>
        <a:ln>
          <a:solidFill>
            <a:schemeClr val="tx1">
              <a:lumMod val="85000"/>
              <a:lumOff val="15000"/>
            </a:schemeClr>
          </a:solid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lumMod val="95000"/>
                  <a:lumOff val="5000"/>
                </a:schemeClr>
              </a:solidFill>
              <a:latin typeface="Century Gothic"/>
              <a:cs typeface="Century Gothic"/>
            </a:rPr>
            <a:t>Stakeholder Review</a:t>
          </a:r>
          <a:endParaRPr lang="en-US" sz="1200" b="1" kern="1200" dirty="0">
            <a:solidFill>
              <a:schemeClr val="tx1">
                <a:lumMod val="95000"/>
                <a:lumOff val="5000"/>
              </a:schemeClr>
            </a:solidFill>
            <a:latin typeface="Century Gothic"/>
            <a:cs typeface="Century Gothic"/>
          </a:endParaRPr>
        </a:p>
      </dsp:txBody>
      <dsp:txXfrm>
        <a:off x="1705928" y="1746410"/>
        <a:ext cx="1317517" cy="2109797"/>
      </dsp:txXfrm>
    </dsp:sp>
    <dsp:sp modelId="{784EB2A1-1426-624D-982B-18DEE6CAFFB7}">
      <dsp:nvSpPr>
        <dsp:cNvPr id="0" name=""/>
        <dsp:cNvSpPr/>
      </dsp:nvSpPr>
      <dsp:spPr>
        <a:xfrm>
          <a:off x="3234950" y="1675136"/>
          <a:ext cx="1483386" cy="2252345"/>
        </a:xfrm>
        <a:prstGeom prst="roundRect">
          <a:avLst/>
        </a:prstGeom>
        <a:gradFill rotWithShape="0">
          <a:gsLst>
            <a:gs pos="0">
              <a:schemeClr val="accent4">
                <a:hueOff val="0"/>
                <a:satOff val="0"/>
                <a:lumOff val="0"/>
                <a:alphaOff val="0"/>
                <a:shade val="100000"/>
                <a:satMod val="120000"/>
              </a:schemeClr>
            </a:gs>
            <a:gs pos="69000">
              <a:schemeClr val="accent4">
                <a:hueOff val="0"/>
                <a:satOff val="0"/>
                <a:lumOff val="0"/>
                <a:alphaOff val="0"/>
                <a:tint val="80000"/>
                <a:shade val="100000"/>
                <a:satMod val="150000"/>
              </a:schemeClr>
            </a:gs>
            <a:gs pos="100000">
              <a:schemeClr val="accent4">
                <a:hueOff val="0"/>
                <a:satOff val="0"/>
                <a:lumOff val="0"/>
                <a:alphaOff val="0"/>
                <a:tint val="50000"/>
                <a:shade val="100000"/>
                <a:satMod val="150000"/>
              </a:schemeClr>
            </a:gs>
          </a:gsLst>
          <a:path path="circle">
            <a:fillToRect l="100000" t="100000" r="100000" b="100000"/>
          </a:path>
        </a:gradFill>
        <a:ln>
          <a:solidFill>
            <a:schemeClr val="tx1">
              <a:lumMod val="85000"/>
              <a:lumOff val="15000"/>
            </a:schemeClr>
          </a:solid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n-US" sz="1200" b="1" kern="1200" dirty="0" smtClean="0">
            <a:solidFill>
              <a:schemeClr val="tx1">
                <a:lumMod val="95000"/>
                <a:lumOff val="5000"/>
              </a:schemeClr>
            </a:solidFill>
            <a:latin typeface="Century Gothic"/>
            <a:cs typeface="Century Gothic"/>
          </a:endParaRPr>
        </a:p>
        <a:p>
          <a:pPr lvl="0" algn="l" defTabSz="533400">
            <a:lnSpc>
              <a:spcPct val="90000"/>
            </a:lnSpc>
            <a:spcBef>
              <a:spcPct val="0"/>
            </a:spcBef>
            <a:spcAft>
              <a:spcPct val="35000"/>
            </a:spcAft>
          </a:pPr>
          <a:r>
            <a:rPr lang="en-US" sz="1200" b="1" kern="1200" dirty="0" smtClean="0">
              <a:solidFill>
                <a:schemeClr val="tx1">
                  <a:lumMod val="95000"/>
                  <a:lumOff val="5000"/>
                </a:schemeClr>
              </a:solidFill>
              <a:latin typeface="Century Gothic"/>
              <a:cs typeface="Century Gothic"/>
            </a:rPr>
            <a:t>Focus group Review:</a:t>
          </a:r>
          <a:endParaRPr lang="en-US" sz="1200" b="1" kern="1200" dirty="0">
            <a:solidFill>
              <a:schemeClr val="tx1">
                <a:lumMod val="95000"/>
                <a:lumOff val="5000"/>
              </a:schemeClr>
            </a:solidFill>
            <a:latin typeface="Century Gothic"/>
            <a:cs typeface="Century Gothic"/>
          </a:endParaRPr>
        </a:p>
        <a:p>
          <a:pPr marL="57150" lvl="1" indent="-57150" algn="l" defTabSz="400050">
            <a:lnSpc>
              <a:spcPct val="90000"/>
            </a:lnSpc>
            <a:spcBef>
              <a:spcPct val="0"/>
            </a:spcBef>
            <a:spcAft>
              <a:spcPct val="15000"/>
            </a:spcAft>
            <a:buChar char="••"/>
          </a:pPr>
          <a:r>
            <a:rPr lang="en-US" sz="900" b="1" kern="1200" dirty="0" smtClean="0">
              <a:solidFill>
                <a:schemeClr val="tx1">
                  <a:lumMod val="95000"/>
                  <a:lumOff val="5000"/>
                </a:schemeClr>
              </a:solidFill>
              <a:latin typeface="Century Gothic"/>
              <a:cs typeface="Century Gothic"/>
            </a:rPr>
            <a:t>County Office of Educations</a:t>
          </a:r>
          <a:endParaRPr lang="en-US" sz="900" b="1" kern="1200" dirty="0">
            <a:solidFill>
              <a:schemeClr val="tx1">
                <a:lumMod val="95000"/>
                <a:lumOff val="5000"/>
              </a:schemeClr>
            </a:solidFill>
            <a:latin typeface="Century Gothic"/>
            <a:cs typeface="Century Gothic"/>
          </a:endParaRPr>
        </a:p>
        <a:p>
          <a:pPr marL="57150" lvl="1" indent="-57150" algn="l" defTabSz="400050">
            <a:lnSpc>
              <a:spcPct val="90000"/>
            </a:lnSpc>
            <a:spcBef>
              <a:spcPct val="0"/>
            </a:spcBef>
            <a:spcAft>
              <a:spcPct val="15000"/>
            </a:spcAft>
            <a:buChar char="••"/>
          </a:pPr>
          <a:r>
            <a:rPr lang="en-US" sz="900" b="1" kern="1200" dirty="0" smtClean="0">
              <a:solidFill>
                <a:schemeClr val="tx1">
                  <a:lumMod val="95000"/>
                  <a:lumOff val="5000"/>
                </a:schemeClr>
              </a:solidFill>
              <a:latin typeface="Century Gothic"/>
              <a:cs typeface="Century Gothic"/>
            </a:rPr>
            <a:t>Principals</a:t>
          </a:r>
          <a:endParaRPr lang="en-US" sz="900" b="1" kern="1200" dirty="0">
            <a:solidFill>
              <a:schemeClr val="tx1">
                <a:lumMod val="95000"/>
                <a:lumOff val="5000"/>
              </a:schemeClr>
            </a:solidFill>
            <a:latin typeface="Century Gothic"/>
            <a:cs typeface="Century Gothic"/>
          </a:endParaRPr>
        </a:p>
        <a:p>
          <a:pPr marL="57150" lvl="1" indent="-57150" algn="l" defTabSz="400050">
            <a:lnSpc>
              <a:spcPct val="90000"/>
            </a:lnSpc>
            <a:spcBef>
              <a:spcPct val="0"/>
            </a:spcBef>
            <a:spcAft>
              <a:spcPct val="15000"/>
            </a:spcAft>
            <a:buChar char="••"/>
          </a:pPr>
          <a:r>
            <a:rPr lang="en-US" sz="900" b="1" kern="1200" dirty="0" smtClean="0">
              <a:solidFill>
                <a:schemeClr val="tx1">
                  <a:lumMod val="95000"/>
                  <a:lumOff val="5000"/>
                </a:schemeClr>
              </a:solidFill>
              <a:latin typeface="Century Gothic"/>
              <a:cs typeface="Century Gothic"/>
            </a:rPr>
            <a:t>Faculty of ELs</a:t>
          </a:r>
          <a:endParaRPr lang="en-US" sz="900" b="1" kern="1200" dirty="0">
            <a:solidFill>
              <a:schemeClr val="tx1">
                <a:lumMod val="95000"/>
                <a:lumOff val="5000"/>
              </a:schemeClr>
            </a:solidFill>
            <a:latin typeface="Century Gothic"/>
            <a:cs typeface="Century Gothic"/>
          </a:endParaRPr>
        </a:p>
        <a:p>
          <a:pPr marL="57150" lvl="1" indent="-57150" algn="l" defTabSz="400050">
            <a:lnSpc>
              <a:spcPct val="90000"/>
            </a:lnSpc>
            <a:spcBef>
              <a:spcPct val="0"/>
            </a:spcBef>
            <a:spcAft>
              <a:spcPct val="15000"/>
            </a:spcAft>
            <a:buChar char="••"/>
          </a:pPr>
          <a:r>
            <a:rPr lang="en-US" sz="900" b="1" kern="1200" dirty="0" smtClean="0">
              <a:solidFill>
                <a:schemeClr val="tx1">
                  <a:lumMod val="95000"/>
                  <a:lumOff val="5000"/>
                </a:schemeClr>
              </a:solidFill>
              <a:latin typeface="Century Gothic"/>
              <a:cs typeface="Century Gothic"/>
            </a:rPr>
            <a:t>Researchers</a:t>
          </a:r>
          <a:endParaRPr lang="en-US" sz="900" b="1" kern="1200" dirty="0">
            <a:solidFill>
              <a:schemeClr val="tx1">
                <a:lumMod val="95000"/>
                <a:lumOff val="5000"/>
              </a:schemeClr>
            </a:solidFill>
            <a:latin typeface="Century Gothic"/>
            <a:cs typeface="Century Gothic"/>
          </a:endParaRPr>
        </a:p>
      </dsp:txBody>
      <dsp:txXfrm>
        <a:off x="3307363" y="1747549"/>
        <a:ext cx="1338560" cy="2107519"/>
      </dsp:txXfrm>
    </dsp:sp>
    <dsp:sp modelId="{E762EA1E-16C1-9348-B153-B70089EE6DB3}">
      <dsp:nvSpPr>
        <dsp:cNvPr id="0" name=""/>
        <dsp:cNvSpPr/>
      </dsp:nvSpPr>
      <dsp:spPr>
        <a:xfrm>
          <a:off x="4915010" y="1675136"/>
          <a:ext cx="1381896" cy="2252345"/>
        </a:xfrm>
        <a:prstGeom prst="roundRect">
          <a:avLst/>
        </a:prstGeom>
        <a:gradFill rotWithShape="0">
          <a:gsLst>
            <a:gs pos="0">
              <a:schemeClr val="accent5">
                <a:hueOff val="0"/>
                <a:satOff val="0"/>
                <a:lumOff val="0"/>
                <a:alphaOff val="0"/>
                <a:shade val="100000"/>
                <a:satMod val="120000"/>
              </a:schemeClr>
            </a:gs>
            <a:gs pos="69000">
              <a:schemeClr val="accent5">
                <a:hueOff val="0"/>
                <a:satOff val="0"/>
                <a:lumOff val="0"/>
                <a:alphaOff val="0"/>
                <a:tint val="80000"/>
                <a:shade val="100000"/>
                <a:satMod val="150000"/>
              </a:schemeClr>
            </a:gs>
            <a:gs pos="100000">
              <a:schemeClr val="accent5">
                <a:hueOff val="0"/>
                <a:satOff val="0"/>
                <a:lumOff val="0"/>
                <a:alphaOff val="0"/>
                <a:tint val="50000"/>
                <a:shade val="100000"/>
                <a:satMod val="150000"/>
              </a:schemeClr>
            </a:gs>
          </a:gsLst>
          <a:path path="circle">
            <a:fillToRect l="100000" t="100000" r="100000" b="100000"/>
          </a:path>
        </a:gradFill>
        <a:ln>
          <a:solidFill>
            <a:schemeClr val="tx1">
              <a:lumMod val="85000"/>
              <a:lumOff val="15000"/>
            </a:schemeClr>
          </a:solid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n-US" sz="1200" b="1" kern="1200" dirty="0" smtClean="0">
            <a:solidFill>
              <a:schemeClr val="tx1">
                <a:lumMod val="95000"/>
                <a:lumOff val="5000"/>
              </a:schemeClr>
            </a:solidFill>
            <a:latin typeface="Century Gothic"/>
            <a:cs typeface="Century Gothic"/>
          </a:endParaRPr>
        </a:p>
        <a:p>
          <a:pPr lvl="0" algn="l" defTabSz="533400">
            <a:lnSpc>
              <a:spcPct val="90000"/>
            </a:lnSpc>
            <a:spcBef>
              <a:spcPct val="0"/>
            </a:spcBef>
            <a:spcAft>
              <a:spcPct val="35000"/>
            </a:spcAft>
          </a:pPr>
          <a:r>
            <a:rPr lang="en-US" sz="1200" b="1" kern="1200" dirty="0" smtClean="0">
              <a:solidFill>
                <a:schemeClr val="tx1">
                  <a:lumMod val="95000"/>
                  <a:lumOff val="5000"/>
                </a:schemeClr>
              </a:solidFill>
              <a:latin typeface="Century Gothic"/>
              <a:cs typeface="Century Gothic"/>
            </a:rPr>
            <a:t>2 Public Hearings</a:t>
          </a:r>
          <a:endParaRPr lang="en-US" sz="1200" b="1" kern="1200" dirty="0">
            <a:solidFill>
              <a:schemeClr val="tx1">
                <a:lumMod val="95000"/>
                <a:lumOff val="5000"/>
              </a:schemeClr>
            </a:solidFill>
            <a:latin typeface="Century Gothic"/>
            <a:cs typeface="Century Gothic"/>
          </a:endParaRPr>
        </a:p>
        <a:p>
          <a:pPr marL="57150" lvl="1" indent="-57150" algn="l" defTabSz="400050">
            <a:lnSpc>
              <a:spcPct val="90000"/>
            </a:lnSpc>
            <a:spcBef>
              <a:spcPct val="0"/>
            </a:spcBef>
            <a:spcAft>
              <a:spcPct val="15000"/>
            </a:spcAft>
            <a:buChar char="••"/>
          </a:pPr>
          <a:r>
            <a:rPr lang="en-US" sz="900" b="1" kern="1200" dirty="0" smtClean="0">
              <a:solidFill>
                <a:schemeClr val="tx1">
                  <a:lumMod val="95000"/>
                  <a:lumOff val="5000"/>
                </a:schemeClr>
              </a:solidFill>
              <a:latin typeface="Century Gothic"/>
              <a:cs typeface="Century Gothic"/>
            </a:rPr>
            <a:t>Oral Written feedback over over one month period.</a:t>
          </a:r>
          <a:endParaRPr lang="en-US" sz="900" b="1" kern="1200" dirty="0">
            <a:solidFill>
              <a:schemeClr val="tx1">
                <a:lumMod val="95000"/>
                <a:lumOff val="5000"/>
              </a:schemeClr>
            </a:solidFill>
            <a:latin typeface="Century Gothic"/>
            <a:cs typeface="Century Gothic"/>
          </a:endParaRPr>
        </a:p>
        <a:p>
          <a:pPr marL="114300" lvl="2" indent="-57150" algn="l" defTabSz="400050">
            <a:lnSpc>
              <a:spcPct val="90000"/>
            </a:lnSpc>
            <a:spcBef>
              <a:spcPct val="0"/>
            </a:spcBef>
            <a:spcAft>
              <a:spcPct val="15000"/>
            </a:spcAft>
            <a:buChar char="••"/>
          </a:pPr>
          <a:r>
            <a:rPr lang="en-US" sz="900" b="1" kern="1200" dirty="0" smtClean="0">
              <a:solidFill>
                <a:schemeClr val="tx1">
                  <a:lumMod val="95000"/>
                  <a:lumOff val="5000"/>
                </a:schemeClr>
              </a:solidFill>
              <a:latin typeface="Century Gothic"/>
              <a:cs typeface="Century Gothic"/>
            </a:rPr>
            <a:t>Teachers,</a:t>
          </a:r>
          <a:endParaRPr lang="en-US" sz="900" b="1" kern="1200" dirty="0">
            <a:solidFill>
              <a:schemeClr val="tx1">
                <a:lumMod val="95000"/>
                <a:lumOff val="5000"/>
              </a:schemeClr>
            </a:solidFill>
            <a:latin typeface="Century Gothic"/>
            <a:cs typeface="Century Gothic"/>
          </a:endParaRPr>
        </a:p>
        <a:p>
          <a:pPr marL="114300" lvl="2" indent="-57150" algn="l" defTabSz="400050">
            <a:lnSpc>
              <a:spcPct val="90000"/>
            </a:lnSpc>
            <a:spcBef>
              <a:spcPct val="0"/>
            </a:spcBef>
            <a:spcAft>
              <a:spcPct val="15000"/>
            </a:spcAft>
            <a:buChar char="••"/>
          </a:pPr>
          <a:r>
            <a:rPr lang="en-US" sz="900" b="1" kern="1200" dirty="0" smtClean="0">
              <a:solidFill>
                <a:schemeClr val="tx1">
                  <a:lumMod val="95000"/>
                  <a:lumOff val="5000"/>
                </a:schemeClr>
              </a:solidFill>
              <a:latin typeface="Century Gothic"/>
              <a:cs typeface="Century Gothic"/>
            </a:rPr>
            <a:t>Principals</a:t>
          </a:r>
          <a:endParaRPr lang="en-US" sz="900" b="1" kern="1200" dirty="0">
            <a:solidFill>
              <a:schemeClr val="tx1">
                <a:lumMod val="95000"/>
                <a:lumOff val="5000"/>
              </a:schemeClr>
            </a:solidFill>
            <a:latin typeface="Century Gothic"/>
            <a:cs typeface="Century Gothic"/>
          </a:endParaRPr>
        </a:p>
        <a:p>
          <a:pPr marL="114300" lvl="2" indent="-57150" algn="l" defTabSz="400050">
            <a:lnSpc>
              <a:spcPct val="90000"/>
            </a:lnSpc>
            <a:spcBef>
              <a:spcPct val="0"/>
            </a:spcBef>
            <a:spcAft>
              <a:spcPct val="15000"/>
            </a:spcAft>
            <a:buChar char="••"/>
          </a:pPr>
          <a:r>
            <a:rPr lang="en-US" sz="900" b="1" kern="1200" dirty="0" smtClean="0">
              <a:solidFill>
                <a:schemeClr val="tx1">
                  <a:lumMod val="95000"/>
                  <a:lumOff val="5000"/>
                </a:schemeClr>
              </a:solidFill>
              <a:latin typeface="Century Gothic"/>
              <a:cs typeface="Century Gothic"/>
            </a:rPr>
            <a:t>County Administrators</a:t>
          </a:r>
          <a:endParaRPr lang="en-US" sz="900" b="1" kern="1200" dirty="0">
            <a:solidFill>
              <a:schemeClr val="tx1">
                <a:lumMod val="95000"/>
                <a:lumOff val="5000"/>
              </a:schemeClr>
            </a:solidFill>
            <a:latin typeface="Century Gothic"/>
            <a:cs typeface="Century Gothic"/>
          </a:endParaRPr>
        </a:p>
        <a:p>
          <a:pPr marL="114300" lvl="2" indent="-57150" algn="l" defTabSz="400050">
            <a:lnSpc>
              <a:spcPct val="90000"/>
            </a:lnSpc>
            <a:spcBef>
              <a:spcPct val="0"/>
            </a:spcBef>
            <a:spcAft>
              <a:spcPct val="15000"/>
            </a:spcAft>
            <a:buChar char="••"/>
          </a:pPr>
          <a:r>
            <a:rPr lang="en-US" sz="900" b="1" kern="1200" dirty="0" smtClean="0">
              <a:solidFill>
                <a:schemeClr val="tx1">
                  <a:lumMod val="95000"/>
                  <a:lumOff val="5000"/>
                </a:schemeClr>
              </a:solidFill>
              <a:latin typeface="Century Gothic"/>
              <a:cs typeface="Century Gothic"/>
            </a:rPr>
            <a:t>Advocacy groups</a:t>
          </a:r>
          <a:endParaRPr lang="en-US" sz="900" b="1" kern="1200" dirty="0">
            <a:solidFill>
              <a:schemeClr val="tx1">
                <a:lumMod val="95000"/>
                <a:lumOff val="5000"/>
              </a:schemeClr>
            </a:solidFill>
            <a:latin typeface="Century Gothic"/>
            <a:cs typeface="Century Gothic"/>
          </a:endParaRPr>
        </a:p>
        <a:p>
          <a:pPr marL="114300" lvl="2" indent="-57150" algn="l" defTabSz="400050">
            <a:lnSpc>
              <a:spcPct val="90000"/>
            </a:lnSpc>
            <a:spcBef>
              <a:spcPct val="0"/>
            </a:spcBef>
            <a:spcAft>
              <a:spcPct val="15000"/>
            </a:spcAft>
            <a:buChar char="••"/>
          </a:pPr>
          <a:r>
            <a:rPr lang="en-US" sz="900" b="1" kern="1200" dirty="0" smtClean="0">
              <a:solidFill>
                <a:schemeClr val="tx1">
                  <a:lumMod val="95000"/>
                  <a:lumOff val="5000"/>
                </a:schemeClr>
              </a:solidFill>
              <a:latin typeface="Century Gothic"/>
              <a:cs typeface="Century Gothic"/>
            </a:rPr>
            <a:t>Community members</a:t>
          </a:r>
          <a:endParaRPr lang="en-US" sz="900" b="1" kern="1200" dirty="0">
            <a:solidFill>
              <a:schemeClr val="tx1">
                <a:lumMod val="95000"/>
                <a:lumOff val="5000"/>
              </a:schemeClr>
            </a:solidFill>
            <a:latin typeface="Century Gothic"/>
            <a:cs typeface="Century Gothic"/>
          </a:endParaRPr>
        </a:p>
      </dsp:txBody>
      <dsp:txXfrm>
        <a:off x="4982469" y="1742595"/>
        <a:ext cx="1246978" cy="2117427"/>
      </dsp:txXfrm>
    </dsp:sp>
    <dsp:sp modelId="{A841F463-BC52-6F42-AC38-A5BDA4D3E4FC}">
      <dsp:nvSpPr>
        <dsp:cNvPr id="0" name=""/>
        <dsp:cNvSpPr/>
      </dsp:nvSpPr>
      <dsp:spPr>
        <a:xfrm>
          <a:off x="6465345" y="1661037"/>
          <a:ext cx="1372706" cy="2252345"/>
        </a:xfrm>
        <a:prstGeom prst="roundRect">
          <a:avLst/>
        </a:prstGeom>
        <a:gradFill rotWithShape="0">
          <a:gsLst>
            <a:gs pos="0">
              <a:schemeClr val="accent6">
                <a:hueOff val="0"/>
                <a:satOff val="0"/>
                <a:lumOff val="0"/>
                <a:alphaOff val="0"/>
                <a:shade val="100000"/>
                <a:satMod val="120000"/>
              </a:schemeClr>
            </a:gs>
            <a:gs pos="69000">
              <a:schemeClr val="accent6">
                <a:hueOff val="0"/>
                <a:satOff val="0"/>
                <a:lumOff val="0"/>
                <a:alphaOff val="0"/>
                <a:tint val="80000"/>
                <a:shade val="100000"/>
                <a:satMod val="150000"/>
              </a:schemeClr>
            </a:gs>
            <a:gs pos="100000">
              <a:schemeClr val="accent6">
                <a:hueOff val="0"/>
                <a:satOff val="0"/>
                <a:lumOff val="0"/>
                <a:alphaOff val="0"/>
                <a:tint val="50000"/>
                <a:shade val="100000"/>
                <a:satMod val="150000"/>
              </a:schemeClr>
            </a:gs>
          </a:gsLst>
          <a:path path="circle">
            <a:fillToRect l="100000" t="100000" r="100000" b="100000"/>
          </a:path>
        </a:gradFill>
        <a:ln>
          <a:solidFill>
            <a:schemeClr val="tx1">
              <a:lumMod val="85000"/>
              <a:lumOff val="15000"/>
            </a:schemeClr>
          </a:solid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lumMod val="95000"/>
                  <a:lumOff val="5000"/>
                </a:schemeClr>
              </a:solidFill>
              <a:latin typeface="Century Gothic"/>
              <a:cs typeface="Century Gothic"/>
            </a:rPr>
            <a:t>CA State Board Adoption</a:t>
          </a:r>
        </a:p>
        <a:p>
          <a:pPr lvl="0" algn="ctr" defTabSz="533400">
            <a:lnSpc>
              <a:spcPct val="90000"/>
            </a:lnSpc>
            <a:spcBef>
              <a:spcPct val="0"/>
            </a:spcBef>
            <a:spcAft>
              <a:spcPct val="35000"/>
            </a:spcAft>
          </a:pPr>
          <a:r>
            <a:rPr lang="en-US" sz="1200" b="1" kern="1200" dirty="0" smtClean="0">
              <a:solidFill>
                <a:schemeClr val="tx1">
                  <a:lumMod val="95000"/>
                  <a:lumOff val="5000"/>
                </a:schemeClr>
              </a:solidFill>
              <a:latin typeface="Century Gothic"/>
              <a:cs typeface="Century Gothic"/>
            </a:rPr>
            <a:t>November 2012</a:t>
          </a:r>
        </a:p>
      </dsp:txBody>
      <dsp:txXfrm>
        <a:off x="6532355" y="1728047"/>
        <a:ext cx="1238686" cy="21183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684EC-91BE-4929-B0EF-186FB35850B1}">
      <dsp:nvSpPr>
        <dsp:cNvPr id="0" name=""/>
        <dsp:cNvSpPr/>
      </dsp:nvSpPr>
      <dsp:spPr>
        <a:xfrm rot="5400000">
          <a:off x="-278182" y="278886"/>
          <a:ext cx="1854547" cy="1298183"/>
        </a:xfrm>
        <a:prstGeom prst="chevron">
          <a:avLst/>
        </a:prstGeom>
        <a:solidFill>
          <a:schemeClr val="accent2">
            <a:hueOff val="0"/>
            <a:satOff val="0"/>
            <a:lumOff val="0"/>
            <a:alphaOff val="0"/>
          </a:schemeClr>
        </a:solidFill>
        <a:ln w="25400" cap="flat" cmpd="dbl"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Century Gothic"/>
              <a:cs typeface="Century Gothic"/>
            </a:rPr>
            <a:t>2013-2014</a:t>
          </a:r>
        </a:p>
      </dsp:txBody>
      <dsp:txXfrm rot="-5400000">
        <a:off x="1" y="649796"/>
        <a:ext cx="1298183" cy="556364"/>
      </dsp:txXfrm>
    </dsp:sp>
    <dsp:sp modelId="{8F3BCB49-3C1E-4D22-B3A3-01F05425EFB5}">
      <dsp:nvSpPr>
        <dsp:cNvPr id="0" name=""/>
        <dsp:cNvSpPr/>
      </dsp:nvSpPr>
      <dsp:spPr>
        <a:xfrm rot="5400000">
          <a:off x="4339665" y="-3040777"/>
          <a:ext cx="1205455" cy="7288419"/>
        </a:xfrm>
        <a:prstGeom prst="round2SameRect">
          <a:avLst/>
        </a:prstGeom>
        <a:solidFill>
          <a:schemeClr val="lt1">
            <a:alpha val="90000"/>
            <a:hueOff val="0"/>
            <a:satOff val="0"/>
            <a:lumOff val="0"/>
            <a:alphaOff val="0"/>
          </a:schemeClr>
        </a:solidFill>
        <a:ln w="25400" cap="flat" cmpd="dbl"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en-US" sz="4400" b="1" kern="1200" dirty="0" smtClean="0">
              <a:latin typeface="Century Gothic"/>
              <a:cs typeface="Century Gothic"/>
            </a:rPr>
            <a:t>Awareness</a:t>
          </a:r>
          <a:endParaRPr lang="en-US" sz="4400" kern="1200" dirty="0">
            <a:latin typeface="Century Gothic"/>
            <a:cs typeface="Century Gothic"/>
          </a:endParaRPr>
        </a:p>
      </dsp:txBody>
      <dsp:txXfrm rot="-5400000">
        <a:off x="1298184" y="59549"/>
        <a:ext cx="7229574" cy="1087765"/>
      </dsp:txXfrm>
    </dsp:sp>
    <dsp:sp modelId="{433AF202-61C9-4132-82F0-2BADA0DBA3E9}">
      <dsp:nvSpPr>
        <dsp:cNvPr id="0" name=""/>
        <dsp:cNvSpPr/>
      </dsp:nvSpPr>
      <dsp:spPr>
        <a:xfrm rot="5400000">
          <a:off x="-278182" y="1941708"/>
          <a:ext cx="1854547" cy="1298183"/>
        </a:xfrm>
        <a:prstGeom prst="chevron">
          <a:avLst/>
        </a:prstGeom>
        <a:solidFill>
          <a:schemeClr val="accent2">
            <a:hueOff val="-5080547"/>
            <a:satOff val="17657"/>
            <a:lumOff val="12844"/>
            <a:alphaOff val="0"/>
          </a:schemeClr>
        </a:solidFill>
        <a:ln w="25400" cap="flat" cmpd="dbl" algn="ctr">
          <a:solidFill>
            <a:schemeClr val="accent2">
              <a:hueOff val="-5080547"/>
              <a:satOff val="17657"/>
              <a:lumOff val="1284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Century Gothic"/>
              <a:cs typeface="Century Gothic"/>
            </a:rPr>
            <a:t>2014-2015</a:t>
          </a:r>
        </a:p>
      </dsp:txBody>
      <dsp:txXfrm rot="-5400000">
        <a:off x="1" y="2312618"/>
        <a:ext cx="1298183" cy="556364"/>
      </dsp:txXfrm>
    </dsp:sp>
    <dsp:sp modelId="{B183397D-1AD0-45EA-92D0-12EBE6EB09C2}">
      <dsp:nvSpPr>
        <dsp:cNvPr id="0" name=""/>
        <dsp:cNvSpPr/>
      </dsp:nvSpPr>
      <dsp:spPr>
        <a:xfrm rot="5400000">
          <a:off x="4339665" y="-1377955"/>
          <a:ext cx="1205455" cy="7288419"/>
        </a:xfrm>
        <a:prstGeom prst="round2SameRect">
          <a:avLst/>
        </a:prstGeom>
        <a:solidFill>
          <a:srgbClr val="FFFF00"/>
        </a:solidFill>
        <a:ln w="25400" cap="flat" cmpd="dbl" algn="ctr">
          <a:solidFill>
            <a:schemeClr val="accent2">
              <a:hueOff val="-5080547"/>
              <a:satOff val="17657"/>
              <a:lumOff val="1284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en-US" sz="4400" b="1" kern="1200" dirty="0" smtClean="0">
              <a:latin typeface="Century Gothic"/>
              <a:cs typeface="Century Gothic"/>
            </a:rPr>
            <a:t>Transition</a:t>
          </a:r>
          <a:endParaRPr lang="en-US" sz="4400" kern="1200" dirty="0">
            <a:latin typeface="Century Gothic"/>
            <a:cs typeface="Century Gothic"/>
          </a:endParaRPr>
        </a:p>
      </dsp:txBody>
      <dsp:txXfrm rot="-5400000">
        <a:off x="1298184" y="1722371"/>
        <a:ext cx="7229574" cy="1087765"/>
      </dsp:txXfrm>
    </dsp:sp>
    <dsp:sp modelId="{5C5FCF6E-28F0-4F13-B8AB-FCD3A8645012}">
      <dsp:nvSpPr>
        <dsp:cNvPr id="0" name=""/>
        <dsp:cNvSpPr/>
      </dsp:nvSpPr>
      <dsp:spPr>
        <a:xfrm rot="5400000">
          <a:off x="-278182" y="3604530"/>
          <a:ext cx="1854547" cy="1298183"/>
        </a:xfrm>
        <a:prstGeom prst="chevron">
          <a:avLst/>
        </a:prstGeom>
        <a:solidFill>
          <a:schemeClr val="accent2">
            <a:hueOff val="-10161094"/>
            <a:satOff val="35315"/>
            <a:lumOff val="25688"/>
            <a:alphaOff val="0"/>
          </a:schemeClr>
        </a:solidFill>
        <a:ln w="25400" cap="flat" cmpd="dbl" algn="ctr">
          <a:solidFill>
            <a:schemeClr val="accent2">
              <a:hueOff val="-10161094"/>
              <a:satOff val="35315"/>
              <a:lumOff val="256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Century Gothic"/>
              <a:cs typeface="Century Gothic"/>
            </a:rPr>
            <a:t>2015-2016</a:t>
          </a:r>
          <a:endParaRPr lang="en-US" sz="1300" b="1" kern="1200" dirty="0">
            <a:latin typeface="Century Gothic"/>
            <a:cs typeface="Century Gothic"/>
          </a:endParaRPr>
        </a:p>
      </dsp:txBody>
      <dsp:txXfrm rot="-5400000">
        <a:off x="1" y="3975440"/>
        <a:ext cx="1298183" cy="556364"/>
      </dsp:txXfrm>
    </dsp:sp>
    <dsp:sp modelId="{795CD31D-3F8A-4CEB-B56A-DFBBD0C4FCF7}">
      <dsp:nvSpPr>
        <dsp:cNvPr id="0" name=""/>
        <dsp:cNvSpPr/>
      </dsp:nvSpPr>
      <dsp:spPr>
        <a:xfrm rot="5400000">
          <a:off x="4339665" y="284866"/>
          <a:ext cx="1205455" cy="7288419"/>
        </a:xfrm>
        <a:prstGeom prst="round2SameRect">
          <a:avLst/>
        </a:prstGeom>
        <a:solidFill>
          <a:schemeClr val="lt1">
            <a:alpha val="90000"/>
            <a:hueOff val="0"/>
            <a:satOff val="0"/>
            <a:lumOff val="0"/>
            <a:alphaOff val="0"/>
          </a:schemeClr>
        </a:solidFill>
        <a:ln w="25400" cap="flat" cmpd="dbl" algn="ctr">
          <a:solidFill>
            <a:schemeClr val="accent2">
              <a:hueOff val="-10161094"/>
              <a:satOff val="35315"/>
              <a:lumOff val="256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en-US" sz="4400" b="1" kern="1200" dirty="0" smtClean="0">
              <a:latin typeface="Century Gothic"/>
              <a:cs typeface="Century Gothic"/>
            </a:rPr>
            <a:t>Implementation</a:t>
          </a:r>
          <a:endParaRPr lang="en-US" sz="4400" kern="1200" dirty="0">
            <a:latin typeface="Century Gothic"/>
            <a:cs typeface="Century Gothic"/>
          </a:endParaRPr>
        </a:p>
      </dsp:txBody>
      <dsp:txXfrm rot="-5400000">
        <a:off x="1298184" y="3385193"/>
        <a:ext cx="7229574" cy="10877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C2108-A214-3040-B681-AAB0695574A0}">
      <dsp:nvSpPr>
        <dsp:cNvPr id="0" name=""/>
        <dsp:cNvSpPr/>
      </dsp:nvSpPr>
      <dsp:spPr>
        <a:xfrm>
          <a:off x="1725" y="0"/>
          <a:ext cx="3680526" cy="1115044"/>
        </a:xfrm>
        <a:prstGeom prst="roundRect">
          <a:avLst>
            <a:gd name="adj" fmla="val 10000"/>
          </a:avLst>
        </a:prstGeom>
        <a:solidFill>
          <a:srgbClr val="FFC202"/>
        </a:solidFill>
        <a:ln w="31750"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kumimoji="0" lang="en-US" sz="1600" b="0" i="0" u="none" strike="noStrike" kern="1200" cap="none" normalizeH="0" baseline="0" dirty="0" smtClean="0">
              <a:ln/>
              <a:solidFill>
                <a:srgbClr val="000000"/>
              </a:solidFill>
              <a:effectLst/>
              <a:latin typeface="Century Gothic"/>
              <a:ea typeface="ヒラギノ角ゴ ProN W3" pitchFamily="-1" charset="-128"/>
              <a:cs typeface="Century Gothic"/>
              <a:sym typeface="Arial" charset="0"/>
            </a:rPr>
            <a:t>English viewed as a set of rules</a:t>
          </a:r>
          <a:endParaRPr lang="en-US" sz="1600" b="0" kern="1200" dirty="0">
            <a:solidFill>
              <a:srgbClr val="000000"/>
            </a:solidFill>
            <a:latin typeface="Century Gothic"/>
            <a:cs typeface="Century Gothic"/>
          </a:endParaRPr>
        </a:p>
      </dsp:txBody>
      <dsp:txXfrm>
        <a:off x="34384" y="32659"/>
        <a:ext cx="3615208" cy="1049726"/>
      </dsp:txXfrm>
    </dsp:sp>
    <dsp:sp modelId="{8AA78C2F-C037-BE48-9D83-11EA27A6A406}">
      <dsp:nvSpPr>
        <dsp:cNvPr id="0" name=""/>
        <dsp:cNvSpPr/>
      </dsp:nvSpPr>
      <dsp:spPr>
        <a:xfrm>
          <a:off x="4050304" y="101136"/>
          <a:ext cx="780271" cy="912770"/>
        </a:xfrm>
        <a:prstGeom prst="rightArrow">
          <a:avLst>
            <a:gd name="adj1" fmla="val 60000"/>
            <a:gd name="adj2" fmla="val 50000"/>
          </a:avLst>
        </a:prstGeom>
        <a:solidFill>
          <a:srgbClr val="84C800"/>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b="0" kern="1200">
            <a:solidFill>
              <a:srgbClr val="000000"/>
            </a:solidFill>
          </a:endParaRPr>
        </a:p>
      </dsp:txBody>
      <dsp:txXfrm>
        <a:off x="4050304" y="283690"/>
        <a:ext cx="546190" cy="547662"/>
      </dsp:txXfrm>
    </dsp:sp>
    <dsp:sp modelId="{F6F15FB3-2779-1045-ADE2-2BED46D429D0}">
      <dsp:nvSpPr>
        <dsp:cNvPr id="0" name=""/>
        <dsp:cNvSpPr/>
      </dsp:nvSpPr>
      <dsp:spPr>
        <a:xfrm>
          <a:off x="5154462" y="0"/>
          <a:ext cx="3680526" cy="1115044"/>
        </a:xfrm>
        <a:prstGeom prst="roundRect">
          <a:avLst>
            <a:gd name="adj" fmla="val 10000"/>
          </a:avLst>
        </a:prstGeom>
        <a:solidFill>
          <a:srgbClr val="84C800"/>
        </a:solidFill>
        <a:ln w="31750"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kumimoji="0" lang="en-US" sz="1600" b="0" i="0" u="none" strike="noStrike" kern="1200" cap="none" normalizeH="0" baseline="0" dirty="0" smtClean="0">
              <a:ln/>
              <a:solidFill>
                <a:srgbClr val="000000"/>
              </a:solidFill>
              <a:effectLst/>
              <a:latin typeface="Century Gothic"/>
              <a:ea typeface="ヒラギノ角ゴ ProN W3" pitchFamily="-1" charset="-128"/>
              <a:cs typeface="Century Gothic"/>
              <a:sym typeface="Arial" charset="0"/>
            </a:rPr>
            <a:t>English viewed as a meaning-making resource with different language choices based on audience, task, and purpose</a:t>
          </a:r>
          <a:endParaRPr lang="en-US" sz="1600" b="0" kern="1200" dirty="0">
            <a:solidFill>
              <a:srgbClr val="000000"/>
            </a:solidFill>
            <a:latin typeface="Century Gothic"/>
            <a:cs typeface="Century Gothic"/>
          </a:endParaRPr>
        </a:p>
      </dsp:txBody>
      <dsp:txXfrm>
        <a:off x="5187121" y="32659"/>
        <a:ext cx="3615208" cy="10497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C2108-A214-3040-B681-AAB0695574A0}">
      <dsp:nvSpPr>
        <dsp:cNvPr id="0" name=""/>
        <dsp:cNvSpPr/>
      </dsp:nvSpPr>
      <dsp:spPr>
        <a:xfrm>
          <a:off x="3" y="0"/>
          <a:ext cx="3680526" cy="1036983"/>
        </a:xfrm>
        <a:prstGeom prst="roundRect">
          <a:avLst>
            <a:gd name="adj" fmla="val 10000"/>
          </a:avLst>
        </a:prstGeom>
        <a:solidFill>
          <a:srgbClr val="FFC202"/>
        </a:solidFill>
        <a:ln w="31750"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0" kern="1200" dirty="0" smtClean="0">
              <a:solidFill>
                <a:srgbClr val="000000"/>
              </a:solidFill>
              <a:latin typeface="Century Gothic"/>
              <a:cs typeface="Century Gothic"/>
            </a:rPr>
            <a:t>5 proficiency levels</a:t>
          </a:r>
          <a:endParaRPr lang="en-US" sz="1800" b="0" kern="1200" dirty="0">
            <a:solidFill>
              <a:srgbClr val="000000"/>
            </a:solidFill>
            <a:latin typeface="Century Gothic"/>
            <a:cs typeface="Century Gothic"/>
          </a:endParaRPr>
        </a:p>
      </dsp:txBody>
      <dsp:txXfrm>
        <a:off x="30375" y="30372"/>
        <a:ext cx="3619782" cy="976239"/>
      </dsp:txXfrm>
    </dsp:sp>
    <dsp:sp modelId="{8AA78C2F-C037-BE48-9D83-11EA27A6A406}">
      <dsp:nvSpPr>
        <dsp:cNvPr id="0" name=""/>
        <dsp:cNvSpPr/>
      </dsp:nvSpPr>
      <dsp:spPr>
        <a:xfrm>
          <a:off x="4049013" y="62106"/>
          <a:ext cx="781184" cy="912770"/>
        </a:xfrm>
        <a:prstGeom prst="rightArrow">
          <a:avLst>
            <a:gd name="adj1" fmla="val 60000"/>
            <a:gd name="adj2" fmla="val 50000"/>
          </a:avLst>
        </a:prstGeom>
        <a:solidFill>
          <a:srgbClr val="84C800"/>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b="0" kern="1200">
            <a:solidFill>
              <a:srgbClr val="000000"/>
            </a:solidFill>
          </a:endParaRPr>
        </a:p>
      </dsp:txBody>
      <dsp:txXfrm>
        <a:off x="4049013" y="244660"/>
        <a:ext cx="546829" cy="547662"/>
      </dsp:txXfrm>
    </dsp:sp>
    <dsp:sp modelId="{F6F15FB3-2779-1045-ADE2-2BED46D429D0}">
      <dsp:nvSpPr>
        <dsp:cNvPr id="0" name=""/>
        <dsp:cNvSpPr/>
      </dsp:nvSpPr>
      <dsp:spPr>
        <a:xfrm>
          <a:off x="5154462" y="0"/>
          <a:ext cx="3680526" cy="1036983"/>
        </a:xfrm>
        <a:prstGeom prst="roundRect">
          <a:avLst>
            <a:gd name="adj" fmla="val 10000"/>
          </a:avLst>
        </a:prstGeom>
        <a:solidFill>
          <a:srgbClr val="84C800"/>
        </a:solidFill>
        <a:ln w="31750"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0" kern="1200" dirty="0" smtClean="0">
              <a:solidFill>
                <a:srgbClr val="000000"/>
              </a:solidFill>
              <a:latin typeface="Century Gothic"/>
              <a:cs typeface="Century Gothic"/>
            </a:rPr>
            <a:t>3 proficiency levels; </a:t>
          </a:r>
          <a:r>
            <a:rPr lang="en-US" sz="1200" b="1" kern="1200" dirty="0" smtClean="0">
              <a:solidFill>
                <a:srgbClr val="000000"/>
              </a:solidFill>
              <a:latin typeface="Century Gothic"/>
              <a:cs typeface="Century Gothic"/>
            </a:rPr>
            <a:t>Emerging, Expanding, Bridging</a:t>
          </a:r>
        </a:p>
        <a:p>
          <a:pPr lvl="0" algn="ctr" defTabSz="533400" rtl="0">
            <a:lnSpc>
              <a:spcPct val="90000"/>
            </a:lnSpc>
            <a:spcBef>
              <a:spcPct val="0"/>
            </a:spcBef>
            <a:spcAft>
              <a:spcPct val="35000"/>
            </a:spcAft>
          </a:pPr>
          <a:r>
            <a:rPr lang="en-US" sz="1200" b="0" kern="1200" dirty="0" smtClean="0">
              <a:solidFill>
                <a:srgbClr val="000000"/>
              </a:solidFill>
              <a:latin typeface="Century Gothic"/>
              <a:cs typeface="Century Gothic"/>
            </a:rPr>
            <a:t>(Proficiency Level Descriptors (PLDs): Determine early stages and exit for each level)  </a:t>
          </a:r>
          <a:endParaRPr lang="en-US" sz="1200" b="0" kern="1200" dirty="0">
            <a:solidFill>
              <a:srgbClr val="000000"/>
            </a:solidFill>
            <a:latin typeface="Century Gothic"/>
            <a:cs typeface="Century Gothic"/>
          </a:endParaRPr>
        </a:p>
      </dsp:txBody>
      <dsp:txXfrm>
        <a:off x="5184834" y="30372"/>
        <a:ext cx="3619782" cy="9762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C2108-A214-3040-B681-AAB0695574A0}">
      <dsp:nvSpPr>
        <dsp:cNvPr id="0" name=""/>
        <dsp:cNvSpPr/>
      </dsp:nvSpPr>
      <dsp:spPr>
        <a:xfrm>
          <a:off x="3" y="0"/>
          <a:ext cx="3706330" cy="1013542"/>
        </a:xfrm>
        <a:prstGeom prst="roundRect">
          <a:avLst>
            <a:gd name="adj" fmla="val 10000"/>
          </a:avLst>
        </a:prstGeom>
        <a:solidFill>
          <a:srgbClr val="FFC202"/>
        </a:solidFill>
        <a:ln w="31750"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kumimoji="0" lang="en-US" sz="1800" b="0" i="0" u="none" strike="noStrike" kern="1200" cap="none" normalizeH="0" baseline="0" dirty="0" smtClean="0">
              <a:ln/>
              <a:solidFill>
                <a:srgbClr val="000000"/>
              </a:solidFill>
              <a:effectLst/>
              <a:latin typeface="Century Gothic"/>
              <a:ea typeface="ヒラギノ角ゴ ProN W3" pitchFamily="-1" charset="-128"/>
              <a:cs typeface="Century Gothic"/>
              <a:sym typeface="Arial" charset="0"/>
            </a:rPr>
            <a:t>Standards in Grade Spans </a:t>
          </a:r>
        </a:p>
        <a:p>
          <a:pPr lvl="0" algn="ctr" defTabSz="800100" rtl="0">
            <a:lnSpc>
              <a:spcPct val="90000"/>
            </a:lnSpc>
            <a:spcBef>
              <a:spcPct val="0"/>
            </a:spcBef>
            <a:spcAft>
              <a:spcPct val="35000"/>
            </a:spcAft>
          </a:pPr>
          <a:r>
            <a:rPr kumimoji="0" lang="en-US" sz="1600" b="0" i="0" u="none" strike="noStrike" kern="1200" cap="none" normalizeH="0" baseline="0" dirty="0" smtClean="0">
              <a:ln/>
              <a:solidFill>
                <a:srgbClr val="000000"/>
              </a:solidFill>
              <a:effectLst/>
              <a:latin typeface="Century Gothic"/>
              <a:ea typeface="ヒラギノ角ゴ ProN W3" pitchFamily="-1" charset="-128"/>
              <a:cs typeface="Century Gothic"/>
              <a:sym typeface="Arial" charset="0"/>
            </a:rPr>
            <a:t>(K-2, 3-5, 6-8, 9-12)</a:t>
          </a:r>
          <a:endParaRPr lang="en-US" sz="1600" b="0" kern="1200" dirty="0">
            <a:solidFill>
              <a:srgbClr val="000000"/>
            </a:solidFill>
            <a:latin typeface="Century Gothic"/>
            <a:cs typeface="Century Gothic"/>
          </a:endParaRPr>
        </a:p>
      </dsp:txBody>
      <dsp:txXfrm>
        <a:off x="29689" y="29686"/>
        <a:ext cx="3646958" cy="954170"/>
      </dsp:txXfrm>
    </dsp:sp>
    <dsp:sp modelId="{8AA78C2F-C037-BE48-9D83-11EA27A6A406}">
      <dsp:nvSpPr>
        <dsp:cNvPr id="0" name=""/>
        <dsp:cNvSpPr/>
      </dsp:nvSpPr>
      <dsp:spPr>
        <a:xfrm>
          <a:off x="4077835" y="47186"/>
          <a:ext cx="787582" cy="919169"/>
        </a:xfrm>
        <a:prstGeom prst="rightArrow">
          <a:avLst>
            <a:gd name="adj1" fmla="val 60000"/>
            <a:gd name="adj2" fmla="val 50000"/>
          </a:avLst>
        </a:prstGeom>
        <a:solidFill>
          <a:srgbClr val="84C800"/>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733550">
            <a:lnSpc>
              <a:spcPct val="90000"/>
            </a:lnSpc>
            <a:spcBef>
              <a:spcPct val="0"/>
            </a:spcBef>
            <a:spcAft>
              <a:spcPct val="35000"/>
            </a:spcAft>
          </a:pPr>
          <a:endParaRPr lang="en-US" sz="3900" b="0" kern="1200">
            <a:solidFill>
              <a:srgbClr val="000000"/>
            </a:solidFill>
          </a:endParaRPr>
        </a:p>
      </dsp:txBody>
      <dsp:txXfrm>
        <a:off x="4077835" y="231020"/>
        <a:ext cx="551307" cy="551501"/>
      </dsp:txXfrm>
    </dsp:sp>
    <dsp:sp modelId="{F6F15FB3-2779-1045-ADE2-2BED46D429D0}">
      <dsp:nvSpPr>
        <dsp:cNvPr id="0" name=""/>
        <dsp:cNvSpPr/>
      </dsp:nvSpPr>
      <dsp:spPr>
        <a:xfrm>
          <a:off x="5192338" y="0"/>
          <a:ext cx="3706330" cy="1013542"/>
        </a:xfrm>
        <a:prstGeom prst="roundRect">
          <a:avLst>
            <a:gd name="adj" fmla="val 10000"/>
          </a:avLst>
        </a:prstGeom>
        <a:solidFill>
          <a:srgbClr val="84C800"/>
        </a:solidFill>
        <a:ln w="31750"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0" kern="1200" dirty="0" smtClean="0">
              <a:solidFill>
                <a:srgbClr val="000000"/>
              </a:solidFill>
              <a:latin typeface="Century Gothic"/>
              <a:cs typeface="Century Gothic"/>
            </a:rPr>
            <a:t>Standards</a:t>
          </a:r>
          <a:r>
            <a:rPr lang="en-US" sz="1800" b="0" kern="1200" baseline="0" dirty="0" smtClean="0">
              <a:solidFill>
                <a:srgbClr val="000000"/>
              </a:solidFill>
              <a:latin typeface="Century Gothic"/>
              <a:cs typeface="Century Gothic"/>
            </a:rPr>
            <a:t> in grade level/spans that parallel CCSS</a:t>
          </a:r>
        </a:p>
        <a:p>
          <a:pPr lvl="0" algn="ctr" defTabSz="800100" rtl="0">
            <a:lnSpc>
              <a:spcPct val="90000"/>
            </a:lnSpc>
            <a:spcBef>
              <a:spcPct val="0"/>
            </a:spcBef>
            <a:spcAft>
              <a:spcPct val="35000"/>
            </a:spcAft>
          </a:pPr>
          <a:r>
            <a:rPr lang="en-US" sz="1100" b="0" kern="1200" baseline="0" dirty="0" smtClean="0">
              <a:solidFill>
                <a:srgbClr val="000000"/>
              </a:solidFill>
              <a:latin typeface="Century Gothic"/>
              <a:cs typeface="Century Gothic"/>
            </a:rPr>
            <a:t>(K, 1, 2, 3, 4, 5, 6, 7, 8</a:t>
          </a:r>
          <a:r>
            <a:rPr lang="en-US" sz="1100" b="0" kern="1200" baseline="0" dirty="0" smtClean="0">
              <a:solidFill>
                <a:srgbClr val="000000"/>
              </a:solidFill>
            </a:rPr>
            <a:t>, 9-10, 11-12)</a:t>
          </a:r>
          <a:endParaRPr lang="en-US" sz="1100" b="0" kern="1200" dirty="0">
            <a:solidFill>
              <a:srgbClr val="000000"/>
            </a:solidFill>
          </a:endParaRPr>
        </a:p>
      </dsp:txBody>
      <dsp:txXfrm>
        <a:off x="5222024" y="29686"/>
        <a:ext cx="3646958" cy="9541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C2108-A214-3040-B681-AAB0695574A0}">
      <dsp:nvSpPr>
        <dsp:cNvPr id="0" name=""/>
        <dsp:cNvSpPr/>
      </dsp:nvSpPr>
      <dsp:spPr>
        <a:xfrm>
          <a:off x="1726" y="0"/>
          <a:ext cx="3682703" cy="1161715"/>
        </a:xfrm>
        <a:prstGeom prst="roundRect">
          <a:avLst>
            <a:gd name="adj" fmla="val 10000"/>
          </a:avLst>
        </a:prstGeom>
        <a:solidFill>
          <a:srgbClr val="FFC202"/>
        </a:solidFill>
        <a:ln w="31750"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0" kern="1200" dirty="0" smtClean="0">
              <a:solidFill>
                <a:srgbClr val="000000"/>
              </a:solidFill>
              <a:latin typeface="Century Gothic"/>
              <a:cs typeface="Century Gothic"/>
            </a:rPr>
            <a:t>Standards and PLDs focusing on four isolated domains: listening, speaking, reading and writing as isolated domains</a:t>
          </a:r>
          <a:endParaRPr lang="en-US" sz="1400" b="0" kern="1200" dirty="0">
            <a:solidFill>
              <a:srgbClr val="000000"/>
            </a:solidFill>
            <a:latin typeface="Century Gothic"/>
            <a:cs typeface="Century Gothic"/>
          </a:endParaRPr>
        </a:p>
      </dsp:txBody>
      <dsp:txXfrm>
        <a:off x="35751" y="34025"/>
        <a:ext cx="3614653" cy="1093665"/>
      </dsp:txXfrm>
    </dsp:sp>
    <dsp:sp modelId="{8AA78C2F-C037-BE48-9D83-11EA27A6A406}">
      <dsp:nvSpPr>
        <dsp:cNvPr id="0" name=""/>
        <dsp:cNvSpPr/>
      </dsp:nvSpPr>
      <dsp:spPr>
        <a:xfrm>
          <a:off x="4052701" y="124202"/>
          <a:ext cx="780733" cy="913310"/>
        </a:xfrm>
        <a:prstGeom prst="rightArrow">
          <a:avLst>
            <a:gd name="adj1" fmla="val 60000"/>
            <a:gd name="adj2" fmla="val 50000"/>
          </a:avLst>
        </a:prstGeom>
        <a:solidFill>
          <a:srgbClr val="84C800"/>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0" kern="1200">
            <a:solidFill>
              <a:srgbClr val="000000"/>
            </a:solidFill>
          </a:endParaRPr>
        </a:p>
      </dsp:txBody>
      <dsp:txXfrm>
        <a:off x="4052701" y="306864"/>
        <a:ext cx="546513" cy="547986"/>
      </dsp:txXfrm>
    </dsp:sp>
    <dsp:sp modelId="{F6F15FB3-2779-1045-ADE2-2BED46D429D0}">
      <dsp:nvSpPr>
        <dsp:cNvPr id="0" name=""/>
        <dsp:cNvSpPr/>
      </dsp:nvSpPr>
      <dsp:spPr>
        <a:xfrm>
          <a:off x="5157512" y="0"/>
          <a:ext cx="3682703" cy="1161715"/>
        </a:xfrm>
        <a:prstGeom prst="roundRect">
          <a:avLst>
            <a:gd name="adj" fmla="val 10000"/>
          </a:avLst>
        </a:prstGeom>
        <a:solidFill>
          <a:srgbClr val="84C800"/>
        </a:solidFill>
        <a:ln w="31750"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0" kern="1200" dirty="0" smtClean="0">
              <a:solidFill>
                <a:srgbClr val="000000"/>
              </a:solidFill>
              <a:latin typeface="Century Gothic"/>
              <a:cs typeface="Century Gothic"/>
            </a:rPr>
            <a:t>Standards and PLDs focusing on modes of communication (collaborative, interpretive, and productive); and language knowledge awareness and use (interweaving S, L, R, W)</a:t>
          </a:r>
          <a:endParaRPr lang="en-US" sz="1400" b="0" kern="1200" dirty="0">
            <a:solidFill>
              <a:srgbClr val="000000"/>
            </a:solidFill>
            <a:latin typeface="Century Gothic"/>
            <a:cs typeface="Century Gothic"/>
          </a:endParaRPr>
        </a:p>
      </dsp:txBody>
      <dsp:txXfrm>
        <a:off x="5191537" y="34025"/>
        <a:ext cx="3614653" cy="10936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C2108-A214-3040-B681-AAB0695574A0}">
      <dsp:nvSpPr>
        <dsp:cNvPr id="0" name=""/>
        <dsp:cNvSpPr/>
      </dsp:nvSpPr>
      <dsp:spPr>
        <a:xfrm>
          <a:off x="1725" y="0"/>
          <a:ext cx="3680526" cy="1115044"/>
        </a:xfrm>
        <a:prstGeom prst="roundRect">
          <a:avLst>
            <a:gd name="adj" fmla="val 10000"/>
          </a:avLst>
        </a:prstGeom>
        <a:solidFill>
          <a:srgbClr val="FFC202"/>
        </a:solidFill>
        <a:ln w="31750"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kumimoji="0" lang="en-US" sz="1600" b="0" i="0" u="none" strike="noStrike" kern="1200" cap="none" normalizeH="0" baseline="0" dirty="0" smtClean="0">
              <a:ln/>
              <a:solidFill>
                <a:srgbClr val="000000"/>
              </a:solidFill>
              <a:effectLst/>
              <a:latin typeface="Century Gothic"/>
              <a:ea typeface="ヒラギノ角ゴ ProN W3" pitchFamily="-1" charset="-128"/>
              <a:cs typeface="Century Gothic"/>
              <a:sym typeface="Arial" charset="0"/>
            </a:rPr>
            <a:t>English viewed as a set of rules</a:t>
          </a:r>
          <a:endParaRPr lang="en-US" sz="1600" b="0" kern="1200" dirty="0">
            <a:solidFill>
              <a:srgbClr val="000000"/>
            </a:solidFill>
            <a:latin typeface="Century Gothic"/>
            <a:cs typeface="Century Gothic"/>
          </a:endParaRPr>
        </a:p>
      </dsp:txBody>
      <dsp:txXfrm>
        <a:off x="34384" y="32659"/>
        <a:ext cx="3615208" cy="1049726"/>
      </dsp:txXfrm>
    </dsp:sp>
    <dsp:sp modelId="{8AA78C2F-C037-BE48-9D83-11EA27A6A406}">
      <dsp:nvSpPr>
        <dsp:cNvPr id="0" name=""/>
        <dsp:cNvSpPr/>
      </dsp:nvSpPr>
      <dsp:spPr>
        <a:xfrm>
          <a:off x="4050304" y="101136"/>
          <a:ext cx="780271" cy="912770"/>
        </a:xfrm>
        <a:prstGeom prst="rightArrow">
          <a:avLst>
            <a:gd name="adj1" fmla="val 60000"/>
            <a:gd name="adj2" fmla="val 50000"/>
          </a:avLst>
        </a:prstGeom>
        <a:solidFill>
          <a:srgbClr val="84C800"/>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b="0" kern="1200">
            <a:solidFill>
              <a:srgbClr val="000000"/>
            </a:solidFill>
          </a:endParaRPr>
        </a:p>
      </dsp:txBody>
      <dsp:txXfrm>
        <a:off x="4050304" y="283690"/>
        <a:ext cx="546190" cy="547662"/>
      </dsp:txXfrm>
    </dsp:sp>
    <dsp:sp modelId="{F6F15FB3-2779-1045-ADE2-2BED46D429D0}">
      <dsp:nvSpPr>
        <dsp:cNvPr id="0" name=""/>
        <dsp:cNvSpPr/>
      </dsp:nvSpPr>
      <dsp:spPr>
        <a:xfrm>
          <a:off x="5154462" y="0"/>
          <a:ext cx="3680526" cy="1115044"/>
        </a:xfrm>
        <a:prstGeom prst="roundRect">
          <a:avLst>
            <a:gd name="adj" fmla="val 10000"/>
          </a:avLst>
        </a:prstGeom>
        <a:solidFill>
          <a:srgbClr val="84C800"/>
        </a:solidFill>
        <a:ln w="31750"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kumimoji="0" lang="en-US" sz="1600" b="0" i="0" u="none" strike="noStrike" kern="1200" cap="none" normalizeH="0" baseline="0" dirty="0" smtClean="0">
              <a:ln/>
              <a:solidFill>
                <a:srgbClr val="000000"/>
              </a:solidFill>
              <a:effectLst/>
              <a:latin typeface="Century Gothic"/>
              <a:ea typeface="ヒラギノ角ゴ ProN W3" pitchFamily="-1" charset="-128"/>
              <a:cs typeface="Century Gothic"/>
              <a:sym typeface="Arial" charset="0"/>
            </a:rPr>
            <a:t>English viewed as a meaning-making resource with different language choices based on audience, task, and purpose</a:t>
          </a:r>
          <a:endParaRPr lang="en-US" sz="1600" b="0" kern="1200" dirty="0">
            <a:solidFill>
              <a:srgbClr val="000000"/>
            </a:solidFill>
            <a:latin typeface="Century Gothic"/>
            <a:cs typeface="Century Gothic"/>
          </a:endParaRPr>
        </a:p>
      </dsp:txBody>
      <dsp:txXfrm>
        <a:off x="5187121" y="32659"/>
        <a:ext cx="3615208" cy="10497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C2108-A214-3040-B681-AAB0695574A0}">
      <dsp:nvSpPr>
        <dsp:cNvPr id="0" name=""/>
        <dsp:cNvSpPr/>
      </dsp:nvSpPr>
      <dsp:spPr>
        <a:xfrm>
          <a:off x="3" y="0"/>
          <a:ext cx="3680526" cy="1036983"/>
        </a:xfrm>
        <a:prstGeom prst="roundRect">
          <a:avLst>
            <a:gd name="adj" fmla="val 10000"/>
          </a:avLst>
        </a:prstGeom>
        <a:solidFill>
          <a:srgbClr val="FFC202"/>
        </a:solidFill>
        <a:ln w="31750"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0" kern="1200" dirty="0" smtClean="0">
              <a:solidFill>
                <a:srgbClr val="000000"/>
              </a:solidFill>
              <a:latin typeface="Century Gothic"/>
              <a:cs typeface="Century Gothic"/>
            </a:rPr>
            <a:t>5 proficiency levels</a:t>
          </a:r>
          <a:endParaRPr lang="en-US" sz="1800" b="0" kern="1200" dirty="0">
            <a:solidFill>
              <a:srgbClr val="000000"/>
            </a:solidFill>
            <a:latin typeface="Century Gothic"/>
            <a:cs typeface="Century Gothic"/>
          </a:endParaRPr>
        </a:p>
      </dsp:txBody>
      <dsp:txXfrm>
        <a:off x="30375" y="30372"/>
        <a:ext cx="3619782" cy="976239"/>
      </dsp:txXfrm>
    </dsp:sp>
    <dsp:sp modelId="{8AA78C2F-C037-BE48-9D83-11EA27A6A406}">
      <dsp:nvSpPr>
        <dsp:cNvPr id="0" name=""/>
        <dsp:cNvSpPr/>
      </dsp:nvSpPr>
      <dsp:spPr>
        <a:xfrm>
          <a:off x="4049013" y="62106"/>
          <a:ext cx="781184" cy="912770"/>
        </a:xfrm>
        <a:prstGeom prst="rightArrow">
          <a:avLst>
            <a:gd name="adj1" fmla="val 60000"/>
            <a:gd name="adj2" fmla="val 50000"/>
          </a:avLst>
        </a:prstGeom>
        <a:solidFill>
          <a:srgbClr val="84C800"/>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b="0" kern="1200">
            <a:solidFill>
              <a:srgbClr val="000000"/>
            </a:solidFill>
          </a:endParaRPr>
        </a:p>
      </dsp:txBody>
      <dsp:txXfrm>
        <a:off x="4049013" y="244660"/>
        <a:ext cx="546829" cy="547662"/>
      </dsp:txXfrm>
    </dsp:sp>
    <dsp:sp modelId="{F6F15FB3-2779-1045-ADE2-2BED46D429D0}">
      <dsp:nvSpPr>
        <dsp:cNvPr id="0" name=""/>
        <dsp:cNvSpPr/>
      </dsp:nvSpPr>
      <dsp:spPr>
        <a:xfrm>
          <a:off x="5154462" y="0"/>
          <a:ext cx="3680526" cy="1036983"/>
        </a:xfrm>
        <a:prstGeom prst="roundRect">
          <a:avLst>
            <a:gd name="adj" fmla="val 10000"/>
          </a:avLst>
        </a:prstGeom>
        <a:solidFill>
          <a:srgbClr val="84C800"/>
        </a:solidFill>
        <a:ln w="31750"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0" kern="1200" dirty="0" smtClean="0">
              <a:solidFill>
                <a:srgbClr val="000000"/>
              </a:solidFill>
              <a:latin typeface="Century Gothic"/>
              <a:cs typeface="Century Gothic"/>
            </a:rPr>
            <a:t>3 proficiency levels; </a:t>
          </a:r>
          <a:r>
            <a:rPr lang="en-US" sz="1200" b="1" kern="1200" dirty="0" smtClean="0">
              <a:solidFill>
                <a:srgbClr val="000000"/>
              </a:solidFill>
              <a:latin typeface="Century Gothic"/>
              <a:cs typeface="Century Gothic"/>
            </a:rPr>
            <a:t>Emerging, Expanding, Bridging</a:t>
          </a:r>
        </a:p>
        <a:p>
          <a:pPr lvl="0" algn="ctr" defTabSz="533400" rtl="0">
            <a:lnSpc>
              <a:spcPct val="90000"/>
            </a:lnSpc>
            <a:spcBef>
              <a:spcPct val="0"/>
            </a:spcBef>
            <a:spcAft>
              <a:spcPct val="35000"/>
            </a:spcAft>
          </a:pPr>
          <a:r>
            <a:rPr lang="en-US" sz="1200" b="0" kern="1200" dirty="0" smtClean="0">
              <a:solidFill>
                <a:srgbClr val="000000"/>
              </a:solidFill>
              <a:latin typeface="Century Gothic"/>
              <a:cs typeface="Century Gothic"/>
            </a:rPr>
            <a:t>(Proficiency Level Descriptors (PLDs): Determine early stages and exit for each level)  </a:t>
          </a:r>
          <a:endParaRPr lang="en-US" sz="1200" b="0" kern="1200" dirty="0">
            <a:solidFill>
              <a:srgbClr val="000000"/>
            </a:solidFill>
            <a:latin typeface="Century Gothic"/>
            <a:cs typeface="Century Gothic"/>
          </a:endParaRPr>
        </a:p>
      </dsp:txBody>
      <dsp:txXfrm>
        <a:off x="5184834" y="30372"/>
        <a:ext cx="3619782" cy="976239"/>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latin typeface="Century Gothic"/>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190E85A-4420-0846-9CA3-BA043A60E269}" type="datetimeFigureOut">
              <a:rPr lang="en-US">
                <a:latin typeface="Century Gothic"/>
              </a:rPr>
              <a:pPr>
                <a:defRPr/>
              </a:pPr>
              <a:t>9/12/14</a:t>
            </a:fld>
            <a:endParaRPr lang="en-US" dirty="0">
              <a:latin typeface="Century Gothic"/>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latin typeface="Century Gothic"/>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4A9B117-5E07-1E40-9684-C9D5B252AE96}" type="slidenum">
              <a:rPr lang="en-US">
                <a:latin typeface="Century Gothic"/>
              </a:rPr>
              <a:pPr>
                <a:defRPr/>
              </a:pPr>
              <a:t>‹#›</a:t>
            </a:fld>
            <a:endParaRPr lang="en-US" dirty="0">
              <a:latin typeface="Century Gothic"/>
            </a:endParaRPr>
          </a:p>
        </p:txBody>
      </p:sp>
    </p:spTree>
    <p:extLst>
      <p:ext uri="{BB962C8B-B14F-4D97-AF65-F5344CB8AC3E}">
        <p14:creationId xmlns:p14="http://schemas.microsoft.com/office/powerpoint/2010/main" val="3883631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13F8E643-403F-9C45-B027-C1FB3D268160}" type="datetimeFigureOut">
              <a:rPr lang="en-US"/>
              <a:pPr>
                <a:defRPr/>
              </a:pPr>
              <a:t>9/12/14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5F99B96-3DE8-7148-9C05-9406343D7C1B}" type="slidenum">
              <a:rPr lang="en-US"/>
              <a:pPr>
                <a:defRPr/>
              </a:pPr>
              <a:t>‹#›</a:t>
            </a:fld>
            <a:endParaRPr lang="en-US"/>
          </a:p>
        </p:txBody>
      </p:sp>
    </p:spTree>
    <p:extLst>
      <p:ext uri="{BB962C8B-B14F-4D97-AF65-F5344CB8AC3E}">
        <p14:creationId xmlns:p14="http://schemas.microsoft.com/office/powerpoint/2010/main" val="417635766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b="1" dirty="0" smtClean="0">
                <a:latin typeface="Calibri" charset="0"/>
              </a:rPr>
              <a:t>Slide 1: Session 1 was created for a minimum of 55 minutes. You can ask participants to read Appendix D before coming to the session </a:t>
            </a:r>
          </a:p>
          <a:p>
            <a:pPr>
              <a:defRPr/>
            </a:pPr>
            <a:endParaRPr lang="en-US" dirty="0" smtClean="0">
              <a:latin typeface="Calibri" charset="0"/>
            </a:endParaRPr>
          </a:p>
          <a:p>
            <a:pPr>
              <a:defRPr/>
            </a:pPr>
            <a:r>
              <a:rPr lang="en-US" dirty="0" smtClean="0">
                <a:latin typeface="Calibri" charset="0"/>
              </a:rPr>
              <a:t>Add your name to the presentation</a:t>
            </a:r>
          </a:p>
          <a:p>
            <a:pPr>
              <a:defRPr/>
            </a:pPr>
            <a:endParaRPr lang="en-US" b="1" dirty="0" smtClean="0">
              <a:latin typeface="Calibri" charset="0"/>
            </a:endParaRPr>
          </a:p>
          <a:p>
            <a:pPr>
              <a:defRPr/>
            </a:pPr>
            <a:r>
              <a:rPr lang="en-US" b="1" dirty="0" smtClean="0">
                <a:latin typeface="Calibri" charset="0"/>
              </a:rPr>
              <a:t>Why</a:t>
            </a:r>
            <a:r>
              <a:rPr lang="en-US" b="1" dirty="0">
                <a:latin typeface="Calibri" charset="0"/>
              </a:rPr>
              <a:t>/Purpose</a:t>
            </a:r>
            <a:r>
              <a:rPr lang="en-US" b="1" dirty="0" smtClean="0">
                <a:latin typeface="Calibri" charset="0"/>
              </a:rPr>
              <a:t>: </a:t>
            </a:r>
            <a:r>
              <a:rPr lang="en-US" dirty="0" smtClean="0">
                <a:latin typeface="Calibri" charset="0"/>
              </a:rPr>
              <a:t>As a state and the district are transitioning into the 2012 New CA ELD standards, this is the first of 4 sessions that will assist us in this process. </a:t>
            </a:r>
            <a:endParaRPr lang="en-US" dirty="0">
              <a:latin typeface="Calibri" charset="0"/>
            </a:endParaRPr>
          </a:p>
          <a:p>
            <a:pPr>
              <a:defRPr/>
            </a:pPr>
            <a:endParaRPr lang="en-US" dirty="0">
              <a:latin typeface="Calibri" charset="0"/>
            </a:endParaRPr>
          </a:p>
          <a:p>
            <a:pPr>
              <a:defRPr/>
            </a:pPr>
            <a:r>
              <a:rPr lang="en-US" b="1" dirty="0">
                <a:latin typeface="Calibri" charset="0"/>
              </a:rPr>
              <a:t>How</a:t>
            </a:r>
            <a:r>
              <a:rPr lang="en-US" b="1" dirty="0" smtClean="0">
                <a:latin typeface="Calibri" charset="0"/>
              </a:rPr>
              <a:t>: </a:t>
            </a:r>
          </a:p>
          <a:p>
            <a:pPr marL="228600" indent="-228600">
              <a:buFont typeface="+mj-lt"/>
              <a:buAutoNum type="arabicPeriod"/>
              <a:defRPr/>
            </a:pPr>
            <a:r>
              <a:rPr lang="en-US" dirty="0" smtClean="0">
                <a:latin typeface="Calibri" charset="0"/>
              </a:rPr>
              <a:t>Say: We are going to be presenting 4 session that will deepen your understanding of the new ELD standards while also providing you with strategies that can be transferred into classroom practice.  </a:t>
            </a:r>
            <a:endParaRPr lang="en-US" dirty="0">
              <a:latin typeface="Calibri"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fontAlgn="base" hangingPunct="1">
              <a:spcBef>
                <a:spcPct val="0"/>
              </a:spcBef>
              <a:spcAft>
                <a:spcPct val="0"/>
              </a:spcAft>
            </a:pPr>
            <a:fld id="{A4A8496D-98F0-CC43-8732-8B67AF56C9B3}" type="slidenum">
              <a:rPr lang="en-US" sz="1200">
                <a:latin typeface="Calibri" charset="0"/>
              </a:rPr>
              <a:pPr eaLnBrk="1" fontAlgn="base" hangingPunct="1">
                <a:spcBef>
                  <a:spcPct val="0"/>
                </a:spcBef>
                <a:spcAft>
                  <a:spcPct val="0"/>
                </a:spcAft>
              </a:pPr>
              <a:t>1</a:t>
            </a:fld>
            <a:endParaRPr lang="en-US" sz="1200" dirty="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4994" name="Notes Placeholder 2"/>
          <p:cNvSpPr>
            <a:spLocks noGrp="1"/>
          </p:cNvSpPr>
          <p:nvPr>
            <p:ph type="body" idx="1"/>
          </p:nvPr>
        </p:nvSpPr>
        <p:spPr bwMode="auto">
          <a:xfrm>
            <a:off x="173038" y="4129088"/>
            <a:ext cx="6484937"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b="1" dirty="0" smtClean="0">
                <a:latin typeface="Calibri" charset="0"/>
              </a:rPr>
              <a:t>Slide 10: (1 minute)</a:t>
            </a:r>
          </a:p>
          <a:p>
            <a:pPr eaLnBrk="1" hangingPunct="1">
              <a:defRPr/>
            </a:pPr>
            <a:endParaRPr lang="en-US" b="1" dirty="0" smtClean="0">
              <a:latin typeface="Calibri" charset="0"/>
            </a:endParaRPr>
          </a:p>
          <a:p>
            <a:pPr eaLnBrk="1" hangingPunct="1">
              <a:defRPr/>
            </a:pPr>
            <a:r>
              <a:rPr lang="en-US" b="1" dirty="0" smtClean="0">
                <a:latin typeface="Calibri" charset="0"/>
              </a:rPr>
              <a:t>Purpose </a:t>
            </a:r>
          </a:p>
          <a:p>
            <a:pPr eaLnBrk="1" hangingPunct="1">
              <a:defRPr/>
            </a:pPr>
            <a:r>
              <a:rPr lang="en-US" dirty="0" smtClean="0">
                <a:latin typeface="Calibri" charset="0"/>
              </a:rPr>
              <a:t>To ensure that participants know how LAUSD is phasing in the ELD Standards. LAUSD is following the CA roll out of the new ELD standards</a:t>
            </a:r>
          </a:p>
          <a:p>
            <a:pPr eaLnBrk="1" hangingPunct="1">
              <a:defRPr/>
            </a:pPr>
            <a:endParaRPr lang="en-US" b="1" dirty="0" smtClean="0">
              <a:latin typeface="Calibri" charset="0"/>
            </a:endParaRPr>
          </a:p>
          <a:p>
            <a:pPr eaLnBrk="1" hangingPunct="1">
              <a:defRPr/>
            </a:pPr>
            <a:r>
              <a:rPr lang="en-US" b="1" dirty="0" smtClean="0">
                <a:latin typeface="Calibri" charset="0"/>
              </a:rPr>
              <a:t>How</a:t>
            </a:r>
          </a:p>
          <a:p>
            <a:pPr eaLnBrk="1" hangingPunct="1">
              <a:defRPr/>
            </a:pPr>
            <a:r>
              <a:rPr lang="en-US" dirty="0" smtClean="0">
                <a:latin typeface="Calibri" charset="0"/>
              </a:rPr>
              <a:t>Say, “Let’s </a:t>
            </a:r>
            <a:r>
              <a:rPr lang="en-US" dirty="0">
                <a:latin typeface="Calibri" charset="0"/>
              </a:rPr>
              <a:t>take </a:t>
            </a:r>
            <a:r>
              <a:rPr lang="en-US" dirty="0" smtClean="0">
                <a:latin typeface="Calibri" charset="0"/>
              </a:rPr>
              <a:t>a </a:t>
            </a:r>
            <a:r>
              <a:rPr lang="en-US" dirty="0">
                <a:latin typeface="Calibri" charset="0"/>
              </a:rPr>
              <a:t>minutes to </a:t>
            </a:r>
            <a:r>
              <a:rPr lang="en-US" dirty="0" smtClean="0">
                <a:latin typeface="Calibri" charset="0"/>
              </a:rPr>
              <a:t> </a:t>
            </a:r>
            <a:r>
              <a:rPr lang="en-US" dirty="0">
                <a:latin typeface="Calibri" charset="0"/>
              </a:rPr>
              <a:t>look at the </a:t>
            </a:r>
            <a:r>
              <a:rPr lang="en-US" dirty="0" smtClean="0">
                <a:latin typeface="Calibri" charset="0"/>
              </a:rPr>
              <a:t>phase-in plan, which is </a:t>
            </a:r>
            <a:r>
              <a:rPr lang="en-US" dirty="0">
                <a:latin typeface="Calibri" charset="0"/>
              </a:rPr>
              <a:t>aligned </a:t>
            </a:r>
            <a:r>
              <a:rPr lang="en-US" dirty="0" smtClean="0">
                <a:latin typeface="Calibri" charset="0"/>
              </a:rPr>
              <a:t>with </a:t>
            </a:r>
            <a:r>
              <a:rPr lang="en-US" dirty="0">
                <a:latin typeface="Calibri" charset="0"/>
              </a:rPr>
              <a:t>the state’s </a:t>
            </a:r>
            <a:r>
              <a:rPr lang="en-US" dirty="0" smtClean="0">
                <a:latin typeface="Calibri" charset="0"/>
              </a:rPr>
              <a:t>plan:</a:t>
            </a:r>
            <a:endParaRPr lang="en-US" dirty="0">
              <a:latin typeface="Calibri" charset="0"/>
            </a:endParaRPr>
          </a:p>
          <a:p>
            <a:pPr marL="628650" lvl="1" indent="-171450">
              <a:buFont typeface="Arial"/>
              <a:buChar char="•"/>
              <a:defRPr/>
            </a:pPr>
            <a:r>
              <a:rPr lang="en-US" b="1" dirty="0">
                <a:latin typeface="Calibri" charset="0"/>
              </a:rPr>
              <a:t>Awareness</a:t>
            </a:r>
            <a:r>
              <a:rPr lang="en-US" dirty="0">
                <a:latin typeface="Calibri" charset="0"/>
              </a:rPr>
              <a:t> </a:t>
            </a:r>
            <a:r>
              <a:rPr lang="en-US" dirty="0" smtClean="0">
                <a:latin typeface="Calibri" charset="0"/>
              </a:rPr>
              <a:t>–  During this time, district leadership (directors, principals and central/ESC staff were provided information sessions around the NEW ELD standards</a:t>
            </a:r>
          </a:p>
          <a:p>
            <a:pPr marL="628650" lvl="1" indent="-171450">
              <a:buFont typeface="Arial"/>
              <a:buChar char="•"/>
              <a:defRPr/>
            </a:pPr>
            <a:r>
              <a:rPr lang="en-US" b="1" dirty="0" smtClean="0">
                <a:latin typeface="Calibri" charset="0"/>
              </a:rPr>
              <a:t>Transition</a:t>
            </a:r>
            <a:r>
              <a:rPr lang="en-US" dirty="0" smtClean="0">
                <a:latin typeface="Calibri" charset="0"/>
              </a:rPr>
              <a:t> </a:t>
            </a:r>
            <a:r>
              <a:rPr lang="en-US" dirty="0">
                <a:latin typeface="Calibri" charset="0"/>
              </a:rPr>
              <a:t>– building resources, implementing needs assessments, and continued learning </a:t>
            </a:r>
            <a:r>
              <a:rPr lang="en-US" dirty="0" smtClean="0">
                <a:latin typeface="Calibri" charset="0"/>
              </a:rPr>
              <a:t>for the school sites</a:t>
            </a:r>
            <a:endParaRPr lang="en-US" dirty="0">
              <a:latin typeface="Calibri" charset="0"/>
            </a:endParaRPr>
          </a:p>
          <a:p>
            <a:pPr marL="628650" lvl="1" indent="-171450">
              <a:buFont typeface="Arial"/>
              <a:buChar char="•"/>
              <a:defRPr/>
            </a:pPr>
            <a:r>
              <a:rPr lang="en-US" b="1" dirty="0">
                <a:latin typeface="Calibri" charset="0"/>
              </a:rPr>
              <a:t>Implementation </a:t>
            </a:r>
            <a:r>
              <a:rPr lang="en-US" dirty="0">
                <a:latin typeface="Calibri" charset="0"/>
              </a:rPr>
              <a:t>– expansion of professional learning and alignment of curriculum instruction and assessment along with integration throughout the </a:t>
            </a:r>
            <a:r>
              <a:rPr lang="en-US" dirty="0" smtClean="0">
                <a:latin typeface="Calibri" charset="0"/>
              </a:rPr>
              <a:t>district. At the end of this phase students will be assessed using the new assessment: ELPAC (English Language Proficiency Assessment for California). ELPAC will replace CELDT.</a:t>
            </a:r>
            <a:endParaRPr lang="en-US" dirty="0">
              <a:latin typeface="Calibri" charset="0"/>
            </a:endParaRPr>
          </a:p>
          <a:p>
            <a:pPr marL="171450" indent="-171450">
              <a:buFont typeface="Arial"/>
              <a:buChar char="•"/>
              <a:defRPr/>
            </a:pPr>
            <a:endParaRPr lang="en-US" dirty="0">
              <a:latin typeface="Calibri" charset="0"/>
            </a:endParaRPr>
          </a:p>
          <a:p>
            <a:pPr marL="171450" indent="-171450">
              <a:buFont typeface="Arial"/>
              <a:buChar char="•"/>
              <a:defRPr/>
            </a:pPr>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213EBB2E-F931-0943-A16C-1A96395CBD42}" type="slidenum">
              <a:rPr lang="en-US" smtClean="0"/>
              <a:pPr>
                <a:defRPr/>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7" name="Shape 156"/>
          <p:cNvSpPr>
            <a:spLocks noGrp="1" noRot="1" noChangeAspect="1" noTextEdit="1"/>
          </p:cNvSpPr>
          <p:nvPr>
            <p:ph type="sldImg" idx="2"/>
          </p:nvPr>
        </p:nvSpPr>
        <p:spPr bwMode="auto">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sp>
      <p:sp>
        <p:nvSpPr>
          <p:cNvPr id="39938" name="Shape 15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00" bIns="45700" numCol="1" anchor="t" anchorCtr="0" compatLnSpc="1">
            <a:prstTxWarp prst="textNoShape">
              <a:avLst/>
            </a:prstTxWarp>
          </a:bodyPr>
          <a:lstStyle/>
          <a:p>
            <a:pPr eaLnBrk="1" hangingPunct="1">
              <a:spcBef>
                <a:spcPct val="0"/>
              </a:spcBef>
              <a:buSzPct val="79000"/>
            </a:pPr>
            <a:r>
              <a:rPr lang="en-US" b="1" dirty="0">
                <a:solidFill>
                  <a:srgbClr val="000000"/>
                </a:solidFill>
                <a:latin typeface="Arial" charset="0"/>
              </a:rPr>
              <a:t>Slides </a:t>
            </a:r>
            <a:r>
              <a:rPr lang="en-US" b="1" dirty="0" smtClean="0">
                <a:solidFill>
                  <a:srgbClr val="000000"/>
                </a:solidFill>
                <a:latin typeface="Arial" charset="0"/>
              </a:rPr>
              <a:t>11 –:15 (9 </a:t>
            </a:r>
            <a:r>
              <a:rPr lang="en-US" b="1" dirty="0">
                <a:solidFill>
                  <a:srgbClr val="000000"/>
                </a:solidFill>
                <a:latin typeface="Arial" charset="0"/>
              </a:rPr>
              <a:t>minutes)These slides are all connected, but should be chunked into slides </a:t>
            </a:r>
            <a:r>
              <a:rPr lang="en-US" b="1" dirty="0" smtClean="0">
                <a:solidFill>
                  <a:srgbClr val="000000"/>
                </a:solidFill>
                <a:latin typeface="Arial" charset="0"/>
              </a:rPr>
              <a:t>11-12 (5 </a:t>
            </a:r>
            <a:r>
              <a:rPr lang="en-US" b="1" dirty="0">
                <a:solidFill>
                  <a:srgbClr val="000000"/>
                </a:solidFill>
                <a:latin typeface="Arial" charset="0"/>
              </a:rPr>
              <a:t>minutes) and </a:t>
            </a:r>
            <a:r>
              <a:rPr lang="en-US" b="1" dirty="0" smtClean="0">
                <a:solidFill>
                  <a:srgbClr val="000000"/>
                </a:solidFill>
                <a:latin typeface="Arial" charset="0"/>
              </a:rPr>
              <a:t>13-15 (4 </a:t>
            </a:r>
            <a:r>
              <a:rPr lang="en-US" b="1" dirty="0">
                <a:solidFill>
                  <a:srgbClr val="000000"/>
                </a:solidFill>
                <a:latin typeface="Arial" charset="0"/>
              </a:rPr>
              <a:t>minutes).</a:t>
            </a:r>
          </a:p>
          <a:p>
            <a:pPr eaLnBrk="1" hangingPunct="1">
              <a:spcBef>
                <a:spcPct val="0"/>
              </a:spcBef>
              <a:buClr>
                <a:srgbClr val="000000"/>
              </a:buClr>
            </a:pPr>
            <a:endParaRPr lang="en-US" dirty="0">
              <a:solidFill>
                <a:srgbClr val="000000"/>
              </a:solidFill>
              <a:latin typeface="Arial" charset="0"/>
            </a:endParaRPr>
          </a:p>
          <a:p>
            <a:pPr eaLnBrk="1" hangingPunct="1">
              <a:spcBef>
                <a:spcPct val="0"/>
              </a:spcBef>
              <a:buClr>
                <a:srgbClr val="000000"/>
              </a:buClr>
            </a:pPr>
            <a:r>
              <a:rPr lang="en-US" b="1" dirty="0" smtClean="0">
                <a:solidFill>
                  <a:srgbClr val="000000"/>
                </a:solidFill>
                <a:latin typeface="Arial" charset="0"/>
              </a:rPr>
              <a:t>(After posing questions, allow 4 minutes for participants to turn</a:t>
            </a:r>
            <a:r>
              <a:rPr lang="en-US" b="1" baseline="0" dirty="0" smtClean="0">
                <a:solidFill>
                  <a:srgbClr val="000000"/>
                </a:solidFill>
                <a:latin typeface="Arial" charset="0"/>
              </a:rPr>
              <a:t> and talk</a:t>
            </a:r>
            <a:r>
              <a:rPr lang="en-US" b="1" dirty="0" smtClean="0">
                <a:solidFill>
                  <a:srgbClr val="000000"/>
                </a:solidFill>
                <a:latin typeface="Arial" charset="0"/>
              </a:rPr>
              <a:t>)</a:t>
            </a:r>
            <a:endParaRPr lang="en-US" b="1" dirty="0">
              <a:solidFill>
                <a:srgbClr val="000000"/>
              </a:solidFill>
              <a:latin typeface="Arial" charset="0"/>
            </a:endParaRPr>
          </a:p>
          <a:p>
            <a:pPr eaLnBrk="1" hangingPunct="1">
              <a:spcBef>
                <a:spcPct val="0"/>
              </a:spcBef>
              <a:buClr>
                <a:srgbClr val="000000"/>
              </a:buClr>
              <a:buSzPct val="79000"/>
            </a:pPr>
            <a:r>
              <a:rPr lang="en-US" b="1" dirty="0">
                <a:solidFill>
                  <a:srgbClr val="000000"/>
                </a:solidFill>
                <a:latin typeface="Arial" charset="0"/>
              </a:rPr>
              <a:t>Why/Purpose:</a:t>
            </a:r>
            <a:r>
              <a:rPr lang="en-US" dirty="0">
                <a:solidFill>
                  <a:srgbClr val="000000"/>
                </a:solidFill>
                <a:latin typeface="Arial" charset="0"/>
              </a:rPr>
              <a:t>  Allowing participants to speak to their experiences in teaching the CCSS is beneficial and validating of their knowledge. The graphic organizer supports the organization of their thinking and talking to their partner supports their understanding.  Calling out the instructional move will support their implementation of this strategy in their classroom. </a:t>
            </a:r>
          </a:p>
          <a:p>
            <a:pPr eaLnBrk="1" hangingPunct="1">
              <a:spcBef>
                <a:spcPct val="0"/>
              </a:spcBef>
              <a:buClr>
                <a:srgbClr val="000000"/>
              </a:buClr>
            </a:pPr>
            <a:endParaRPr lang="en-US" dirty="0">
              <a:solidFill>
                <a:srgbClr val="000000"/>
              </a:solidFill>
              <a:latin typeface="Arial" charset="0"/>
            </a:endParaRPr>
          </a:p>
          <a:p>
            <a:pPr eaLnBrk="1" hangingPunct="1">
              <a:spcBef>
                <a:spcPct val="0"/>
              </a:spcBef>
              <a:buClr>
                <a:srgbClr val="000000"/>
              </a:buClr>
              <a:buSzPct val="79000"/>
            </a:pPr>
            <a:r>
              <a:rPr lang="en-US" b="1" dirty="0">
                <a:solidFill>
                  <a:srgbClr val="000000"/>
                </a:solidFill>
                <a:latin typeface="Arial" charset="0"/>
              </a:rPr>
              <a:t>How:</a:t>
            </a:r>
            <a:r>
              <a:rPr lang="en-US" dirty="0">
                <a:solidFill>
                  <a:srgbClr val="000000"/>
                </a:solidFill>
                <a:latin typeface="Arial" charset="0"/>
              </a:rPr>
              <a:t> </a:t>
            </a:r>
            <a:endParaRPr lang="en-US" dirty="0" smtClean="0">
              <a:solidFill>
                <a:srgbClr val="000000"/>
              </a:solidFill>
              <a:latin typeface="Arial" charset="0"/>
            </a:endParaRPr>
          </a:p>
          <a:p>
            <a:pPr marL="628650" lvl="1" indent="-171450" eaLnBrk="1" hangingPunct="1">
              <a:spcBef>
                <a:spcPct val="0"/>
              </a:spcBef>
              <a:buClr>
                <a:srgbClr val="000000"/>
              </a:buClr>
              <a:buSzPct val="79000"/>
              <a:buFont typeface="Arial"/>
              <a:buChar char="•"/>
            </a:pPr>
            <a:r>
              <a:rPr lang="en-US" dirty="0" smtClean="0">
                <a:solidFill>
                  <a:srgbClr val="000000"/>
                </a:solidFill>
                <a:latin typeface="Arial" charset="0"/>
              </a:rPr>
              <a:t> </a:t>
            </a:r>
            <a:r>
              <a:rPr lang="en-US" dirty="0">
                <a:solidFill>
                  <a:srgbClr val="000000"/>
                </a:solidFill>
                <a:latin typeface="Arial" charset="0"/>
              </a:rPr>
              <a:t>Ask participants what the benefits and challenges in teaching CCSS are for ELs</a:t>
            </a:r>
            <a:r>
              <a:rPr lang="en-US" dirty="0" smtClean="0">
                <a:solidFill>
                  <a:srgbClr val="000000"/>
                </a:solidFill>
                <a:latin typeface="Arial" charset="0"/>
              </a:rPr>
              <a:t>.</a:t>
            </a:r>
          </a:p>
          <a:p>
            <a:pPr marL="628650" lvl="1" indent="-171450" eaLnBrk="1" hangingPunct="1">
              <a:spcBef>
                <a:spcPct val="0"/>
              </a:spcBef>
              <a:buClr>
                <a:srgbClr val="000000"/>
              </a:buClr>
              <a:buSzPct val="79000"/>
              <a:buFont typeface="Arial"/>
              <a:buChar char="•"/>
            </a:pPr>
            <a:r>
              <a:rPr lang="en-US" dirty="0" smtClean="0">
                <a:solidFill>
                  <a:srgbClr val="000000"/>
                </a:solidFill>
                <a:latin typeface="Arial" charset="0"/>
              </a:rPr>
              <a:t> </a:t>
            </a:r>
            <a:r>
              <a:rPr lang="en-US" dirty="0">
                <a:solidFill>
                  <a:srgbClr val="000000"/>
                </a:solidFill>
                <a:latin typeface="Arial" charset="0"/>
              </a:rPr>
              <a:t>Use the T-chart to support participants in thinking about the BENEFITS and CHALLENGES of the CCSS. </a:t>
            </a:r>
            <a:endParaRPr lang="en-US" dirty="0" smtClean="0">
              <a:solidFill>
                <a:srgbClr val="000000"/>
              </a:solidFill>
              <a:latin typeface="Arial" charset="0"/>
            </a:endParaRPr>
          </a:p>
          <a:p>
            <a:pPr marL="628650" lvl="1" indent="-171450" eaLnBrk="1" hangingPunct="1">
              <a:spcBef>
                <a:spcPct val="0"/>
              </a:spcBef>
              <a:buClr>
                <a:srgbClr val="000000"/>
              </a:buClr>
              <a:buSzPct val="79000"/>
              <a:buFont typeface="Arial"/>
              <a:buChar char="•"/>
            </a:pPr>
            <a:r>
              <a:rPr lang="en-US" dirty="0" smtClean="0">
                <a:solidFill>
                  <a:srgbClr val="000000"/>
                </a:solidFill>
                <a:latin typeface="Arial" charset="0"/>
              </a:rPr>
              <a:t> </a:t>
            </a:r>
            <a:r>
              <a:rPr lang="en-US" dirty="0">
                <a:solidFill>
                  <a:srgbClr val="000000"/>
                </a:solidFill>
                <a:latin typeface="Arial" charset="0"/>
              </a:rPr>
              <a:t>Give participants 30 seconds of think time and then ask them to turn and talk with a partner.  After 4 minutes, have them share out to the whole group</a:t>
            </a:r>
            <a:r>
              <a:rPr lang="en-US" dirty="0" smtClean="0">
                <a:solidFill>
                  <a:srgbClr val="000000"/>
                </a:solidFill>
                <a:latin typeface="Arial" charset="0"/>
              </a:rPr>
              <a:t>.</a:t>
            </a:r>
          </a:p>
          <a:p>
            <a:pPr marL="628650" lvl="1" indent="-171450" eaLnBrk="1" hangingPunct="1">
              <a:spcBef>
                <a:spcPct val="0"/>
              </a:spcBef>
              <a:buClr>
                <a:srgbClr val="000000"/>
              </a:buClr>
              <a:buSzPct val="79000"/>
              <a:buFont typeface="Arial"/>
              <a:buChar char="•"/>
            </a:pPr>
            <a:r>
              <a:rPr lang="en-US" dirty="0" smtClean="0">
                <a:solidFill>
                  <a:srgbClr val="000000"/>
                </a:solidFill>
                <a:latin typeface="Arial" charset="0"/>
              </a:rPr>
              <a:t> </a:t>
            </a:r>
            <a:r>
              <a:rPr lang="en-US" dirty="0">
                <a:solidFill>
                  <a:srgbClr val="000000"/>
                </a:solidFill>
                <a:latin typeface="Arial" charset="0"/>
              </a:rPr>
              <a:t>Proceed to </a:t>
            </a:r>
            <a:r>
              <a:rPr lang="en-US" b="1" dirty="0">
                <a:solidFill>
                  <a:srgbClr val="000000"/>
                </a:solidFill>
                <a:latin typeface="Arial" charset="0"/>
              </a:rPr>
              <a:t>slide 11 </a:t>
            </a:r>
            <a:r>
              <a:rPr lang="en-US" dirty="0">
                <a:solidFill>
                  <a:srgbClr val="000000"/>
                </a:solidFill>
                <a:latin typeface="Arial" charset="0"/>
              </a:rPr>
              <a:t>after the whole group share out.</a:t>
            </a:r>
          </a:p>
        </p:txBody>
      </p:sp>
      <p:sp>
        <p:nvSpPr>
          <p:cNvPr id="39939" name="Shape 158"/>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b"/>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r" eaLnBrk="1" hangingPunct="1">
              <a:buSzPct val="25000"/>
              <a:buFont typeface="Calibri" charset="0"/>
              <a:buNone/>
            </a:pPr>
            <a:r>
              <a:rPr lang="en-US" sz="1200" dirty="0">
                <a:solidFill>
                  <a:srgbClr val="000000"/>
                </a:solidFill>
                <a:latin typeface="Calibri" charset="0"/>
                <a:cs typeface="Calibri" charset="0"/>
                <a:sym typeface="Calibri" charset="0"/>
              </a:rPr>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5" name="Shape 168"/>
          <p:cNvSpPr>
            <a:spLocks noGrp="1" noRot="1" noChangeAspect="1" noTextEdit="1"/>
          </p:cNvSpPr>
          <p:nvPr>
            <p:ph type="sldImg" idx="2"/>
          </p:nvPr>
        </p:nvSpPr>
        <p:spPr bwMode="auto">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Shape 169"/>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00" bIns="45700" numCol="1" anchor="t" anchorCtr="0" compatLnSpc="1">
            <a:prstTxWarp prst="textNoShape">
              <a:avLst/>
            </a:prstTxWarp>
          </a:bodyPr>
          <a:lstStyle/>
          <a:p>
            <a:pPr eaLnBrk="1" hangingPunct="1">
              <a:spcBef>
                <a:spcPct val="0"/>
              </a:spcBef>
              <a:buSzPct val="79000"/>
            </a:pPr>
            <a:r>
              <a:rPr lang="en-US" dirty="0">
                <a:solidFill>
                  <a:srgbClr val="000000"/>
                </a:solidFill>
                <a:latin typeface="Arial" charset="0"/>
              </a:rPr>
              <a:t>S</a:t>
            </a:r>
            <a:r>
              <a:rPr lang="en-US" b="1" dirty="0">
                <a:solidFill>
                  <a:srgbClr val="000000"/>
                </a:solidFill>
                <a:latin typeface="Arial" charset="0"/>
              </a:rPr>
              <a:t>lide </a:t>
            </a:r>
            <a:r>
              <a:rPr lang="en-US" b="1" dirty="0" smtClean="0">
                <a:solidFill>
                  <a:srgbClr val="000000"/>
                </a:solidFill>
                <a:latin typeface="Arial" charset="0"/>
              </a:rPr>
              <a:t>12 </a:t>
            </a:r>
            <a:r>
              <a:rPr lang="en-US" b="1" dirty="0">
                <a:solidFill>
                  <a:srgbClr val="000000"/>
                </a:solidFill>
                <a:latin typeface="Arial" charset="0"/>
              </a:rPr>
              <a:t>- This the share out slide for slide 10 </a:t>
            </a:r>
            <a:r>
              <a:rPr lang="en-US" b="1" dirty="0" smtClean="0">
                <a:solidFill>
                  <a:srgbClr val="000000"/>
                </a:solidFill>
                <a:latin typeface="Arial" charset="0"/>
              </a:rPr>
              <a:t>(2 </a:t>
            </a:r>
            <a:r>
              <a:rPr lang="en-US" b="1" dirty="0">
                <a:solidFill>
                  <a:srgbClr val="000000"/>
                </a:solidFill>
                <a:latin typeface="Arial" charset="0"/>
              </a:rPr>
              <a:t>minutes)</a:t>
            </a:r>
          </a:p>
          <a:p>
            <a:pPr eaLnBrk="1" hangingPunct="1">
              <a:spcBef>
                <a:spcPct val="0"/>
              </a:spcBef>
              <a:buClr>
                <a:srgbClr val="000000"/>
              </a:buClr>
            </a:pPr>
            <a:endParaRPr lang="en-US" dirty="0">
              <a:solidFill>
                <a:srgbClr val="000000"/>
              </a:solidFill>
              <a:latin typeface="Arial" charset="0"/>
            </a:endParaRPr>
          </a:p>
          <a:p>
            <a:pPr eaLnBrk="1" hangingPunct="1">
              <a:spcBef>
                <a:spcPct val="0"/>
              </a:spcBef>
              <a:buSzPct val="79000"/>
            </a:pPr>
            <a:r>
              <a:rPr lang="en-US" b="1" dirty="0">
                <a:solidFill>
                  <a:srgbClr val="000000"/>
                </a:solidFill>
                <a:latin typeface="Arial" charset="0"/>
              </a:rPr>
              <a:t>Why/Purpose:</a:t>
            </a:r>
            <a:r>
              <a:rPr lang="en-US" dirty="0">
                <a:solidFill>
                  <a:srgbClr val="000000"/>
                </a:solidFill>
                <a:latin typeface="Arial" charset="0"/>
              </a:rPr>
              <a:t>  Specifically call out the 3 main benefits and challenges with the CCSS.  This will ensure that the 3 main ideas are brought out to the group.</a:t>
            </a:r>
          </a:p>
          <a:p>
            <a:pPr eaLnBrk="1" hangingPunct="1">
              <a:spcBef>
                <a:spcPct val="0"/>
              </a:spcBef>
              <a:buClr>
                <a:srgbClr val="000000"/>
              </a:buClr>
            </a:pPr>
            <a:endParaRPr lang="en-US" dirty="0">
              <a:solidFill>
                <a:srgbClr val="000000"/>
              </a:solidFill>
              <a:latin typeface="Arial" charset="0"/>
            </a:endParaRPr>
          </a:p>
          <a:p>
            <a:pPr eaLnBrk="1" hangingPunct="1">
              <a:spcBef>
                <a:spcPct val="0"/>
              </a:spcBef>
              <a:buSzPct val="79000"/>
            </a:pPr>
            <a:r>
              <a:rPr lang="en-US" b="1" dirty="0">
                <a:solidFill>
                  <a:srgbClr val="000000"/>
                </a:solidFill>
                <a:latin typeface="Arial" charset="0"/>
              </a:rPr>
              <a:t>How:</a:t>
            </a:r>
            <a:r>
              <a:rPr lang="en-US" dirty="0">
                <a:solidFill>
                  <a:srgbClr val="000000"/>
                </a:solidFill>
                <a:latin typeface="Arial" charset="0"/>
              </a:rPr>
              <a:t>  Review the benefits and challenges. If people called out some of the items on the slides, you may want to begin with those.  Ensure to speak to the fact that the benefits are also the challenges and vice versa.</a:t>
            </a:r>
          </a:p>
        </p:txBody>
      </p:sp>
      <p:sp>
        <p:nvSpPr>
          <p:cNvPr id="41987" name="Shape 170"/>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b"/>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r" eaLnBrk="1" hangingPunct="1">
              <a:buSzPct val="25000"/>
              <a:buFont typeface="Calibri" charset="0"/>
              <a:buNone/>
            </a:pPr>
            <a:r>
              <a:rPr lang="en-US" sz="1200" dirty="0">
                <a:solidFill>
                  <a:srgbClr val="000000"/>
                </a:solidFill>
                <a:latin typeface="Calibri" charset="0"/>
                <a:cs typeface="Calibri" charset="0"/>
                <a:sym typeface="Calibri" charset="0"/>
              </a:rPr>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400" b="1" dirty="0">
                <a:latin typeface="Calibri" charset="0"/>
              </a:rPr>
              <a:t>Slide </a:t>
            </a:r>
            <a:r>
              <a:rPr lang="en-US" sz="1400" b="1" dirty="0" smtClean="0">
                <a:latin typeface="Calibri" charset="0"/>
              </a:rPr>
              <a:t>13: </a:t>
            </a:r>
            <a:r>
              <a:rPr lang="en-US" sz="1400" b="1" dirty="0">
                <a:latin typeface="Calibri" charset="0"/>
              </a:rPr>
              <a:t>(2 minutes)</a:t>
            </a:r>
          </a:p>
          <a:p>
            <a:endParaRPr lang="en-US" sz="1400" dirty="0">
              <a:latin typeface="Calibri"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400" b="1" dirty="0">
                <a:latin typeface="Calibri" charset="0"/>
              </a:rPr>
              <a:t>Why: </a:t>
            </a:r>
            <a:r>
              <a:rPr lang="en-US" sz="1400" dirty="0">
                <a:latin typeface="Calibri" charset="0"/>
              </a:rPr>
              <a:t>Highlight how language is embedded in CCSS Literacy without scaffolding.  One of the benefits of the CCSS is that it brings language to the forefront.  At the same time the language demands of the CCSS are complex and require language production from students. For example in ELA/ literacy all students including English Learners are expected to use academic language to construct effective arguments, request clarification, articulate their own ideas. </a:t>
            </a:r>
            <a:r>
              <a:rPr lang="en-US" sz="1400" dirty="0" smtClean="0">
                <a:latin typeface="Calibri" charset="0"/>
              </a:rPr>
              <a:t>The Standards insist that instruction in reading, writing, speaking, listening, and language be a shared responsibility within the school. </a:t>
            </a:r>
          </a:p>
          <a:p>
            <a:endParaRPr lang="en-US" sz="1400" dirty="0">
              <a:latin typeface="Calibri" charset="0"/>
            </a:endParaRPr>
          </a:p>
          <a:p>
            <a:endParaRPr lang="en-US" sz="1400" dirty="0" smtClean="0">
              <a:latin typeface="Calibri" charset="0"/>
            </a:endParaRPr>
          </a:p>
          <a:p>
            <a:endParaRPr lang="en-US" sz="1400" dirty="0" smtClean="0">
              <a:latin typeface="Calibri" charset="0"/>
            </a:endParaRPr>
          </a:p>
          <a:p>
            <a:r>
              <a:rPr lang="en-US" sz="1400" b="1" dirty="0" smtClean="0">
                <a:solidFill>
                  <a:srgbClr val="000000"/>
                </a:solidFill>
                <a:latin typeface="Arial" charset="0"/>
              </a:rPr>
              <a:t>How</a:t>
            </a:r>
            <a:r>
              <a:rPr lang="en-US" sz="1400" b="1" dirty="0">
                <a:solidFill>
                  <a:srgbClr val="000000"/>
                </a:solidFill>
                <a:latin typeface="Arial" charset="0"/>
              </a:rPr>
              <a:t>:</a:t>
            </a:r>
            <a:r>
              <a:rPr lang="en-US" sz="1400" dirty="0">
                <a:solidFill>
                  <a:srgbClr val="000000"/>
                </a:solidFill>
                <a:latin typeface="Arial" charset="0"/>
              </a:rPr>
              <a:t> </a:t>
            </a:r>
            <a:r>
              <a:rPr lang="en-US" sz="1400" dirty="0">
                <a:latin typeface="Calibri" charset="0"/>
              </a:rPr>
              <a:t>Bring attention to Master plan Guiding principle #1: All students are held to the same high expectation for learning.</a:t>
            </a:r>
          </a:p>
        </p:txBody>
      </p:sp>
      <p:sp>
        <p:nvSpPr>
          <p:cNvPr id="4" name="Slide Number Placeholder 3"/>
          <p:cNvSpPr>
            <a:spLocks noGrp="1"/>
          </p:cNvSpPr>
          <p:nvPr>
            <p:ph type="sldNum" sz="quarter" idx="5"/>
          </p:nvPr>
        </p:nvSpPr>
        <p:spPr/>
        <p:txBody>
          <a:bodyPr/>
          <a:lstStyle/>
          <a:p>
            <a:pPr>
              <a:defRPr/>
            </a:pPr>
            <a:fld id="{04C0043E-3B0A-284E-AAA5-58CE9F77C6F6}"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400" b="1" dirty="0">
                <a:latin typeface="Calibri" charset="0"/>
              </a:rPr>
              <a:t>Slide </a:t>
            </a:r>
            <a:r>
              <a:rPr lang="en-US" sz="1400" b="1" dirty="0" smtClean="0">
                <a:latin typeface="Calibri" charset="0"/>
              </a:rPr>
              <a:t>14: </a:t>
            </a:r>
            <a:r>
              <a:rPr lang="en-US" sz="1400" b="1" dirty="0">
                <a:latin typeface="Calibri" charset="0"/>
              </a:rPr>
              <a:t>(1 </a:t>
            </a:r>
            <a:r>
              <a:rPr lang="en-US" sz="1400" b="1" dirty="0" smtClean="0">
                <a:latin typeface="Calibri" charset="0"/>
              </a:rPr>
              <a:t>minute) </a:t>
            </a:r>
            <a:endParaRPr lang="en-US" sz="1400" b="1" dirty="0">
              <a:latin typeface="Calibri" charset="0"/>
            </a:endParaRPr>
          </a:p>
          <a:p>
            <a:endParaRPr lang="en-US" sz="1400" dirty="0">
              <a:latin typeface="Calibri" charset="0"/>
            </a:endParaRPr>
          </a:p>
          <a:p>
            <a:r>
              <a:rPr lang="en-US" sz="1400" b="1" dirty="0">
                <a:latin typeface="Calibri" charset="0"/>
              </a:rPr>
              <a:t>Why: </a:t>
            </a:r>
            <a:r>
              <a:rPr lang="en-US" sz="1400" dirty="0">
                <a:latin typeface="Calibri" charset="0"/>
              </a:rPr>
              <a:t>highlight that in Math CCSS proficient students are expected to be able to articulate their thinking processing using specific language of the content </a:t>
            </a:r>
            <a:r>
              <a:rPr lang="en-US" sz="1400" dirty="0" smtClean="0">
                <a:latin typeface="Calibri" charset="0"/>
              </a:rPr>
              <a:t>area.</a:t>
            </a:r>
            <a:r>
              <a:rPr lang="en-US" sz="1400" baseline="0" dirty="0" smtClean="0">
                <a:latin typeface="Calibri" charset="0"/>
              </a:rPr>
              <a:t> S</a:t>
            </a:r>
            <a:r>
              <a:rPr lang="en-US" sz="1400" dirty="0" smtClean="0">
                <a:latin typeface="Calibri" charset="0"/>
              </a:rPr>
              <a:t>tudents will use language to build logical progression of statements, justify their conclusion and respond to the arguments of others</a:t>
            </a:r>
          </a:p>
          <a:p>
            <a:endParaRPr lang="en-US" sz="1400" b="1" dirty="0">
              <a:solidFill>
                <a:srgbClr val="000000"/>
              </a:solidFill>
              <a:latin typeface="Calibri" charset="0"/>
            </a:endParaRPr>
          </a:p>
          <a:p>
            <a:r>
              <a:rPr lang="en-US" sz="1400" b="1" dirty="0">
                <a:solidFill>
                  <a:srgbClr val="000000"/>
                </a:solidFill>
                <a:latin typeface="Arial" charset="0"/>
              </a:rPr>
              <a:t>How:</a:t>
            </a:r>
            <a:r>
              <a:rPr lang="en-US" sz="1400" dirty="0">
                <a:solidFill>
                  <a:srgbClr val="000000"/>
                </a:solidFill>
                <a:latin typeface="Arial" charset="0"/>
              </a:rPr>
              <a:t> </a:t>
            </a:r>
            <a:r>
              <a:rPr lang="en-US" sz="1400" dirty="0">
                <a:latin typeface="Calibri" charset="0"/>
              </a:rPr>
              <a:t>Mathematically students will use language to build logical progression of statements, justify their conclusion and respond to the arguments of others. The language students use in Mathematics looks differently than it did in Literacy.</a:t>
            </a:r>
          </a:p>
          <a:p>
            <a:endParaRPr lang="en-US" sz="1400" dirty="0">
              <a:latin typeface="Calibri" charset="0"/>
            </a:endParaRPr>
          </a:p>
          <a:p>
            <a:endParaRPr lang="en-US" sz="1400" b="1" dirty="0">
              <a:latin typeface="Calibri" charset="0"/>
            </a:endParaRPr>
          </a:p>
        </p:txBody>
      </p:sp>
      <p:sp>
        <p:nvSpPr>
          <p:cNvPr id="4" name="Slide Number Placeholder 3"/>
          <p:cNvSpPr>
            <a:spLocks noGrp="1"/>
          </p:cNvSpPr>
          <p:nvPr>
            <p:ph type="sldNum" sz="quarter" idx="5"/>
          </p:nvPr>
        </p:nvSpPr>
        <p:spPr/>
        <p:txBody>
          <a:bodyPr/>
          <a:lstStyle/>
          <a:p>
            <a:pPr>
              <a:defRPr/>
            </a:pPr>
            <a:fld id="{497B6204-F1D8-0249-9DFD-DDCA0D402D77}"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400" b="1" dirty="0" smtClean="0">
              <a:latin typeface="Calibri"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400" b="1" dirty="0" smtClean="0">
                <a:latin typeface="Calibri" charset="0"/>
              </a:rPr>
              <a:t>Slide 15: (1 minute) </a:t>
            </a:r>
          </a:p>
          <a:p>
            <a:endParaRPr lang="en-US" sz="1400" b="1" dirty="0" smtClean="0">
              <a:latin typeface="Calibri" charset="0"/>
            </a:endParaRPr>
          </a:p>
          <a:p>
            <a:r>
              <a:rPr lang="en-US" sz="1400" b="1" dirty="0" smtClean="0">
                <a:latin typeface="Calibri" charset="0"/>
              </a:rPr>
              <a:t>Lastly </a:t>
            </a:r>
            <a:r>
              <a:rPr lang="en-US" sz="1400" b="1" dirty="0">
                <a:latin typeface="Calibri" charset="0"/>
              </a:rPr>
              <a:t>in science students will be using language to constructing explanations, engaging in argument, and communicating </a:t>
            </a:r>
            <a:r>
              <a:rPr lang="en-US" sz="1400" b="1" dirty="0" smtClean="0">
                <a:latin typeface="Calibri" charset="0"/>
              </a:rPr>
              <a:t>information</a:t>
            </a:r>
          </a:p>
          <a:p>
            <a:endParaRPr lang="en-US" sz="1400" dirty="0" smtClean="0">
              <a:latin typeface="Calibri" charset="0"/>
            </a:endParaRPr>
          </a:p>
          <a:p>
            <a:r>
              <a:rPr lang="en-US" sz="1400" b="1" dirty="0" smtClean="0">
                <a:latin typeface="Calibri" charset="0"/>
              </a:rPr>
              <a:t>Why: </a:t>
            </a:r>
            <a:r>
              <a:rPr lang="en-US" sz="1400" dirty="0" smtClean="0">
                <a:latin typeface="Calibri" charset="0"/>
              </a:rPr>
              <a:t>Language needs to be supported differently depending on the content areas. In science students will be using language to constructing explanations, engaging in argument, and communicating information. </a:t>
            </a:r>
          </a:p>
          <a:p>
            <a:endParaRPr lang="en-US" sz="1400" dirty="0" smtClean="0">
              <a:latin typeface="Calibri" charset="0"/>
            </a:endParaRPr>
          </a:p>
          <a:p>
            <a:r>
              <a:rPr lang="en-US" sz="1400" b="1" dirty="0" smtClean="0">
                <a:solidFill>
                  <a:srgbClr val="000000"/>
                </a:solidFill>
                <a:latin typeface="Arial" charset="0"/>
              </a:rPr>
              <a:t>How:</a:t>
            </a:r>
            <a:r>
              <a:rPr lang="en-US" sz="1400" dirty="0" smtClean="0">
                <a:solidFill>
                  <a:srgbClr val="000000"/>
                </a:solidFill>
                <a:latin typeface="Arial" charset="0"/>
              </a:rPr>
              <a:t> Highlight that students will be expected to use the  language of science to engage in argument and construct explanations </a:t>
            </a:r>
            <a:endParaRPr lang="en-US" sz="1400" b="1" dirty="0" smtClean="0">
              <a:latin typeface="Calibri" charset="0"/>
            </a:endParaRPr>
          </a:p>
          <a:p>
            <a:endParaRPr lang="en-US" sz="1400" b="1" dirty="0">
              <a:latin typeface="Calibri" charset="0"/>
            </a:endParaRPr>
          </a:p>
        </p:txBody>
      </p:sp>
      <p:sp>
        <p:nvSpPr>
          <p:cNvPr id="4" name="Slide Number Placeholder 3"/>
          <p:cNvSpPr>
            <a:spLocks noGrp="1"/>
          </p:cNvSpPr>
          <p:nvPr>
            <p:ph type="sldNum" sz="quarter" idx="5"/>
          </p:nvPr>
        </p:nvSpPr>
        <p:spPr/>
        <p:txBody>
          <a:bodyPr/>
          <a:lstStyle/>
          <a:p>
            <a:pPr>
              <a:defRPr/>
            </a:pPr>
            <a:fld id="{33BDEFE6-1F97-4747-B351-9762389F52DB}"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400" b="1" dirty="0">
                <a:latin typeface="Calibri" charset="0"/>
              </a:rPr>
              <a:t>Slide </a:t>
            </a:r>
            <a:r>
              <a:rPr lang="en-US" sz="1400" b="1" dirty="0" smtClean="0">
                <a:latin typeface="Calibri" charset="0"/>
              </a:rPr>
              <a:t>16: </a:t>
            </a:r>
            <a:r>
              <a:rPr lang="en-US" sz="1400" b="1" dirty="0">
                <a:latin typeface="Calibri" charset="0"/>
              </a:rPr>
              <a:t>(2 minutes</a:t>
            </a:r>
            <a:r>
              <a:rPr lang="en-US" sz="1400" b="1" dirty="0" smtClean="0">
                <a:latin typeface="Calibri" charset="0"/>
              </a:rPr>
              <a:t>)      If </a:t>
            </a:r>
            <a:r>
              <a:rPr lang="en-US" sz="1400" b="1" dirty="0">
                <a:latin typeface="Calibri" charset="0"/>
              </a:rPr>
              <a:t>language is embedded within CCSS, then why do we have ELD Standards?  </a:t>
            </a:r>
            <a:endParaRPr lang="en-US" sz="1400" b="1" dirty="0" smtClean="0">
              <a:latin typeface="Calibri" charset="0"/>
            </a:endParaRPr>
          </a:p>
          <a:p>
            <a:endParaRPr lang="en-US" sz="1400" b="1" dirty="0" smtClean="0">
              <a:latin typeface="Calibri" charset="0"/>
            </a:endParaRPr>
          </a:p>
          <a:p>
            <a:pPr marL="742950" lvl="1" indent="-285750">
              <a:buFont typeface="Arial"/>
              <a:buChar char="•"/>
            </a:pPr>
            <a:r>
              <a:rPr lang="en-US" sz="1400" dirty="0" smtClean="0">
                <a:latin typeface="Calibri" charset="0"/>
              </a:rPr>
              <a:t>The </a:t>
            </a:r>
            <a:r>
              <a:rPr lang="en-US" sz="1400" dirty="0">
                <a:latin typeface="Calibri" charset="0"/>
              </a:rPr>
              <a:t>CCSS specify that the standards are intended to apply to all students including English </a:t>
            </a:r>
            <a:r>
              <a:rPr lang="en-US" sz="1400" dirty="0" smtClean="0">
                <a:latin typeface="Calibri" charset="0"/>
              </a:rPr>
              <a:t>learners.</a:t>
            </a:r>
          </a:p>
          <a:p>
            <a:pPr marL="742950" lvl="1" indent="-285750">
              <a:buFont typeface="Arial"/>
              <a:buChar char="•"/>
            </a:pPr>
            <a:r>
              <a:rPr lang="en-US" sz="1400" dirty="0" smtClean="0">
                <a:latin typeface="Calibri" charset="0"/>
              </a:rPr>
              <a:t>Both </a:t>
            </a:r>
            <a:r>
              <a:rPr lang="en-US" sz="1400" dirty="0">
                <a:latin typeface="Calibri" charset="0"/>
              </a:rPr>
              <a:t>the National Governors Association Center for Best Practices and the Council of Chief State S</a:t>
            </a:r>
            <a:r>
              <a:rPr lang="en-US" sz="1400" dirty="0" smtClean="0">
                <a:latin typeface="Calibri" charset="0"/>
              </a:rPr>
              <a:t>chool Officers </a:t>
            </a:r>
            <a:r>
              <a:rPr lang="en-US" sz="1400" dirty="0">
                <a:latin typeface="Calibri" charset="0"/>
              </a:rPr>
              <a:t>believe that all students should be held to the same high expectations outlined in the Common Core </a:t>
            </a:r>
            <a:r>
              <a:rPr lang="en-US" sz="1400" dirty="0" smtClean="0">
                <a:latin typeface="Calibri" charset="0"/>
              </a:rPr>
              <a:t>Standards</a:t>
            </a:r>
            <a:r>
              <a:rPr lang="en-US" sz="1400" baseline="0" dirty="0" smtClean="0">
                <a:latin typeface="Calibri" charset="0"/>
              </a:rPr>
              <a:t> -</a:t>
            </a:r>
            <a:r>
              <a:rPr lang="en-US" sz="1400" dirty="0" smtClean="0">
                <a:latin typeface="Calibri" charset="0"/>
              </a:rPr>
              <a:t>this </a:t>
            </a:r>
            <a:r>
              <a:rPr lang="en-US" sz="1400" dirty="0">
                <a:latin typeface="Calibri" charset="0"/>
              </a:rPr>
              <a:t>includes English Learners--- </a:t>
            </a:r>
            <a:endParaRPr lang="en-US" sz="1400" b="1" dirty="0" smtClean="0">
              <a:latin typeface="Calibri" charset="0"/>
            </a:endParaRPr>
          </a:p>
          <a:p>
            <a:pPr marL="742950" lvl="1" indent="-285750">
              <a:buFont typeface="Arial"/>
              <a:buChar char="•"/>
            </a:pPr>
            <a:r>
              <a:rPr lang="en-US" sz="1400" b="1" dirty="0" smtClean="0">
                <a:latin typeface="Calibri" charset="0"/>
              </a:rPr>
              <a:t>EL</a:t>
            </a:r>
            <a:r>
              <a:rPr lang="en-US" sz="1400" b="1" baseline="0" dirty="0" smtClean="0">
                <a:latin typeface="Calibri" charset="0"/>
              </a:rPr>
              <a:t> </a:t>
            </a:r>
            <a:r>
              <a:rPr lang="en-US" sz="1400" b="1" dirty="0" smtClean="0">
                <a:latin typeface="Calibri" charset="0"/>
              </a:rPr>
              <a:t>students </a:t>
            </a:r>
            <a:r>
              <a:rPr lang="en-US" sz="1400" b="1" dirty="0">
                <a:latin typeface="Calibri" charset="0"/>
              </a:rPr>
              <a:t>may require additional time, appropriate instructional support and aligned assessments as they acquire both English language proficiency along with content area </a:t>
            </a:r>
            <a:r>
              <a:rPr lang="en-US" sz="1400" b="1" dirty="0" smtClean="0">
                <a:latin typeface="Calibri" charset="0"/>
              </a:rPr>
              <a:t>knowledge</a:t>
            </a:r>
          </a:p>
          <a:p>
            <a:pPr marL="742950" lvl="1" indent="-285750">
              <a:buFont typeface="Arial"/>
              <a:buChar char="•"/>
            </a:pPr>
            <a:r>
              <a:rPr lang="en-US" sz="1400" b="1" dirty="0" smtClean="0">
                <a:latin typeface="Calibri" charset="0"/>
              </a:rPr>
              <a:t>The </a:t>
            </a:r>
            <a:r>
              <a:rPr lang="en-US" sz="1400" b="1" dirty="0">
                <a:latin typeface="Calibri" charset="0"/>
              </a:rPr>
              <a:t>ELD standards are designed to address the dual challenge faced by </a:t>
            </a:r>
            <a:r>
              <a:rPr lang="en-US" sz="1400" b="1" dirty="0" smtClean="0">
                <a:latin typeface="Calibri" charset="0"/>
              </a:rPr>
              <a:t>ELs </a:t>
            </a:r>
            <a:r>
              <a:rPr lang="en-US" sz="1400" b="1" dirty="0">
                <a:latin typeface="Calibri" charset="0"/>
              </a:rPr>
              <a:t>as they learn both language and </a:t>
            </a:r>
            <a:r>
              <a:rPr lang="en-US" sz="1400" b="1" dirty="0" smtClean="0">
                <a:latin typeface="Calibri" charset="0"/>
              </a:rPr>
              <a:t>content.</a:t>
            </a:r>
          </a:p>
          <a:p>
            <a:pPr marL="457200" lvl="1" indent="0">
              <a:buFont typeface="Arial"/>
              <a:buNone/>
            </a:pPr>
            <a:endParaRPr lang="en-US" sz="1400" b="1" dirty="0" smtClean="0">
              <a:latin typeface="Calibri" charset="0"/>
            </a:endParaRPr>
          </a:p>
          <a:p>
            <a:pPr marL="0" lvl="0" indent="0">
              <a:buFont typeface="Arial"/>
              <a:buNone/>
            </a:pPr>
            <a:r>
              <a:rPr lang="en-US" sz="1400" b="1" dirty="0" smtClean="0">
                <a:latin typeface="Calibri" charset="0"/>
              </a:rPr>
              <a:t>Facilitators</a:t>
            </a:r>
            <a:r>
              <a:rPr lang="en-US" sz="1400" b="1" baseline="0" dirty="0" smtClean="0">
                <a:latin typeface="Calibri" charset="0"/>
              </a:rPr>
              <a:t> should point participants to Master Plan Guiding </a:t>
            </a:r>
            <a:r>
              <a:rPr lang="en-US" sz="1400" b="1" dirty="0" smtClean="0">
                <a:latin typeface="Calibri" charset="0"/>
              </a:rPr>
              <a:t>plan </a:t>
            </a:r>
            <a:r>
              <a:rPr lang="en-US" sz="1400" b="1" dirty="0">
                <a:latin typeface="Calibri" charset="0"/>
              </a:rPr>
              <a:t>guiding principle #</a:t>
            </a:r>
            <a:r>
              <a:rPr lang="en-US" sz="1400" b="1" dirty="0" smtClean="0">
                <a:latin typeface="Calibri" charset="0"/>
              </a:rPr>
              <a:t>1 and 6)</a:t>
            </a:r>
            <a:endParaRPr lang="en-US" sz="1400" b="1" dirty="0">
              <a:latin typeface="Calibri" charset="0"/>
            </a:endParaRPr>
          </a:p>
          <a:p>
            <a:pPr marL="742950" lvl="1" indent="-285750">
              <a:buFont typeface="Arial"/>
              <a:buChar char="•"/>
            </a:pPr>
            <a:endParaRPr lang="en-US" sz="1400" dirty="0">
              <a:latin typeface="Calibri" charset="0"/>
            </a:endParaRPr>
          </a:p>
          <a:p>
            <a:r>
              <a:rPr lang="en-US" sz="1400" dirty="0" smtClean="0">
                <a:latin typeface="Calibri" charset="0"/>
              </a:rPr>
              <a:t>ELs </a:t>
            </a:r>
            <a:r>
              <a:rPr lang="en-US" sz="1400" dirty="0">
                <a:latin typeface="Calibri" charset="0"/>
              </a:rPr>
              <a:t>are a complex group of students with a variety of needs and they come with varying levels of both language and literacy proficiency. ALL teachers are responsible for addressing the needs of </a:t>
            </a:r>
            <a:r>
              <a:rPr lang="en-US" sz="1400" dirty="0" smtClean="0">
                <a:latin typeface="Calibri" charset="0"/>
              </a:rPr>
              <a:t>ELs </a:t>
            </a:r>
            <a:r>
              <a:rPr lang="en-US" sz="1400" dirty="0">
                <a:latin typeface="Calibri" charset="0"/>
              </a:rPr>
              <a:t>through knowing and using the ELD standards for English learners</a:t>
            </a:r>
          </a:p>
        </p:txBody>
      </p:sp>
      <p:sp>
        <p:nvSpPr>
          <p:cNvPr id="4" name="Slide Number Placeholder 3"/>
          <p:cNvSpPr>
            <a:spLocks noGrp="1"/>
          </p:cNvSpPr>
          <p:nvPr>
            <p:ph type="sldNum" sz="quarter" idx="5"/>
          </p:nvPr>
        </p:nvSpPr>
        <p:spPr/>
        <p:txBody>
          <a:bodyPr/>
          <a:lstStyle/>
          <a:p>
            <a:pPr>
              <a:defRPr/>
            </a:pPr>
            <a:fld id="{576E5B3C-9D3B-FA45-87BE-CFCB62E74FFA}"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b="1" dirty="0" smtClean="0">
                <a:latin typeface="Calibri" charset="0"/>
              </a:rPr>
              <a:t>Slide 17: (2 minutes)</a:t>
            </a:r>
          </a:p>
          <a:p>
            <a:pPr eaLnBrk="1" hangingPunct="1">
              <a:defRPr/>
            </a:pPr>
            <a:endParaRPr lang="en-US" dirty="0" smtClean="0">
              <a:latin typeface="Calibri" charset="0"/>
            </a:endParaRPr>
          </a:p>
          <a:p>
            <a:pPr eaLnBrk="1" hangingPunct="1">
              <a:defRPr/>
            </a:pPr>
            <a:r>
              <a:rPr lang="en-US" b="1" dirty="0" smtClean="0">
                <a:latin typeface="Calibri" charset="0"/>
              </a:rPr>
              <a:t>Why/Purpose: </a:t>
            </a:r>
            <a:r>
              <a:rPr lang="en-US" dirty="0" smtClean="0">
                <a:latin typeface="Calibri" charset="0"/>
              </a:rPr>
              <a:t>To </a:t>
            </a:r>
            <a:r>
              <a:rPr lang="en-US" dirty="0">
                <a:latin typeface="Calibri" charset="0"/>
              </a:rPr>
              <a:t>ensure that participants understand the purpose of the new ELD Standards.</a:t>
            </a:r>
          </a:p>
          <a:p>
            <a:pPr eaLnBrk="1" hangingPunct="1">
              <a:defRPr/>
            </a:pPr>
            <a:endParaRPr lang="en-US" b="1" dirty="0">
              <a:latin typeface="Calibri" charset="0"/>
            </a:endParaRPr>
          </a:p>
          <a:p>
            <a:pPr eaLnBrk="1" hangingPunct="1">
              <a:defRPr/>
            </a:pPr>
            <a:r>
              <a:rPr lang="en-US" b="1" dirty="0" smtClean="0">
                <a:latin typeface="Calibri" charset="0"/>
              </a:rPr>
              <a:t>How</a:t>
            </a:r>
            <a:r>
              <a:rPr lang="en-US" dirty="0" smtClean="0">
                <a:latin typeface="Calibri" charset="0"/>
              </a:rPr>
              <a:t>: </a:t>
            </a:r>
            <a:r>
              <a:rPr lang="en-US" dirty="0" smtClean="0">
                <a:solidFill>
                  <a:srgbClr val="000000"/>
                </a:solidFill>
                <a:latin typeface="Arial" charset="0"/>
              </a:rPr>
              <a:t>Paraphrase the purpose of the new ELD CA standards:</a:t>
            </a:r>
          </a:p>
          <a:p>
            <a:pPr marL="228600" indent="-228600" eaLnBrk="1" hangingPunct="1">
              <a:buFont typeface="+mj-lt"/>
              <a:buAutoNum type="arabicPeriod"/>
              <a:defRPr/>
            </a:pPr>
            <a:r>
              <a:rPr lang="en-US" dirty="0" smtClean="0">
                <a:solidFill>
                  <a:srgbClr val="000000"/>
                </a:solidFill>
                <a:latin typeface="Arial" charset="0"/>
              </a:rPr>
              <a:t>To be used in tandem</a:t>
            </a:r>
            <a:r>
              <a:rPr lang="en-US" dirty="0" smtClean="0">
                <a:latin typeface="Calibri" charset="0"/>
              </a:rPr>
              <a:t> with CCSS ELA</a:t>
            </a:r>
          </a:p>
          <a:p>
            <a:pPr marL="228600" indent="-228600" eaLnBrk="1" hangingPunct="1">
              <a:buFont typeface="+mj-lt"/>
              <a:buAutoNum type="arabicPeriod"/>
              <a:defRPr/>
            </a:pPr>
            <a:r>
              <a:rPr lang="en-US" dirty="0" smtClean="0">
                <a:latin typeface="Calibri" charset="0"/>
              </a:rPr>
              <a:t>Highlight and amplify critical knowledge about language and skills using CCSS ELA</a:t>
            </a:r>
          </a:p>
          <a:p>
            <a:pPr marL="228600" indent="-228600" eaLnBrk="1" hangingPunct="1">
              <a:buFont typeface="+mj-lt"/>
              <a:buAutoNum type="arabicPeriod"/>
              <a:defRPr/>
            </a:pPr>
            <a:r>
              <a:rPr lang="en-US" dirty="0" smtClean="0">
                <a:latin typeface="Calibri" charset="0"/>
              </a:rPr>
              <a:t>Provide fewer,  clearer and higher standards </a:t>
            </a:r>
          </a:p>
          <a:p>
            <a:pPr marL="228600" indent="-228600" eaLnBrk="1" hangingPunct="1">
              <a:buFont typeface="+mj-lt"/>
              <a:buAutoNum type="arabicPeriod"/>
              <a:defRPr/>
            </a:pPr>
            <a:r>
              <a:rPr lang="en-US" dirty="0" smtClean="0">
                <a:latin typeface="Calibri" charset="0"/>
              </a:rPr>
              <a:t>Strengthen ELD opportunities in content instruction and in targeted ELD </a:t>
            </a:r>
          </a:p>
          <a:p>
            <a:pPr marL="228600" indent="-228600" eaLnBrk="1" hangingPunct="1">
              <a:buFont typeface="+mj-lt"/>
              <a:buAutoNum type="arabicPeriod"/>
              <a:defRPr/>
            </a:pPr>
            <a:endParaRPr lang="en-US" b="1" dirty="0" smtClean="0">
              <a:solidFill>
                <a:srgbClr val="000000"/>
              </a:solidFill>
              <a:latin typeface="Arial" charset="0"/>
            </a:endParaRPr>
          </a:p>
        </p:txBody>
      </p:sp>
      <p:sp>
        <p:nvSpPr>
          <p:cNvPr id="4" name="Slide Number Placeholder 3"/>
          <p:cNvSpPr>
            <a:spLocks noGrp="1"/>
          </p:cNvSpPr>
          <p:nvPr>
            <p:ph type="sldNum" sz="quarter" idx="5"/>
          </p:nvPr>
        </p:nvSpPr>
        <p:spPr/>
        <p:txBody>
          <a:bodyPr/>
          <a:lstStyle/>
          <a:p>
            <a:pPr>
              <a:defRPr/>
            </a:pPr>
            <a:fld id="{61132F81-288D-FB42-B15A-9C62FC967A96}"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Calibri" charset="0"/>
              </a:rPr>
              <a:t>Slide </a:t>
            </a:r>
            <a:r>
              <a:rPr lang="en-US" b="1" dirty="0" smtClean="0">
                <a:latin typeface="Calibri" charset="0"/>
              </a:rPr>
              <a:t>18: </a:t>
            </a:r>
            <a:r>
              <a:rPr lang="en-US" b="1" dirty="0">
                <a:latin typeface="Calibri" charset="0"/>
              </a:rPr>
              <a:t>(2 </a:t>
            </a:r>
            <a:r>
              <a:rPr lang="en-US" b="1" dirty="0" smtClean="0">
                <a:latin typeface="Calibri" charset="0"/>
              </a:rPr>
              <a:t>minutes) </a:t>
            </a:r>
            <a:endParaRPr lang="en-US" b="1" dirty="0">
              <a:latin typeface="Calibri" charset="0"/>
            </a:endParaRPr>
          </a:p>
          <a:p>
            <a:endParaRPr lang="en-US" b="1" dirty="0">
              <a:latin typeface="Calibri" charset="0"/>
            </a:endParaRPr>
          </a:p>
          <a:p>
            <a:r>
              <a:rPr lang="en-US" b="1" dirty="0">
                <a:latin typeface="Calibri" charset="0"/>
              </a:rPr>
              <a:t>Why/Purpose:  </a:t>
            </a:r>
            <a:r>
              <a:rPr lang="en-US" dirty="0">
                <a:latin typeface="Calibri" charset="0"/>
              </a:rPr>
              <a:t>To call attention to the Goals of the CA ELD Standards, as well as, misconceptions or “ What the CA ELD Standards Are Not.” Highlight the </a:t>
            </a:r>
            <a:r>
              <a:rPr lang="en-US" dirty="0" smtClean="0">
                <a:latin typeface="Calibri" charset="0"/>
              </a:rPr>
              <a:t>opportunities</a:t>
            </a:r>
            <a:r>
              <a:rPr lang="en-US" baseline="0" dirty="0" smtClean="0">
                <a:latin typeface="Calibri" charset="0"/>
              </a:rPr>
              <a:t> for students to interact </a:t>
            </a:r>
            <a:r>
              <a:rPr lang="en-US" dirty="0" smtClean="0">
                <a:latin typeface="Calibri" charset="0"/>
              </a:rPr>
              <a:t>to </a:t>
            </a:r>
            <a:r>
              <a:rPr lang="en-US" dirty="0">
                <a:latin typeface="Calibri" charset="0"/>
              </a:rPr>
              <a:t>make CA ELD standards more interactive</a:t>
            </a:r>
            <a:endParaRPr lang="en-US" b="1" dirty="0">
              <a:latin typeface="Calibri" charset="0"/>
            </a:endParaRPr>
          </a:p>
          <a:p>
            <a:endParaRPr lang="en-US" b="1" dirty="0">
              <a:latin typeface="Calibri" charset="0"/>
            </a:endParaRPr>
          </a:p>
          <a:p>
            <a:r>
              <a:rPr lang="en-US" b="1" dirty="0">
                <a:latin typeface="Calibri" charset="0"/>
              </a:rPr>
              <a:t>How: </a:t>
            </a:r>
            <a:r>
              <a:rPr lang="en-US" dirty="0">
                <a:latin typeface="Calibri" charset="0"/>
              </a:rPr>
              <a:t>The facilitator will first explain the goals by saying:  “</a:t>
            </a:r>
            <a:r>
              <a:rPr lang="en-US" altLang="ja-JP" dirty="0">
                <a:latin typeface="Calibri" charset="0"/>
              </a:rPr>
              <a:t>English learners must simultaneously successfully engage in challenging academic activities, as set by the CCSS, while developing proficiency in advanced English. The CA ELD Standards are intended to support this dual endeavor by providing fewer, clearer, and higher standards: </a:t>
            </a:r>
          </a:p>
          <a:p>
            <a:endParaRPr lang="en-US" dirty="0">
              <a:latin typeface="Calibri" charset="0"/>
            </a:endParaRPr>
          </a:p>
          <a:p>
            <a:pPr marL="628650" lvl="1" indent="-171450">
              <a:buFont typeface="Arial"/>
              <a:buChar char="•"/>
            </a:pPr>
            <a:r>
              <a:rPr lang="en-US" b="1" dirty="0">
                <a:latin typeface="Calibri" charset="0"/>
              </a:rPr>
              <a:t>Fewer: </a:t>
            </a:r>
            <a:r>
              <a:rPr lang="en-US" dirty="0">
                <a:latin typeface="Calibri" charset="0"/>
              </a:rPr>
              <a:t>Those standards that are necessary and essential for development and success; </a:t>
            </a:r>
          </a:p>
          <a:p>
            <a:pPr marL="628650" lvl="1" indent="-171450">
              <a:buFont typeface="Arial"/>
              <a:buChar char="•"/>
            </a:pPr>
            <a:endParaRPr lang="en-US" dirty="0">
              <a:latin typeface="Calibri" charset="0"/>
            </a:endParaRPr>
          </a:p>
          <a:p>
            <a:pPr marL="628650" lvl="1" indent="-171450">
              <a:buFont typeface="Arial"/>
              <a:buChar char="•"/>
            </a:pPr>
            <a:r>
              <a:rPr lang="en-US" b="1" dirty="0">
                <a:latin typeface="Calibri" charset="0"/>
              </a:rPr>
              <a:t>Clearer: </a:t>
            </a:r>
            <a:r>
              <a:rPr lang="en-US" dirty="0">
                <a:latin typeface="Calibri" charset="0"/>
              </a:rPr>
              <a:t>A coherent body of standards that have clear links to curriculum and assessments; </a:t>
            </a:r>
          </a:p>
          <a:p>
            <a:pPr marL="628650" lvl="1" indent="-171450">
              <a:buFont typeface="Arial"/>
              <a:buChar char="•"/>
            </a:pPr>
            <a:endParaRPr lang="en-US" dirty="0">
              <a:latin typeface="Calibri" charset="0"/>
            </a:endParaRPr>
          </a:p>
          <a:p>
            <a:pPr marL="628650" lvl="1" indent="-171450">
              <a:buFont typeface="Arial"/>
              <a:buChar char="•"/>
            </a:pPr>
            <a:r>
              <a:rPr lang="en-US" b="1" dirty="0">
                <a:latin typeface="Calibri" charset="0"/>
              </a:rPr>
              <a:t>Higher: </a:t>
            </a:r>
            <a:r>
              <a:rPr lang="en-US" dirty="0">
                <a:latin typeface="Calibri" charset="0"/>
              </a:rPr>
              <a:t>Alignment with the elevated standards of the Common Core State Standards for ELA.”</a:t>
            </a:r>
          </a:p>
          <a:p>
            <a:pPr marL="628650" lvl="1" indent="-171450">
              <a:buFont typeface="Arial"/>
              <a:buChar char="•"/>
            </a:pPr>
            <a:endParaRPr lang="en-US" dirty="0">
              <a:latin typeface="Calibri" charset="0"/>
            </a:endParaRPr>
          </a:p>
          <a:p>
            <a:pPr marL="628650" lvl="1" indent="-171450">
              <a:buFont typeface="Arial"/>
              <a:buChar char="•"/>
            </a:pPr>
            <a:r>
              <a:rPr lang="en-US" dirty="0">
                <a:latin typeface="Calibri" charset="0"/>
              </a:rPr>
              <a:t>The facilitator will continue reading the remainder of the goals, then continue with “What CA ELD Standards Are Not.”</a:t>
            </a:r>
            <a:endParaRPr lang="en-US" altLang="ja-JP" dirty="0">
              <a:latin typeface="Calibri" charset="0"/>
            </a:endParaRPr>
          </a:p>
          <a:p>
            <a:endParaRPr lang="en-US" sz="1800" dirty="0">
              <a:latin typeface="Calibri" charset="0"/>
            </a:endParaRPr>
          </a:p>
          <a:p>
            <a:r>
              <a:rPr lang="en-US" sz="1800" b="1" dirty="0">
                <a:latin typeface="Calibri" charset="0"/>
              </a:rPr>
              <a:t>Additional Notes: </a:t>
            </a:r>
            <a:r>
              <a:rPr lang="en-US" dirty="0">
                <a:latin typeface="Calibri" charset="0"/>
              </a:rPr>
              <a:t>This could be made into an activity where you cut the goals and ‘what the CA ELD are not’ into strips and then have participants sort them in to the two columns.</a:t>
            </a:r>
          </a:p>
        </p:txBody>
      </p:sp>
      <p:sp>
        <p:nvSpPr>
          <p:cNvPr id="4" name="Slide Number Placeholder 3"/>
          <p:cNvSpPr>
            <a:spLocks noGrp="1"/>
          </p:cNvSpPr>
          <p:nvPr>
            <p:ph type="sldNum" sz="quarter" idx="5"/>
          </p:nvPr>
        </p:nvSpPr>
        <p:spPr/>
        <p:txBody>
          <a:bodyPr/>
          <a:lstStyle/>
          <a:p>
            <a:pPr>
              <a:defRPr/>
            </a:pPr>
            <a:fld id="{512EFC4A-62C3-8E4C-8914-D99A4D368D2C}"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11" tIns="44855" rIns="89711" bIns="44855" numCol="1" anchor="t" anchorCtr="0" compatLnSpc="1">
            <a:prstTxWarp prst="textNoShape">
              <a:avLst/>
            </a:prstTxWarp>
          </a:bodyPr>
          <a:lstStyle/>
          <a:p>
            <a:pPr eaLnBrk="1" hangingPunct="1">
              <a:spcBef>
                <a:spcPct val="0"/>
              </a:spcBef>
              <a:buFont typeface="+mj-lt"/>
              <a:buNone/>
              <a:defRPr/>
            </a:pPr>
            <a:r>
              <a:rPr lang="en-US" sz="1400" b="1" dirty="0">
                <a:latin typeface="Calibri" charset="0"/>
              </a:rPr>
              <a:t>Slide </a:t>
            </a:r>
            <a:r>
              <a:rPr lang="en-US" sz="1400" b="1" dirty="0" smtClean="0">
                <a:latin typeface="Calibri" charset="0"/>
              </a:rPr>
              <a:t>19: (2 minutes)</a:t>
            </a:r>
          </a:p>
          <a:p>
            <a:pPr eaLnBrk="1" hangingPunct="1">
              <a:spcBef>
                <a:spcPct val="0"/>
              </a:spcBef>
              <a:buFont typeface="+mj-lt"/>
              <a:buNone/>
              <a:defRPr/>
            </a:pPr>
            <a:endParaRPr lang="en-US" sz="1400" dirty="0" smtClean="0">
              <a:latin typeface="Calibri" charset="0"/>
            </a:endParaRPr>
          </a:p>
          <a:p>
            <a:pPr eaLnBrk="1" hangingPunct="1">
              <a:buFont typeface="+mj-lt"/>
              <a:buNone/>
              <a:defRPr/>
            </a:pPr>
            <a:r>
              <a:rPr lang="en-US" sz="1400" b="1" dirty="0" smtClean="0">
                <a:latin typeface="Calibri" charset="0"/>
              </a:rPr>
              <a:t>Purpose: </a:t>
            </a:r>
            <a:r>
              <a:rPr lang="en-US" sz="1400" dirty="0" smtClean="0">
                <a:latin typeface="Calibri" charset="0"/>
              </a:rPr>
              <a:t>To ensure that participants understand the purpose of the new ELD Standards.</a:t>
            </a:r>
          </a:p>
          <a:p>
            <a:pPr eaLnBrk="1" hangingPunct="1">
              <a:buFont typeface="+mj-lt"/>
              <a:buNone/>
              <a:defRPr/>
            </a:pPr>
            <a:endParaRPr lang="en-US" sz="1400" b="1" dirty="0" smtClean="0">
              <a:latin typeface="Calibri" charset="0"/>
            </a:endParaRPr>
          </a:p>
          <a:p>
            <a:pPr eaLnBrk="1" hangingPunct="1">
              <a:buFont typeface="+mj-lt"/>
              <a:buNone/>
              <a:defRPr/>
            </a:pPr>
            <a:r>
              <a:rPr lang="en-US" sz="1400" b="1" dirty="0" smtClean="0">
                <a:latin typeface="Calibri" charset="0"/>
              </a:rPr>
              <a:t>How</a:t>
            </a:r>
          </a:p>
          <a:p>
            <a:pPr marL="342900" indent="-342900" eaLnBrk="1" hangingPunct="1">
              <a:spcBef>
                <a:spcPct val="0"/>
              </a:spcBef>
              <a:buFont typeface="+mj-lt"/>
              <a:buAutoNum type="arabicPeriod"/>
              <a:defRPr/>
            </a:pPr>
            <a:r>
              <a:rPr lang="en-US" sz="1400" dirty="0" smtClean="0">
                <a:latin typeface="Calibri" charset="0"/>
              </a:rPr>
              <a:t>English is a meaning making resource that students use based on audience, task and purpose</a:t>
            </a:r>
          </a:p>
          <a:p>
            <a:pPr marL="342900" indent="-342900" eaLnBrk="1" hangingPunct="1">
              <a:spcBef>
                <a:spcPct val="0"/>
              </a:spcBef>
              <a:buFont typeface="+mj-lt"/>
              <a:buAutoNum type="arabicPeriod"/>
              <a:defRPr/>
            </a:pPr>
            <a:r>
              <a:rPr lang="en-US" sz="1400" dirty="0" smtClean="0">
                <a:latin typeface="Calibri" charset="0"/>
              </a:rPr>
              <a:t>We have moved from 5 proficiency level to 3. Each proficiency level has an early stage and an exit level.</a:t>
            </a:r>
          </a:p>
          <a:p>
            <a:pPr marL="342900" indent="-342900" eaLnBrk="1" hangingPunct="1">
              <a:spcBef>
                <a:spcPct val="0"/>
              </a:spcBef>
              <a:buFont typeface="+mj-lt"/>
              <a:buAutoNum type="arabicPeriod"/>
              <a:defRPr/>
            </a:pPr>
            <a:r>
              <a:rPr lang="en-US" sz="1400" dirty="0" smtClean="0">
                <a:latin typeface="Calibri" charset="0"/>
              </a:rPr>
              <a:t>The grade levels/spans parallel CCSS </a:t>
            </a:r>
          </a:p>
          <a:p>
            <a:pPr marL="342900" indent="-342900" eaLnBrk="1" hangingPunct="1">
              <a:spcBef>
                <a:spcPct val="0"/>
              </a:spcBef>
              <a:buFont typeface="+mj-lt"/>
              <a:buAutoNum type="arabicPeriod"/>
              <a:defRPr/>
            </a:pPr>
            <a:r>
              <a:rPr lang="en-US" sz="1400" dirty="0" smtClean="0">
                <a:latin typeface="Calibri" charset="0"/>
              </a:rPr>
              <a:t>The focus is on language development (modes of communication: collaborative, interpretive, productive) and having an understanding of how English works</a:t>
            </a:r>
          </a:p>
          <a:p>
            <a:pPr marL="342900" indent="-342900" eaLnBrk="1" hangingPunct="1">
              <a:spcBef>
                <a:spcPct val="0"/>
              </a:spcBef>
              <a:buFont typeface="+mj-lt"/>
              <a:buAutoNum type="arabicPeriod"/>
              <a:defRPr/>
            </a:pPr>
            <a:endParaRPr lang="en-US" sz="1400" dirty="0" smtClean="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11" tIns="44855" rIns="89711" bIns="44855" numCol="1" anchorCtr="0" compatLnSpc="1">
            <a:prstTxWarp prst="textNoShape">
              <a:avLst/>
            </a:prstTxWarp>
          </a:bodyPr>
          <a:lstStyle>
            <a:lvl1pPr defTabSz="901700" eaLnBrk="0" hangingPunct="0">
              <a:defRPr sz="2400">
                <a:solidFill>
                  <a:schemeClr val="tx1"/>
                </a:solidFill>
                <a:latin typeface="News Gothic MT" charset="0"/>
                <a:ea typeface="ＭＳ Ｐゴシック" charset="0"/>
                <a:cs typeface="ＭＳ Ｐゴシック" charset="0"/>
              </a:defRPr>
            </a:lvl1pPr>
            <a:lvl2pPr marL="742950" indent="-285750" defTabSz="901700" eaLnBrk="0" hangingPunct="0">
              <a:defRPr sz="2400">
                <a:solidFill>
                  <a:schemeClr val="tx1"/>
                </a:solidFill>
                <a:latin typeface="News Gothic MT" charset="0"/>
                <a:ea typeface="ＭＳ Ｐゴシック" charset="0"/>
              </a:defRPr>
            </a:lvl2pPr>
            <a:lvl3pPr marL="1143000" indent="-228600" defTabSz="901700" eaLnBrk="0" hangingPunct="0">
              <a:defRPr sz="2400">
                <a:solidFill>
                  <a:schemeClr val="tx1"/>
                </a:solidFill>
                <a:latin typeface="News Gothic MT" charset="0"/>
                <a:ea typeface="ＭＳ Ｐゴシック" charset="0"/>
              </a:defRPr>
            </a:lvl3pPr>
            <a:lvl4pPr marL="1600200" indent="-228600" defTabSz="901700" eaLnBrk="0" hangingPunct="0">
              <a:defRPr sz="2400">
                <a:solidFill>
                  <a:schemeClr val="tx1"/>
                </a:solidFill>
                <a:latin typeface="News Gothic MT" charset="0"/>
                <a:ea typeface="ＭＳ Ｐゴシック" charset="0"/>
              </a:defRPr>
            </a:lvl4pPr>
            <a:lvl5pPr marL="2057400" indent="-228600" defTabSz="901700" eaLnBrk="0" hangingPunct="0">
              <a:defRPr sz="2400">
                <a:solidFill>
                  <a:schemeClr val="tx1"/>
                </a:solidFill>
                <a:latin typeface="News Gothic MT" charset="0"/>
                <a:ea typeface="ＭＳ Ｐゴシック" charset="0"/>
              </a:defRPr>
            </a:lvl5pPr>
            <a:lvl6pPr marL="2514600" indent="-228600" defTabSz="9017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defTabSz="9017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defTabSz="9017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defTabSz="901700" eaLnBrk="0" fontAlgn="base" hangingPunct="0">
              <a:spcBef>
                <a:spcPct val="0"/>
              </a:spcBef>
              <a:spcAft>
                <a:spcPct val="0"/>
              </a:spcAft>
              <a:defRPr sz="2400">
                <a:solidFill>
                  <a:schemeClr val="tx1"/>
                </a:solidFill>
                <a:latin typeface="News Gothic MT" charset="0"/>
                <a:ea typeface="ＭＳ Ｐゴシック" charset="0"/>
              </a:defRPr>
            </a:lvl9pPr>
          </a:lstStyle>
          <a:p>
            <a:pPr eaLnBrk="1" fontAlgn="base" hangingPunct="1">
              <a:spcBef>
                <a:spcPct val="0"/>
              </a:spcBef>
              <a:spcAft>
                <a:spcPct val="0"/>
              </a:spcAft>
            </a:pPr>
            <a:fld id="{827EFA04-E9D8-2E4A-8983-96F7DF7E8756}" type="slidenum">
              <a:rPr lang="en-US" sz="1200">
                <a:latin typeface="Calibri" charset="0"/>
              </a:rPr>
              <a:pPr eaLnBrk="1" fontAlgn="base" hangingPunct="1">
                <a:spcBef>
                  <a:spcPct val="0"/>
                </a:spcBef>
                <a:spcAft>
                  <a:spcPct val="0"/>
                </a:spcAft>
              </a:pPr>
              <a:t>19</a:t>
            </a:fld>
            <a:endParaRPr lang="en-US"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fontAlgn="base" hangingPunct="1">
              <a:spcBef>
                <a:spcPct val="0"/>
              </a:spcBef>
              <a:spcAft>
                <a:spcPct val="0"/>
              </a:spcAft>
            </a:pPr>
            <a:fld id="{B33F81E1-0FF4-4D4E-BE90-C891F49156B3}" type="slidenum">
              <a:rPr lang="en-US" sz="1200">
                <a:latin typeface="Calibri" charset="0"/>
                <a:cs typeface="MS PGothic" charset="0"/>
              </a:rPr>
              <a:pPr eaLnBrk="1" fontAlgn="base" hangingPunct="1">
                <a:spcBef>
                  <a:spcPct val="0"/>
                </a:spcBef>
                <a:spcAft>
                  <a:spcPct val="0"/>
                </a:spcAft>
              </a:pPr>
              <a:t>2</a:t>
            </a:fld>
            <a:endParaRPr lang="en-US" sz="1200" dirty="0">
              <a:latin typeface="Calibri" charset="0"/>
              <a:cs typeface="MS PGothic" charset="0"/>
            </a:endParaRPr>
          </a:p>
        </p:txBody>
      </p:sp>
      <p:sp>
        <p:nvSpPr>
          <p:cNvPr id="23555" name="Notes Placeholder 2"/>
          <p:cNvSpPr>
            <a:spLocks noGrp="1"/>
          </p:cNvSpPr>
          <p:nvPr>
            <p:ph type="body"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000" b="1" dirty="0">
                <a:latin typeface="Calibri" charset="0"/>
              </a:rPr>
              <a:t>Slide 2: </a:t>
            </a:r>
            <a:r>
              <a:rPr lang="en-US" sz="1000" b="1" dirty="0" smtClean="0">
                <a:latin typeface="Calibri" charset="0"/>
              </a:rPr>
              <a:t>SILENT SOFT </a:t>
            </a:r>
            <a:r>
              <a:rPr lang="en-US" sz="1000" b="1" dirty="0">
                <a:latin typeface="Calibri" charset="0"/>
              </a:rPr>
              <a:t>START </a:t>
            </a:r>
            <a:r>
              <a:rPr lang="en-US" sz="1000" b="1" dirty="0" smtClean="0">
                <a:latin typeface="Calibri" charset="0"/>
              </a:rPr>
              <a:t>(3 </a:t>
            </a:r>
            <a:r>
              <a:rPr lang="en-US" sz="1000" b="1" dirty="0">
                <a:latin typeface="Calibri" charset="0"/>
              </a:rPr>
              <a:t>minutes)</a:t>
            </a:r>
          </a:p>
          <a:p>
            <a:endParaRPr lang="en-US" sz="1000" b="1" dirty="0">
              <a:latin typeface="Calibri" charset="0"/>
            </a:endParaRPr>
          </a:p>
          <a:p>
            <a:r>
              <a:rPr lang="en-US" sz="1000" b="1" dirty="0">
                <a:latin typeface="Calibri" charset="0"/>
              </a:rPr>
              <a:t>Why/Purpose: </a:t>
            </a:r>
            <a:r>
              <a:rPr lang="en-US" sz="1000" dirty="0">
                <a:latin typeface="Calibri" charset="0"/>
              </a:rPr>
              <a:t>The Chalk Talk </a:t>
            </a:r>
            <a:r>
              <a:rPr lang="en-US" sz="1000" dirty="0" smtClean="0">
                <a:latin typeface="Calibri" charset="0"/>
              </a:rPr>
              <a:t>silent activity </a:t>
            </a:r>
            <a:r>
              <a:rPr lang="en-US" sz="1000" dirty="0">
                <a:latin typeface="Calibri" charset="0"/>
              </a:rPr>
              <a:t>is use to ground/ orient participants to the work they will begin doing with the CA English Language Development Standards.  In this case, participants will work with Appendix D of the CELDS to learn about the information on pages 1-3 that include The Context for the CA ELDS, Purposes and Intended Users, and Key Factors in supporting EL success.</a:t>
            </a:r>
            <a:endParaRPr lang="en-US" sz="1000" b="1" dirty="0">
              <a:latin typeface="Calibri" charset="0"/>
            </a:endParaRPr>
          </a:p>
          <a:p>
            <a:endParaRPr lang="en-US" sz="1000" b="1" dirty="0">
              <a:latin typeface="Calibri" charset="0"/>
            </a:endParaRPr>
          </a:p>
          <a:p>
            <a:r>
              <a:rPr lang="en-US" sz="1000" b="1" dirty="0">
                <a:latin typeface="Calibri" charset="0"/>
              </a:rPr>
              <a:t>How:</a:t>
            </a:r>
            <a:r>
              <a:rPr lang="en-US" sz="1000" dirty="0">
                <a:latin typeface="Calibri" charset="0"/>
                <a:cs typeface="MS PGothic" charset="0"/>
              </a:rPr>
              <a:t>  Remind participants that this is a reflective process. Explain how activity can be utilized in a classroom or PD setting. </a:t>
            </a:r>
            <a:endParaRPr lang="en-US" sz="1000" dirty="0" smtClean="0">
              <a:latin typeface="Calibri" charset="0"/>
              <a:cs typeface="MS PGothic" charset="0"/>
            </a:endParaRPr>
          </a:p>
          <a:p>
            <a:endParaRPr lang="en-US" sz="1000" dirty="0">
              <a:latin typeface="Calibri" charset="0"/>
              <a:cs typeface="MS PGothic" charset="0"/>
            </a:endParaRPr>
          </a:p>
          <a:p>
            <a:r>
              <a:rPr lang="en-US" sz="1000" b="1" dirty="0">
                <a:latin typeface="Calibri" charset="0"/>
              </a:rPr>
              <a:t>Process</a:t>
            </a:r>
            <a:endParaRPr lang="en-US" sz="1000" dirty="0">
              <a:latin typeface="Calibri" charset="0"/>
            </a:endParaRPr>
          </a:p>
          <a:p>
            <a:pPr marL="628650" lvl="1" indent="-171450">
              <a:buFont typeface="Arial"/>
              <a:buChar char="•"/>
            </a:pPr>
            <a:r>
              <a:rPr lang="en-US" sz="1000" dirty="0">
                <a:latin typeface="Calibri" charset="0"/>
              </a:rPr>
              <a:t>The facilitator explains VERY BRIEFLY that Chalk Talk is a</a:t>
            </a:r>
            <a:r>
              <a:rPr lang="en-US" sz="1000" b="1" dirty="0">
                <a:latin typeface="Calibri" charset="0"/>
              </a:rPr>
              <a:t> silent </a:t>
            </a:r>
            <a:r>
              <a:rPr lang="en-US" sz="1000" dirty="0">
                <a:latin typeface="Calibri" charset="0"/>
              </a:rPr>
              <a:t>activity. No one may talk at all and anyone may add to the Chalk Talk as they please</a:t>
            </a:r>
            <a:r>
              <a:rPr lang="en-US" sz="1000" dirty="0" smtClean="0">
                <a:latin typeface="Calibri" charset="0"/>
              </a:rPr>
              <a:t>.</a:t>
            </a:r>
          </a:p>
          <a:p>
            <a:pPr marL="628650" lvl="1" indent="-171450">
              <a:buFont typeface="Arial"/>
              <a:buChar char="•"/>
            </a:pPr>
            <a:r>
              <a:rPr lang="en-US" sz="1000" dirty="0" smtClean="0">
                <a:latin typeface="Calibri" charset="0"/>
              </a:rPr>
              <a:t>Participants</a:t>
            </a:r>
            <a:r>
              <a:rPr lang="en-US" sz="1000" baseline="0" dirty="0" smtClean="0">
                <a:latin typeface="Calibri" charset="0"/>
              </a:rPr>
              <a:t> responds to the quote by adding a comment, reflection or idea or by responding to someone someone else’s comment</a:t>
            </a:r>
          </a:p>
          <a:p>
            <a:pPr marL="628650" lvl="1" indent="-171450">
              <a:buFont typeface="Arial"/>
              <a:buChar char="•"/>
            </a:pPr>
            <a:r>
              <a:rPr lang="en-US" sz="1000" baseline="0" dirty="0" smtClean="0">
                <a:latin typeface="Calibri" charset="0"/>
              </a:rPr>
              <a:t>After allotted time is completed, facilitator calls out some of the participants responses</a:t>
            </a:r>
          </a:p>
          <a:p>
            <a:pPr marL="628650" lvl="1" indent="-171450">
              <a:buFont typeface="Arial"/>
              <a:buChar char="•"/>
            </a:pPr>
            <a:endParaRPr lang="en-US" sz="1000" baseline="0" dirty="0" smtClean="0">
              <a:latin typeface="Calibri" charset="0"/>
            </a:endParaRPr>
          </a:p>
          <a:p>
            <a:pPr marL="628650" lvl="1" indent="-171450">
              <a:buFont typeface="Arial"/>
              <a:buChar char="•"/>
            </a:pPr>
            <a:endParaRPr lang="en-US" sz="1000" dirty="0" smtClean="0">
              <a:latin typeface="Calibri" charset="0"/>
            </a:endParaRPr>
          </a:p>
          <a:p>
            <a:r>
              <a:rPr lang="en-US" sz="1000" b="1" dirty="0" smtClean="0">
                <a:latin typeface="Calibri" charset="0"/>
              </a:rPr>
              <a:t>Materials</a:t>
            </a:r>
            <a:r>
              <a:rPr lang="en-US" sz="1000" b="1" dirty="0">
                <a:latin typeface="Calibri" charset="0"/>
              </a:rPr>
              <a:t>:  </a:t>
            </a:r>
            <a:r>
              <a:rPr lang="en-US" sz="1000" dirty="0">
                <a:latin typeface="Calibri" charset="0"/>
              </a:rPr>
              <a:t>Chart Paper and Quotes that are used for the Chalk Talk: </a:t>
            </a:r>
          </a:p>
          <a:p>
            <a:r>
              <a:rPr lang="en-US" sz="1000" dirty="0">
                <a:latin typeface="Calibri" charset="0"/>
              </a:rPr>
              <a:t>The quotes are the from Pages 1- 3 of Appendix </a:t>
            </a:r>
            <a:r>
              <a:rPr lang="en-US" sz="1000" dirty="0" smtClean="0">
                <a:latin typeface="Calibri" charset="0"/>
              </a:rPr>
              <a:t>D. The intent o</a:t>
            </a:r>
            <a:r>
              <a:rPr lang="en-US" sz="1000" baseline="0" dirty="0" smtClean="0">
                <a:latin typeface="Calibri" charset="0"/>
              </a:rPr>
              <a:t>f Appendix D is to call the specific needs that students have serve. </a:t>
            </a:r>
            <a:r>
              <a:rPr lang="en-US" sz="1000" b="1" dirty="0" smtClean="0">
                <a:latin typeface="Calibri" charset="0"/>
              </a:rPr>
              <a:t> Facilitators</a:t>
            </a:r>
            <a:r>
              <a:rPr lang="en-US" sz="1000" b="1" baseline="0" dirty="0" smtClean="0">
                <a:latin typeface="Calibri" charset="0"/>
              </a:rPr>
              <a:t> should remind participants that the sequence of content in the CLEDS document is in draft form, and therefore subject to change prior to final publishing .</a:t>
            </a:r>
            <a:endParaRPr lang="en-US" sz="1000" b="1" dirty="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Calibri" charset="0"/>
              </a:rPr>
              <a:t>Slide </a:t>
            </a:r>
            <a:r>
              <a:rPr lang="en-US" b="1" dirty="0" smtClean="0">
                <a:latin typeface="Calibri" charset="0"/>
              </a:rPr>
              <a:t>20: </a:t>
            </a:r>
            <a:r>
              <a:rPr lang="en-US" b="1" dirty="0">
                <a:latin typeface="Calibri" charset="0"/>
              </a:rPr>
              <a:t>(2 Minutes) </a:t>
            </a:r>
          </a:p>
          <a:p>
            <a:endParaRPr lang="en-US" b="1" dirty="0">
              <a:latin typeface="Calibri" charset="0"/>
            </a:endParaRPr>
          </a:p>
          <a:p>
            <a:r>
              <a:rPr lang="en-US" b="1" dirty="0">
                <a:latin typeface="Calibri" charset="0"/>
              </a:rPr>
              <a:t>Why/Purpose: </a:t>
            </a:r>
            <a:r>
              <a:rPr lang="en-US" dirty="0">
                <a:latin typeface="Calibri" charset="0"/>
              </a:rPr>
              <a:t>To allow time for participants to become familiar with the various sections for the CA ELD Standards Book.</a:t>
            </a:r>
            <a:endParaRPr lang="en-US" b="1" dirty="0">
              <a:latin typeface="Calibri" charset="0"/>
            </a:endParaRPr>
          </a:p>
          <a:p>
            <a:endParaRPr lang="en-US" dirty="0">
              <a:latin typeface="Calibri" charset="0"/>
            </a:endParaRPr>
          </a:p>
          <a:p>
            <a:r>
              <a:rPr lang="en-US" b="1" dirty="0">
                <a:latin typeface="Calibri" charset="0"/>
              </a:rPr>
              <a:t>Materials needed: </a:t>
            </a:r>
            <a:r>
              <a:rPr lang="en-US" dirty="0">
                <a:latin typeface="Calibri" charset="0"/>
              </a:rPr>
              <a:t>ELD Standards Book.</a:t>
            </a:r>
          </a:p>
          <a:p>
            <a:endParaRPr lang="en-US" b="1" dirty="0">
              <a:latin typeface="Calibri" charset="0"/>
            </a:endParaRPr>
          </a:p>
          <a:p>
            <a:r>
              <a:rPr lang="en-US" b="1" dirty="0">
                <a:latin typeface="Calibri" charset="0"/>
              </a:rPr>
              <a:t>How: </a:t>
            </a:r>
            <a:r>
              <a:rPr lang="en-US" dirty="0">
                <a:latin typeface="Calibri" charset="0"/>
              </a:rPr>
              <a:t>Presenter takes time to help familiarize participants with the lay out of the CELDs book by having them tab the four sections above: Overview, Grade level standards, Appendices, Glossary.</a:t>
            </a:r>
          </a:p>
          <a:p>
            <a:endParaRPr lang="en-US" dirty="0">
              <a:latin typeface="Calibri" charset="0"/>
            </a:endParaRPr>
          </a:p>
          <a:p>
            <a:r>
              <a:rPr lang="en-US" dirty="0">
                <a:latin typeface="Calibri" charset="0"/>
              </a:rPr>
              <a:t>The facilitator will say</a:t>
            </a:r>
            <a:r>
              <a:rPr lang="en-US" dirty="0" smtClean="0">
                <a:latin typeface="Calibri" charset="0"/>
              </a:rPr>
              <a:t>,</a:t>
            </a:r>
          </a:p>
          <a:p>
            <a:pPr marL="628650" lvl="1" indent="-171450">
              <a:buFont typeface="Arial"/>
              <a:buChar char="•"/>
            </a:pPr>
            <a:r>
              <a:rPr lang="en-US" dirty="0" smtClean="0">
                <a:latin typeface="Calibri" charset="0"/>
              </a:rPr>
              <a:t> Here </a:t>
            </a:r>
            <a:r>
              <a:rPr lang="en-US" dirty="0">
                <a:latin typeface="Calibri" charset="0"/>
              </a:rPr>
              <a:t>is the </a:t>
            </a:r>
            <a:r>
              <a:rPr lang="en-US" b="1" dirty="0">
                <a:latin typeface="Calibri" charset="0"/>
              </a:rPr>
              <a:t>overview section </a:t>
            </a:r>
            <a:r>
              <a:rPr lang="en-US" dirty="0">
                <a:latin typeface="Calibri" charset="0"/>
              </a:rPr>
              <a:t>(show the section and then explain the components briefly</a:t>
            </a:r>
            <a:r>
              <a:rPr lang="en-US" dirty="0" smtClean="0">
                <a:latin typeface="Calibri" charset="0"/>
              </a:rPr>
              <a:t>)</a:t>
            </a:r>
          </a:p>
          <a:p>
            <a:pPr marL="628650" lvl="1" indent="-171450">
              <a:buFont typeface="Arial"/>
              <a:buChar char="•"/>
            </a:pPr>
            <a:r>
              <a:rPr lang="en-US" dirty="0" smtClean="0">
                <a:latin typeface="Calibri" charset="0"/>
              </a:rPr>
              <a:t> Here </a:t>
            </a:r>
            <a:r>
              <a:rPr lang="en-US" dirty="0">
                <a:latin typeface="Calibri" charset="0"/>
              </a:rPr>
              <a:t>is the </a:t>
            </a:r>
            <a:r>
              <a:rPr lang="en-US" b="1" dirty="0">
                <a:latin typeface="Calibri" charset="0"/>
              </a:rPr>
              <a:t>grade level section </a:t>
            </a:r>
            <a:r>
              <a:rPr lang="en-US" dirty="0">
                <a:latin typeface="Calibri" charset="0"/>
              </a:rPr>
              <a:t>(show the section and then explain the components briefly</a:t>
            </a:r>
            <a:r>
              <a:rPr lang="en-US" dirty="0" smtClean="0">
                <a:latin typeface="Calibri" charset="0"/>
              </a:rPr>
              <a:t>)</a:t>
            </a:r>
          </a:p>
          <a:p>
            <a:pPr marL="1085850" lvl="2" indent="-171450">
              <a:buFont typeface="Arial"/>
              <a:buChar char="•"/>
            </a:pPr>
            <a:r>
              <a:rPr lang="en-US" dirty="0" smtClean="0">
                <a:latin typeface="Calibri" charset="0"/>
              </a:rPr>
              <a:t>Facilitator should point</a:t>
            </a:r>
            <a:r>
              <a:rPr lang="en-US" baseline="0" dirty="0" smtClean="0">
                <a:latin typeface="Calibri" charset="0"/>
              </a:rPr>
              <a:t> out that section 1 contains the goal, critical principle and </a:t>
            </a:r>
            <a:r>
              <a:rPr lang="en-US" b="1" i="1" baseline="0" dirty="0" smtClean="0">
                <a:latin typeface="Calibri" charset="0"/>
              </a:rPr>
              <a:t>At a Glance Overview of Section 2. The language of the standards is found on Section 2</a:t>
            </a:r>
            <a:endParaRPr lang="en-US" b="1" i="1" dirty="0" smtClean="0">
              <a:latin typeface="Calibri" charset="0"/>
            </a:endParaRPr>
          </a:p>
          <a:p>
            <a:pPr marL="628650" lvl="1" indent="-171450">
              <a:buFont typeface="Arial"/>
              <a:buChar char="•"/>
            </a:pPr>
            <a:r>
              <a:rPr lang="en-US" dirty="0" smtClean="0">
                <a:latin typeface="Calibri" charset="0"/>
              </a:rPr>
              <a:t> </a:t>
            </a:r>
            <a:r>
              <a:rPr lang="en-US" dirty="0">
                <a:latin typeface="Calibri" charset="0"/>
              </a:rPr>
              <a:t>Here are the </a:t>
            </a:r>
            <a:r>
              <a:rPr lang="en-US" b="1" dirty="0">
                <a:latin typeface="Calibri" charset="0"/>
              </a:rPr>
              <a:t>appendices</a:t>
            </a:r>
            <a:r>
              <a:rPr lang="en-US" dirty="0">
                <a:latin typeface="Calibri" charset="0"/>
              </a:rPr>
              <a:t> (show the section and then explain the components briefly).</a:t>
            </a:r>
          </a:p>
          <a:p>
            <a:endParaRPr lang="en-US" dirty="0">
              <a:latin typeface="Calibri" charset="0"/>
            </a:endParaRPr>
          </a:p>
          <a:p>
            <a:r>
              <a:rPr lang="en-US" dirty="0">
                <a:latin typeface="Calibri" charset="0"/>
              </a:rPr>
              <a:t>  During this session, we will focus on the layout and structure of the Grade level Standards.</a:t>
            </a:r>
          </a:p>
          <a:p>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4D14D84E-EC35-4547-8678-A92DD1D9E91E}"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dirty="0">
                <a:latin typeface="Calibri" charset="0"/>
              </a:rPr>
              <a:t>Slide </a:t>
            </a:r>
            <a:r>
              <a:rPr lang="en-US" b="1" dirty="0" smtClean="0">
                <a:latin typeface="Calibri" charset="0"/>
              </a:rPr>
              <a:t>21: (8 minutes</a:t>
            </a:r>
            <a:r>
              <a:rPr lang="en-US" b="1" dirty="0">
                <a:latin typeface="Calibri" charset="0"/>
              </a:rPr>
              <a:t>)</a:t>
            </a:r>
          </a:p>
          <a:p>
            <a:pPr>
              <a:spcBef>
                <a:spcPct val="0"/>
              </a:spcBef>
            </a:pPr>
            <a:endParaRPr lang="en-US" b="1" dirty="0">
              <a:latin typeface="Calibri" charset="0"/>
            </a:endParaRPr>
          </a:p>
          <a:p>
            <a:pPr>
              <a:spcBef>
                <a:spcPct val="0"/>
              </a:spcBef>
            </a:pPr>
            <a:r>
              <a:rPr lang="en-US" b="1" dirty="0">
                <a:latin typeface="Calibri" charset="0"/>
              </a:rPr>
              <a:t>Purpose:</a:t>
            </a:r>
          </a:p>
          <a:p>
            <a:pPr>
              <a:spcBef>
                <a:spcPct val="0"/>
              </a:spcBef>
            </a:pPr>
            <a:r>
              <a:rPr lang="en-US" dirty="0">
                <a:latin typeface="Calibri" charset="0"/>
              </a:rPr>
              <a:t>To understand the various components of the CA ELD Standards Books (grade level standards) </a:t>
            </a:r>
          </a:p>
          <a:p>
            <a:pPr>
              <a:spcBef>
                <a:spcPct val="0"/>
              </a:spcBef>
            </a:pPr>
            <a:endParaRPr lang="en-US" dirty="0">
              <a:latin typeface="Calibri" charset="0"/>
            </a:endParaRPr>
          </a:p>
          <a:p>
            <a:pPr>
              <a:spcBef>
                <a:spcPct val="0"/>
              </a:spcBef>
            </a:pPr>
            <a:r>
              <a:rPr lang="en-US" b="1" dirty="0">
                <a:latin typeface="Calibri" charset="0"/>
              </a:rPr>
              <a:t>How:</a:t>
            </a:r>
          </a:p>
          <a:p>
            <a:pPr>
              <a:spcBef>
                <a:spcPct val="0"/>
              </a:spcBef>
            </a:pPr>
            <a:r>
              <a:rPr lang="en-US" dirty="0">
                <a:latin typeface="Calibri" charset="0"/>
              </a:rPr>
              <a:t>Say: “In this section you will have a chance to look at the first 3 pages of your grade level standards to familiarize yourself with the layout  and various components”</a:t>
            </a:r>
            <a:endParaRPr lang="en-US" altLang="ja-JP" dirty="0">
              <a:latin typeface="Calibri" charset="0"/>
            </a:endParaRPr>
          </a:p>
          <a:p>
            <a:pPr>
              <a:spcBef>
                <a:spcPct val="0"/>
              </a:spcBef>
            </a:pPr>
            <a:endParaRPr lang="en-US" dirty="0">
              <a:latin typeface="Calibri" charset="0"/>
            </a:endParaRPr>
          </a:p>
          <a:p>
            <a:pPr>
              <a:spcBef>
                <a:spcPct val="0"/>
              </a:spcBef>
            </a:pPr>
            <a:r>
              <a:rPr lang="en-US" dirty="0">
                <a:latin typeface="Calibri" charset="0"/>
              </a:rPr>
              <a:t>Let participants share out what they notice and what are some new findings. Let them do this using the Turn and Talk strategy</a:t>
            </a:r>
          </a:p>
          <a:p>
            <a:pPr>
              <a:spcBef>
                <a:spcPct val="0"/>
              </a:spcBef>
            </a:pPr>
            <a:endParaRPr lang="en-US" dirty="0">
              <a:latin typeface="Calibri" charset="0"/>
            </a:endParaRPr>
          </a:p>
          <a:p>
            <a:pPr>
              <a:spcBef>
                <a:spcPct val="0"/>
              </a:spcBef>
            </a:pPr>
            <a:endParaRPr lang="en-US" dirty="0">
              <a:latin typeface="Calibri" charset="0"/>
            </a:endParaRPr>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fontAlgn="base" hangingPunct="1">
              <a:spcBef>
                <a:spcPct val="0"/>
              </a:spcBef>
              <a:spcAft>
                <a:spcPct val="0"/>
              </a:spcAft>
            </a:pPr>
            <a:fld id="{2F4B98BC-B9EB-BE48-ADD0-814C51E61A05}" type="slidenum">
              <a:rPr lang="en-US" sz="1200">
                <a:latin typeface="Calibri" charset="0"/>
              </a:rPr>
              <a:pPr eaLnBrk="1" fontAlgn="base" hangingPunct="1">
                <a:spcBef>
                  <a:spcPct val="0"/>
                </a:spcBef>
                <a:spcAft>
                  <a:spcPct val="0"/>
                </a:spcAft>
              </a:pPr>
              <a:t>21</a:t>
            </a:fld>
            <a:endParaRPr lang="en-US" sz="1200">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SzPct val="79000"/>
            </a:pPr>
            <a:r>
              <a:rPr lang="en-US" b="1" dirty="0">
                <a:solidFill>
                  <a:srgbClr val="000000"/>
                </a:solidFill>
                <a:latin typeface="Arial" charset="0"/>
              </a:rPr>
              <a:t>Slides </a:t>
            </a:r>
            <a:r>
              <a:rPr lang="en-US" b="1" dirty="0" smtClean="0">
                <a:solidFill>
                  <a:srgbClr val="000000"/>
                </a:solidFill>
                <a:latin typeface="Arial" charset="0"/>
              </a:rPr>
              <a:t>22– </a:t>
            </a:r>
            <a:r>
              <a:rPr lang="en-US" b="1" dirty="0">
                <a:solidFill>
                  <a:srgbClr val="000000"/>
                </a:solidFill>
                <a:latin typeface="Arial" charset="0"/>
              </a:rPr>
              <a:t>24: (</a:t>
            </a:r>
            <a:r>
              <a:rPr lang="en-US" b="1" dirty="0" smtClean="0">
                <a:solidFill>
                  <a:srgbClr val="000000"/>
                </a:solidFill>
                <a:latin typeface="Arial" charset="0"/>
              </a:rPr>
              <a:t>11 </a:t>
            </a:r>
            <a:r>
              <a:rPr lang="en-US" b="1" dirty="0">
                <a:solidFill>
                  <a:srgbClr val="000000"/>
                </a:solidFill>
                <a:latin typeface="Arial" charset="0"/>
              </a:rPr>
              <a:t>minutes )These slides are all connected, but should be chunked into slides </a:t>
            </a:r>
            <a:r>
              <a:rPr lang="en-US" b="1" dirty="0" smtClean="0">
                <a:solidFill>
                  <a:srgbClr val="000000"/>
                </a:solidFill>
                <a:latin typeface="Arial" charset="0"/>
              </a:rPr>
              <a:t>22-23 </a:t>
            </a:r>
            <a:r>
              <a:rPr lang="en-US" b="1" dirty="0">
                <a:solidFill>
                  <a:srgbClr val="000000"/>
                </a:solidFill>
                <a:latin typeface="Arial" charset="0"/>
              </a:rPr>
              <a:t>(3 minutes) and </a:t>
            </a:r>
            <a:r>
              <a:rPr lang="en-US" b="1" dirty="0" smtClean="0">
                <a:solidFill>
                  <a:srgbClr val="000000"/>
                </a:solidFill>
                <a:latin typeface="Arial" charset="0"/>
              </a:rPr>
              <a:t>24-25 (8 </a:t>
            </a:r>
            <a:r>
              <a:rPr lang="en-US" b="1" dirty="0">
                <a:solidFill>
                  <a:srgbClr val="000000"/>
                </a:solidFill>
                <a:latin typeface="Arial" charset="0"/>
              </a:rPr>
              <a:t>minutes).</a:t>
            </a:r>
          </a:p>
          <a:p>
            <a:endParaRPr lang="en-US" dirty="0">
              <a:latin typeface="Calibri" charset="0"/>
            </a:endParaRPr>
          </a:p>
          <a:p>
            <a:r>
              <a:rPr lang="en-US" b="1" dirty="0">
                <a:latin typeface="Calibri" charset="0"/>
              </a:rPr>
              <a:t>Why/Purpose: </a:t>
            </a:r>
            <a:r>
              <a:rPr lang="en-US" dirty="0">
                <a:latin typeface="Calibri" charset="0"/>
              </a:rPr>
              <a:t>to understand the layout of the new ELD Standards</a:t>
            </a:r>
          </a:p>
          <a:p>
            <a:endParaRPr lang="en-US" dirty="0">
              <a:latin typeface="Calibri" charset="0"/>
            </a:endParaRPr>
          </a:p>
          <a:p>
            <a:r>
              <a:rPr lang="en-US" b="1" dirty="0">
                <a:latin typeface="Calibri" charset="0"/>
              </a:rPr>
              <a:t>How: </a:t>
            </a:r>
          </a:p>
          <a:p>
            <a:r>
              <a:rPr lang="en-US" dirty="0">
                <a:latin typeface="Calibri" charset="0"/>
              </a:rPr>
              <a:t>We’ve had an opportunity to look at our grade level standards. Now we are going to look at the structure, layout and the various components within each grade level. </a:t>
            </a:r>
          </a:p>
          <a:p>
            <a:r>
              <a:rPr lang="en-US" dirty="0">
                <a:latin typeface="Calibri" charset="0"/>
              </a:rPr>
              <a:t>The grade-specific standards are divided into</a:t>
            </a:r>
            <a:r>
              <a:rPr lang="en-US" b="1" dirty="0">
                <a:latin typeface="Calibri" charset="0"/>
              </a:rPr>
              <a:t> two </a:t>
            </a:r>
            <a:r>
              <a:rPr lang="en-US" dirty="0">
                <a:latin typeface="Calibri" charset="0"/>
              </a:rPr>
              <a:t>sections. </a:t>
            </a:r>
          </a:p>
          <a:p>
            <a:endParaRPr lang="en-US" dirty="0">
              <a:latin typeface="Calibri" charset="0"/>
            </a:endParaRPr>
          </a:p>
          <a:p>
            <a:r>
              <a:rPr lang="en-US" b="1" dirty="0">
                <a:solidFill>
                  <a:srgbClr val="C00000"/>
                </a:solidFill>
                <a:latin typeface="Calibri" charset="0"/>
              </a:rPr>
              <a:t>Section 1 </a:t>
            </a:r>
            <a:r>
              <a:rPr lang="en-US" dirty="0">
                <a:latin typeface="Calibri" charset="0"/>
              </a:rPr>
              <a:t>has 3 parts: </a:t>
            </a:r>
            <a:r>
              <a:rPr lang="en-US" b="1" dirty="0">
                <a:latin typeface="Calibri" charset="0"/>
              </a:rPr>
              <a:t>Part I: </a:t>
            </a:r>
            <a:r>
              <a:rPr lang="en-US" dirty="0">
                <a:latin typeface="Calibri" charset="0"/>
              </a:rPr>
              <a:t>Interacting in meaningful ways, </a:t>
            </a:r>
            <a:r>
              <a:rPr lang="en-US" b="1" dirty="0">
                <a:latin typeface="Calibri" charset="0"/>
              </a:rPr>
              <a:t>Part II </a:t>
            </a:r>
            <a:r>
              <a:rPr lang="en-US" dirty="0">
                <a:latin typeface="Calibri" charset="0"/>
              </a:rPr>
              <a:t>How English works and </a:t>
            </a:r>
            <a:r>
              <a:rPr lang="en-US" b="1" dirty="0">
                <a:latin typeface="Calibri" charset="0"/>
              </a:rPr>
              <a:t>Part III </a:t>
            </a:r>
            <a:r>
              <a:rPr lang="en-US" dirty="0">
                <a:latin typeface="Calibri" charset="0"/>
              </a:rPr>
              <a:t>Foundational Skills</a:t>
            </a:r>
          </a:p>
          <a:p>
            <a:endParaRPr lang="en-US" dirty="0">
              <a:latin typeface="Calibri" charset="0"/>
            </a:endParaRPr>
          </a:p>
          <a:p>
            <a:r>
              <a:rPr lang="en-US" dirty="0">
                <a:latin typeface="Calibri" charset="0"/>
              </a:rPr>
              <a:t>This section highlights: Part 1 of the CA ELD Standards Interacting in Meaningful Ways.  I</a:t>
            </a:r>
          </a:p>
          <a:p>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75F865C6-867D-C746-B5DA-F57F2344161E}" type="slidenum">
              <a:rPr lang="en-US" smtClean="0"/>
              <a:pPr>
                <a:defRPr/>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Calibri" charset="0"/>
              </a:rPr>
              <a:t>Slide </a:t>
            </a:r>
            <a:r>
              <a:rPr lang="en-US" b="1" dirty="0" smtClean="0">
                <a:latin typeface="Calibri" charset="0"/>
              </a:rPr>
              <a:t>23: (1 </a:t>
            </a:r>
            <a:r>
              <a:rPr lang="en-US" b="1" dirty="0">
                <a:latin typeface="Calibri" charset="0"/>
              </a:rPr>
              <a:t>minute)</a:t>
            </a:r>
          </a:p>
          <a:p>
            <a:endParaRPr lang="en-US" dirty="0">
              <a:latin typeface="Calibri" charset="0"/>
            </a:endParaRPr>
          </a:p>
          <a:p>
            <a:r>
              <a:rPr lang="en-US" b="1" dirty="0">
                <a:latin typeface="Calibri" charset="0"/>
              </a:rPr>
              <a:t>Why/Purpose: </a:t>
            </a:r>
            <a:r>
              <a:rPr lang="en-US" dirty="0">
                <a:latin typeface="Calibri" charset="0"/>
              </a:rPr>
              <a:t>To understand the layout of the new ELD Standards Parts II(How English Works and Part III (Foundational Literacy Skills)</a:t>
            </a:r>
          </a:p>
          <a:p>
            <a:endParaRPr lang="en-US" b="1" dirty="0">
              <a:latin typeface="Calibri" charset="0"/>
            </a:endParaRPr>
          </a:p>
          <a:p>
            <a:r>
              <a:rPr lang="en-US" b="1" dirty="0">
                <a:latin typeface="Calibri" charset="0"/>
              </a:rPr>
              <a:t>How: </a:t>
            </a:r>
          </a:p>
          <a:p>
            <a:r>
              <a:rPr lang="en-US" dirty="0">
                <a:latin typeface="Calibri" charset="0"/>
              </a:rPr>
              <a:t>Say: </a:t>
            </a:r>
            <a:r>
              <a:rPr lang="en-US" b="1" dirty="0">
                <a:latin typeface="Calibri" charset="0"/>
              </a:rPr>
              <a:t>Part II </a:t>
            </a:r>
            <a:r>
              <a:rPr lang="en-US" dirty="0">
                <a:latin typeface="Calibri" charset="0"/>
              </a:rPr>
              <a:t>is the same at each grade level. Part 2 of section 1 is learning about how English works. It lists 3 Processes.</a:t>
            </a:r>
          </a:p>
          <a:p>
            <a:endParaRPr lang="en-US" dirty="0">
              <a:latin typeface="Calibri" charset="0"/>
            </a:endParaRPr>
          </a:p>
          <a:p>
            <a:r>
              <a:rPr lang="en-US" dirty="0">
                <a:latin typeface="Calibri" charset="0"/>
              </a:rPr>
              <a:t>	</a:t>
            </a:r>
            <a:r>
              <a:rPr lang="en-US" b="1" dirty="0">
                <a:latin typeface="Calibri" charset="0"/>
              </a:rPr>
              <a:t>Part III: </a:t>
            </a:r>
            <a:r>
              <a:rPr lang="en-US" dirty="0">
                <a:latin typeface="Calibri" charset="0"/>
              </a:rPr>
              <a:t>Using Foundational Literacy Skills: The foundational literacy skills will be addressed through the English Language Arts time (covered in Appendix A)</a:t>
            </a:r>
          </a:p>
          <a:p>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D66B4A11-5FA6-B349-961D-B16759323CA8}" type="slidenum">
              <a:rPr lang="en-US" smtClean="0"/>
              <a:pPr>
                <a:defRPr/>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fontScale="47500" lnSpcReduction="20000"/>
          </a:bodyPr>
          <a:lstStyle/>
          <a:p>
            <a:pPr>
              <a:defRPr/>
            </a:pPr>
            <a:r>
              <a:rPr lang="en-US" b="1" dirty="0" smtClean="0"/>
              <a:t>Slide 24: (5 minutes)</a:t>
            </a:r>
          </a:p>
          <a:p>
            <a:pPr>
              <a:defRPr/>
            </a:pPr>
            <a:endParaRPr lang="en-US" b="1" dirty="0" smtClean="0"/>
          </a:p>
          <a:p>
            <a:pPr>
              <a:defRPr/>
            </a:pPr>
            <a:r>
              <a:rPr lang="en-US" b="1" dirty="0" smtClean="0"/>
              <a:t>Purpose</a:t>
            </a:r>
            <a:r>
              <a:rPr lang="en-US" dirty="0" smtClean="0"/>
              <a:t>:</a:t>
            </a:r>
          </a:p>
          <a:p>
            <a:pPr>
              <a:defRPr/>
            </a:pPr>
            <a:r>
              <a:rPr lang="en-US" dirty="0" smtClean="0"/>
              <a:t>Participants will understand that for every Grade level, the ELD Standards have the same ‘Section 1’ with the exception of the corresponding common core state standards. There are three parts to section 1. Part one is divided into modes and Part two is divided into 3 process.</a:t>
            </a:r>
          </a:p>
          <a:p>
            <a:pPr>
              <a:defRPr/>
            </a:pPr>
            <a:endParaRPr lang="en-US" dirty="0" smtClean="0"/>
          </a:p>
          <a:p>
            <a:pPr>
              <a:defRPr/>
            </a:pPr>
            <a:r>
              <a:rPr lang="en-US" dirty="0" smtClean="0"/>
              <a:t>Say: “For every Grade level, the ELD Standards have the same ‘Section 1”</a:t>
            </a:r>
          </a:p>
          <a:p>
            <a:pPr marL="166358" indent="-166358">
              <a:buFont typeface="Arial"/>
              <a:buChar char="•"/>
              <a:defRPr/>
            </a:pPr>
            <a:r>
              <a:rPr lang="en-US" dirty="0" smtClean="0"/>
              <a:t>The same goal is listed at each grade level</a:t>
            </a:r>
          </a:p>
          <a:p>
            <a:pPr marL="166358" indent="-166358">
              <a:buFont typeface="Arial"/>
              <a:buChar char="•"/>
              <a:defRPr/>
            </a:pPr>
            <a:r>
              <a:rPr lang="en-US" dirty="0" smtClean="0"/>
              <a:t>The same Critical Principles for Developing Language and Cognition in Academic Contexts is at each grade level</a:t>
            </a:r>
          </a:p>
          <a:p>
            <a:pPr>
              <a:defRPr/>
            </a:pPr>
            <a:r>
              <a:rPr lang="en-US" dirty="0" smtClean="0"/>
              <a:t>(Facilitator and participants highlight the bold)</a:t>
            </a:r>
          </a:p>
          <a:p>
            <a:pPr>
              <a:defRPr/>
            </a:pPr>
            <a:endParaRPr lang="en-US" dirty="0" smtClean="0"/>
          </a:p>
          <a:p>
            <a:pPr>
              <a:defRPr/>
            </a:pPr>
            <a:r>
              <a:rPr lang="en-US" b="1" dirty="0" smtClean="0"/>
              <a:t>Part I </a:t>
            </a:r>
            <a:r>
              <a:rPr lang="en-US" dirty="0" smtClean="0"/>
              <a:t>is the same at each grade level. Part 1 of the CA ELD Standards is interacting in meaningful ways.  It lists 3 Modes 1. The modes is the ways of using language and there are three listed under the mode.</a:t>
            </a:r>
          </a:p>
          <a:p>
            <a:pPr marL="665432" lvl="1" indent="-221811">
              <a:buFont typeface="+mj-lt"/>
              <a:buAutoNum type="alphaUcPeriod"/>
              <a:defRPr/>
            </a:pPr>
            <a:r>
              <a:rPr lang="en-US" dirty="0" smtClean="0"/>
              <a:t>Collaborative</a:t>
            </a:r>
          </a:p>
          <a:p>
            <a:pPr marL="665432" lvl="1" indent="-221811">
              <a:buFont typeface="+mj-lt"/>
              <a:buAutoNum type="alphaUcPeriod"/>
              <a:defRPr/>
            </a:pPr>
            <a:r>
              <a:rPr lang="en-US" dirty="0" smtClean="0"/>
              <a:t>Interpretive</a:t>
            </a:r>
          </a:p>
          <a:p>
            <a:pPr marL="665432" lvl="1" indent="-221811">
              <a:buFont typeface="+mj-lt"/>
              <a:buAutoNum type="alphaUcPeriod"/>
              <a:defRPr/>
            </a:pPr>
            <a:r>
              <a:rPr lang="en-US" dirty="0" smtClean="0"/>
              <a:t>Productive</a:t>
            </a:r>
          </a:p>
          <a:p>
            <a:pPr>
              <a:defRPr/>
            </a:pPr>
            <a:r>
              <a:rPr lang="en-US" dirty="0" smtClean="0"/>
              <a:t>(Facilitator and participants highlight the bold and write MODES)</a:t>
            </a:r>
          </a:p>
          <a:p>
            <a:pPr>
              <a:defRPr/>
            </a:pPr>
            <a:r>
              <a:rPr lang="en-US" dirty="0" smtClean="0"/>
              <a:t/>
            </a:r>
            <a:br>
              <a:rPr lang="en-US" dirty="0" smtClean="0"/>
            </a:br>
            <a:r>
              <a:rPr lang="en-US" dirty="0" smtClean="0"/>
              <a:t>Say: There are 4 strands under each mode. Since there are 3 modes and 4 strands under each mode, there are total of 12 strands under Part 1 of Section 1.</a:t>
            </a:r>
          </a:p>
          <a:p>
            <a:pPr>
              <a:defRPr/>
            </a:pPr>
            <a:r>
              <a:rPr lang="en-US" dirty="0" smtClean="0"/>
              <a:t>(Facilitator will have the participants point to the strands)</a:t>
            </a:r>
            <a:r>
              <a:rPr lang="en-US" dirty="0" smtClean="0">
                <a:latin typeface="Calibri" charset="0"/>
              </a:rPr>
              <a:t> Say: Take a minute to look a the language and highlight some of the language you see there. </a:t>
            </a:r>
          </a:p>
          <a:p>
            <a:pPr>
              <a:defRPr/>
            </a:pPr>
            <a:endParaRPr lang="en-US" dirty="0" smtClean="0"/>
          </a:p>
          <a:p>
            <a:pPr>
              <a:defRPr/>
            </a:pPr>
            <a:endParaRPr lang="en-US" dirty="0" smtClean="0"/>
          </a:p>
          <a:p>
            <a:pPr>
              <a:defRPr/>
            </a:pPr>
            <a:r>
              <a:rPr lang="en-US" dirty="0" smtClean="0"/>
              <a:t>Say: </a:t>
            </a:r>
            <a:r>
              <a:rPr lang="en-US" b="1" dirty="0" smtClean="0"/>
              <a:t>Part II </a:t>
            </a:r>
            <a:r>
              <a:rPr lang="en-US" dirty="0" smtClean="0"/>
              <a:t>is the same at each grade level. Part 2 of section 1 is learning about how English works. . It lists 3 Processes </a:t>
            </a:r>
          </a:p>
          <a:p>
            <a:pPr>
              <a:defRPr/>
            </a:pPr>
            <a:r>
              <a:rPr lang="en-US" dirty="0" smtClean="0"/>
              <a:t>	A. Structuring Cohesive Texts</a:t>
            </a:r>
          </a:p>
          <a:p>
            <a:pPr marL="443621" lvl="1">
              <a:buFont typeface="+mj-lt"/>
              <a:buNone/>
              <a:defRPr/>
            </a:pPr>
            <a:r>
              <a:rPr lang="en-US" dirty="0" smtClean="0"/>
              <a:t>B. Expanding and Enriching Ideas</a:t>
            </a:r>
          </a:p>
          <a:p>
            <a:pPr marL="443621" lvl="1">
              <a:buFont typeface="+mj-lt"/>
              <a:buNone/>
              <a:defRPr/>
            </a:pPr>
            <a:r>
              <a:rPr lang="en-US" dirty="0" smtClean="0"/>
              <a:t>C. Connecting and Condensing Ideas</a:t>
            </a:r>
          </a:p>
          <a:p>
            <a:pPr>
              <a:defRPr/>
            </a:pPr>
            <a:endParaRPr lang="en-US" dirty="0" smtClean="0"/>
          </a:p>
          <a:p>
            <a:pPr>
              <a:defRPr/>
            </a:pPr>
            <a:r>
              <a:rPr lang="en-US" dirty="0" smtClean="0"/>
              <a:t>The Strands appear beneath.</a:t>
            </a:r>
          </a:p>
          <a:p>
            <a:pPr>
              <a:defRPr/>
            </a:pPr>
            <a:endParaRPr lang="en-US" dirty="0" smtClean="0"/>
          </a:p>
          <a:p>
            <a:pPr>
              <a:defRPr/>
            </a:pPr>
            <a:r>
              <a:rPr lang="en-US" dirty="0" smtClean="0"/>
              <a:t>(Facilitator and participants highlight the bold and write PROCESSES)</a:t>
            </a:r>
          </a:p>
          <a:p>
            <a:pPr>
              <a:defRPr/>
            </a:pPr>
            <a:endParaRPr lang="en-US" dirty="0" smtClean="0"/>
          </a:p>
          <a:p>
            <a:pPr>
              <a:defRPr/>
            </a:pPr>
            <a:r>
              <a:rPr lang="en-US" dirty="0" smtClean="0"/>
              <a:t>The only thing that differs on page 1 of each grade level is the CCSS standards it corresponds to.</a:t>
            </a:r>
          </a:p>
          <a:p>
            <a:pPr>
              <a:defRPr/>
            </a:pPr>
            <a:endParaRPr lang="en-US" dirty="0" smtClean="0"/>
          </a:p>
          <a:p>
            <a:pPr>
              <a:defRPr/>
            </a:pPr>
            <a:r>
              <a:rPr lang="en-US" dirty="0" smtClean="0"/>
              <a:t>Part 3 is the foundational literacy skills.</a:t>
            </a:r>
          </a:p>
          <a:p>
            <a:pPr marL="665432" lvl="1" indent="-221811">
              <a:buFont typeface="+mj-lt"/>
              <a:buAutoNum type="alphaUcPeriod"/>
              <a:defRPr/>
            </a:pPr>
            <a:endParaRPr lang="en-US" dirty="0"/>
          </a:p>
        </p:txBody>
      </p:sp>
      <p:sp>
        <p:nvSpPr>
          <p:cNvPr id="4" name="Slide Number Placeholder 3"/>
          <p:cNvSpPr>
            <a:spLocks noGrp="1"/>
          </p:cNvSpPr>
          <p:nvPr>
            <p:ph type="sldNum" sz="quarter" idx="5"/>
          </p:nvPr>
        </p:nvSpPr>
        <p:spPr/>
        <p:txBody>
          <a:bodyPr/>
          <a:lstStyle/>
          <a:p>
            <a:pPr>
              <a:defRPr/>
            </a:pPr>
            <a:fld id="{FA534492-24AB-AD46-BAF2-E1F2AFEAE5D3}" type="slidenum">
              <a:rPr lang="en-US" smtClean="0"/>
              <a:pPr>
                <a:defRPr/>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Calibri" charset="0"/>
              </a:rPr>
              <a:t>Slide </a:t>
            </a:r>
            <a:r>
              <a:rPr lang="en-US" b="1" dirty="0" smtClean="0">
                <a:latin typeface="Calibri" charset="0"/>
              </a:rPr>
              <a:t>25: (3 </a:t>
            </a:r>
            <a:r>
              <a:rPr lang="en-US" b="1" dirty="0">
                <a:latin typeface="Calibri" charset="0"/>
              </a:rPr>
              <a:t>minutes)</a:t>
            </a:r>
          </a:p>
          <a:p>
            <a:endParaRPr lang="en-US" dirty="0">
              <a:latin typeface="Calibri" charset="0"/>
            </a:endParaRPr>
          </a:p>
          <a:p>
            <a:r>
              <a:rPr lang="en-US" b="1" dirty="0">
                <a:latin typeface="Calibri" charset="0"/>
              </a:rPr>
              <a:t>Purpose:  </a:t>
            </a:r>
            <a:r>
              <a:rPr lang="en-US" dirty="0">
                <a:latin typeface="Calibri" charset="0"/>
              </a:rPr>
              <a:t>Participants will understand that </a:t>
            </a:r>
            <a:r>
              <a:rPr lang="en-US" b="1" dirty="0">
                <a:latin typeface="Calibri" charset="0"/>
              </a:rPr>
              <a:t>Section 2 </a:t>
            </a:r>
            <a:r>
              <a:rPr lang="en-US" dirty="0">
                <a:latin typeface="Calibri" charset="0"/>
              </a:rPr>
              <a:t>is the actual grade level standards per each strands listed in section 1. It also has standards listed by the 3 levels of proficiency – Emerging, expanding, and bridging.</a:t>
            </a:r>
          </a:p>
          <a:p>
            <a:endParaRPr lang="en-US" dirty="0">
              <a:latin typeface="Calibri" charset="0"/>
            </a:endParaRPr>
          </a:p>
          <a:p>
            <a:r>
              <a:rPr lang="en-US" b="1" dirty="0">
                <a:latin typeface="Calibri" charset="0"/>
              </a:rPr>
              <a:t>How:</a:t>
            </a:r>
            <a:endParaRPr lang="en-US" dirty="0">
              <a:latin typeface="Calibri" charset="0"/>
            </a:endParaRPr>
          </a:p>
          <a:p>
            <a:r>
              <a:rPr lang="en-US" dirty="0">
                <a:latin typeface="Calibri" charset="0"/>
              </a:rPr>
              <a:t>The grade specific standards are divided into</a:t>
            </a:r>
            <a:r>
              <a:rPr lang="en-US" b="1" dirty="0">
                <a:latin typeface="Calibri" charset="0"/>
              </a:rPr>
              <a:t> two </a:t>
            </a:r>
            <a:r>
              <a:rPr lang="en-US" dirty="0">
                <a:latin typeface="Calibri" charset="0"/>
              </a:rPr>
              <a:t>sections. </a:t>
            </a:r>
          </a:p>
          <a:p>
            <a:r>
              <a:rPr lang="en-US" b="1" dirty="0">
                <a:latin typeface="Calibri" charset="0"/>
              </a:rPr>
              <a:t>Section 2 </a:t>
            </a:r>
            <a:r>
              <a:rPr lang="en-US" dirty="0">
                <a:latin typeface="Calibri" charset="0"/>
              </a:rPr>
              <a:t>has the same components and the language of the standards. This is where you will find what guides your instruction. </a:t>
            </a:r>
          </a:p>
          <a:p>
            <a:r>
              <a:rPr lang="en-US" dirty="0">
                <a:latin typeface="Calibri" charset="0"/>
              </a:rPr>
              <a:t>There are 3 proficiency levels in the new CA ELD Standards.  The proficiency levels are: Emerging, Expanding, and Bridging </a:t>
            </a:r>
            <a:r>
              <a:rPr lang="en-US" b="1" i="1" dirty="0">
                <a:latin typeface="Calibri" charset="0"/>
              </a:rPr>
              <a:t>(Have participants label or highlight the document as you speak to each section) </a:t>
            </a:r>
          </a:p>
          <a:p>
            <a:r>
              <a:rPr lang="en-US" b="1" i="1" dirty="0">
                <a:latin typeface="Calibri" charset="0"/>
              </a:rPr>
              <a:t/>
            </a:r>
            <a:br>
              <a:rPr lang="en-US" b="1" i="1" dirty="0">
                <a:latin typeface="Calibri" charset="0"/>
              </a:rPr>
            </a:br>
            <a:r>
              <a:rPr lang="en-US" dirty="0">
                <a:latin typeface="Calibri" charset="0"/>
              </a:rPr>
              <a:t>Say – The mode is listed here again. The first mode, collaborative and the strands are listed in Section 2. Under each strand are the actual standards for the corresponding grade level. </a:t>
            </a:r>
            <a:r>
              <a:rPr lang="en-US" b="1" i="1" dirty="0">
                <a:latin typeface="Calibri" charset="0"/>
              </a:rPr>
              <a:t>(Have participants label or highlight the document as you speak to each section) </a:t>
            </a:r>
          </a:p>
          <a:p>
            <a:endParaRPr lang="en-US" b="1" i="1" dirty="0">
              <a:latin typeface="Calibri" charset="0"/>
            </a:endParaRPr>
          </a:p>
          <a:p>
            <a:r>
              <a:rPr lang="en-US" dirty="0">
                <a:latin typeface="Calibri" charset="0"/>
              </a:rPr>
              <a:t>Say – Section 2 also lists the teacher resources and CCSS aligned with the ELD Standards. </a:t>
            </a:r>
            <a:r>
              <a:rPr lang="en-US" b="1" i="1" dirty="0">
                <a:latin typeface="Calibri" charset="0"/>
              </a:rPr>
              <a:t>(Have participants label or highlight the document as you speak to each section) </a:t>
            </a:r>
          </a:p>
          <a:p>
            <a:endParaRPr lang="en-US" dirty="0">
              <a:latin typeface="Calibri" charset="0"/>
            </a:endParaRPr>
          </a:p>
          <a:p>
            <a:endParaRPr lang="en-US" b="1" i="1" dirty="0">
              <a:latin typeface="Calibri" charset="0"/>
            </a:endParaRPr>
          </a:p>
        </p:txBody>
      </p:sp>
      <p:sp>
        <p:nvSpPr>
          <p:cNvPr id="4" name="Slide Number Placeholder 3"/>
          <p:cNvSpPr>
            <a:spLocks noGrp="1"/>
          </p:cNvSpPr>
          <p:nvPr>
            <p:ph type="sldNum" sz="quarter" idx="5"/>
          </p:nvPr>
        </p:nvSpPr>
        <p:spPr/>
        <p:txBody>
          <a:bodyPr/>
          <a:lstStyle/>
          <a:p>
            <a:pPr>
              <a:defRPr/>
            </a:pPr>
            <a:fld id="{C17D4FD3-CEF1-FF4B-932E-0E3F4B93EF3C}" type="slidenum">
              <a:rPr lang="en-US" smtClean="0"/>
              <a:pPr>
                <a:defRPr/>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b="1" dirty="0" smtClean="0"/>
              <a:t>Slide 26: (1 minute)</a:t>
            </a:r>
          </a:p>
          <a:p>
            <a:pPr>
              <a:defRPr/>
            </a:pPr>
            <a:endParaRPr lang="en-US" b="1" dirty="0" smtClean="0"/>
          </a:p>
          <a:p>
            <a:pPr marL="171450" indent="-171450">
              <a:buFont typeface="Arial"/>
              <a:buChar char="•"/>
              <a:defRPr/>
            </a:pPr>
            <a:r>
              <a:rPr lang="en-US" b="1" dirty="0" smtClean="0"/>
              <a:t>Purpose</a:t>
            </a:r>
            <a:r>
              <a:rPr lang="en-US" dirty="0" smtClean="0"/>
              <a:t>:</a:t>
            </a:r>
          </a:p>
          <a:p>
            <a:pPr marL="171450" indent="-171450">
              <a:spcBef>
                <a:spcPct val="0"/>
              </a:spcBef>
              <a:buFont typeface="Arial"/>
              <a:buChar char="•"/>
            </a:pPr>
            <a:r>
              <a:rPr lang="en-US" dirty="0" smtClean="0">
                <a:latin typeface="Calibri" charset="0"/>
              </a:rPr>
              <a:t>Purpose </a:t>
            </a:r>
            <a:r>
              <a:rPr lang="en-US" dirty="0">
                <a:latin typeface="Calibri" charset="0"/>
              </a:rPr>
              <a:t>is to make a connection to Section 1 </a:t>
            </a:r>
            <a:r>
              <a:rPr lang="en-US" b="1" dirty="0">
                <a:latin typeface="Calibri" charset="0"/>
              </a:rPr>
              <a:t>(</a:t>
            </a:r>
            <a:r>
              <a:rPr lang="en-US" b="1" dirty="0" smtClean="0">
                <a:latin typeface="Calibri" charset="0"/>
              </a:rPr>
              <a:t>overview</a:t>
            </a:r>
            <a:r>
              <a:rPr lang="en-US" b="1" baseline="0" dirty="0" smtClean="0">
                <a:latin typeface="Calibri" charset="0"/>
              </a:rPr>
              <a:t> of the standards</a:t>
            </a:r>
            <a:r>
              <a:rPr lang="en-US" b="1" dirty="0" smtClean="0">
                <a:latin typeface="Calibri" charset="0"/>
              </a:rPr>
              <a:t>) </a:t>
            </a:r>
            <a:r>
              <a:rPr lang="en-US" dirty="0">
                <a:latin typeface="Calibri" charset="0"/>
              </a:rPr>
              <a:t>&amp; Section 2 </a:t>
            </a:r>
            <a:r>
              <a:rPr lang="en-US" b="1" dirty="0">
                <a:latin typeface="Calibri" charset="0"/>
              </a:rPr>
              <a:t>(</a:t>
            </a:r>
            <a:r>
              <a:rPr lang="en-US" b="1" dirty="0" smtClean="0">
                <a:latin typeface="Calibri" charset="0"/>
              </a:rPr>
              <a:t>elaboration of the standards)</a:t>
            </a:r>
            <a:endParaRPr lang="en-US" b="1" dirty="0">
              <a:latin typeface="Calibri" charset="0"/>
            </a:endParaRPr>
          </a:p>
          <a:p>
            <a:pPr marL="171450" indent="-171450">
              <a:spcBef>
                <a:spcPct val="0"/>
              </a:spcBef>
              <a:buFont typeface="Arial"/>
              <a:buChar char="•"/>
            </a:pPr>
            <a:endParaRPr lang="en-US" dirty="0" smtClean="0">
              <a:latin typeface="Calibri" charset="0"/>
            </a:endParaRPr>
          </a:p>
          <a:p>
            <a:pPr marL="171450" indent="-171450">
              <a:spcBef>
                <a:spcPct val="0"/>
              </a:spcBef>
              <a:buFont typeface="Arial"/>
              <a:buChar char="•"/>
            </a:pPr>
            <a:r>
              <a:rPr lang="en-US" b="1" dirty="0" smtClean="0">
                <a:latin typeface="Calibri" charset="0"/>
              </a:rPr>
              <a:t>Section 2: </a:t>
            </a:r>
          </a:p>
          <a:p>
            <a:pPr marL="171450" indent="-171450">
              <a:spcBef>
                <a:spcPct val="0"/>
              </a:spcBef>
              <a:buFont typeface="Arial"/>
              <a:buChar char="•"/>
            </a:pPr>
            <a:r>
              <a:rPr lang="en-US" b="1" dirty="0" smtClean="0">
                <a:latin typeface="Calibri" charset="0"/>
              </a:rPr>
              <a:t>Part I </a:t>
            </a:r>
            <a:r>
              <a:rPr lang="en-US" dirty="0" smtClean="0">
                <a:latin typeface="Calibri" charset="0"/>
              </a:rPr>
              <a:t>of the standards has the 3 modes of communication </a:t>
            </a:r>
            <a:r>
              <a:rPr lang="en-US" b="1" dirty="0" smtClean="0">
                <a:latin typeface="Calibri" charset="0"/>
              </a:rPr>
              <a:t>(Interacting in Meaningful</a:t>
            </a:r>
            <a:r>
              <a:rPr lang="en-US" b="1" baseline="0" dirty="0" smtClean="0">
                <a:latin typeface="Calibri" charset="0"/>
              </a:rPr>
              <a:t> Ways)</a:t>
            </a:r>
            <a:r>
              <a:rPr lang="en-US" dirty="0" smtClean="0">
                <a:latin typeface="Calibri" charset="0"/>
              </a:rPr>
              <a:t>. An elaboration</a:t>
            </a:r>
            <a:r>
              <a:rPr lang="en-US" baseline="0" dirty="0" smtClean="0">
                <a:latin typeface="Calibri" charset="0"/>
              </a:rPr>
              <a:t> of the critical principles </a:t>
            </a:r>
            <a:r>
              <a:rPr lang="en-US" b="1" baseline="0" dirty="0" smtClean="0">
                <a:latin typeface="Calibri" charset="0"/>
              </a:rPr>
              <a:t>(language of </a:t>
            </a:r>
            <a:r>
              <a:rPr lang="en-US" b="1" dirty="0" smtClean="0">
                <a:latin typeface="Calibri" charset="0"/>
              </a:rPr>
              <a:t>the standards) </a:t>
            </a:r>
            <a:r>
              <a:rPr lang="en-US" dirty="0" smtClean="0">
                <a:latin typeface="Calibri" charset="0"/>
              </a:rPr>
              <a:t>can be</a:t>
            </a:r>
            <a:r>
              <a:rPr lang="en-US" baseline="0" dirty="0" smtClean="0">
                <a:latin typeface="Calibri" charset="0"/>
              </a:rPr>
              <a:t> found under each of the strands. </a:t>
            </a:r>
          </a:p>
          <a:p>
            <a:pPr marL="171450" indent="-171450">
              <a:spcBef>
                <a:spcPct val="0"/>
              </a:spcBef>
              <a:buFont typeface="Arial"/>
              <a:buChar char="•"/>
            </a:pPr>
            <a:endParaRPr lang="en-US" baseline="0" dirty="0" smtClean="0">
              <a:latin typeface="Calibri" charset="0"/>
            </a:endParaRPr>
          </a:p>
          <a:p>
            <a:pPr marL="171450" indent="-171450">
              <a:spcBef>
                <a:spcPct val="0"/>
              </a:spcBef>
              <a:buFont typeface="Arial"/>
              <a:buChar char="•"/>
            </a:pPr>
            <a:r>
              <a:rPr lang="en-US" b="1" baseline="0" dirty="0" smtClean="0">
                <a:latin typeface="Calibri" charset="0"/>
              </a:rPr>
              <a:t>Part II </a:t>
            </a:r>
            <a:r>
              <a:rPr lang="en-US" baseline="0" dirty="0" smtClean="0">
                <a:latin typeface="Calibri" charset="0"/>
              </a:rPr>
              <a:t>of the standards has the 3 processes </a:t>
            </a:r>
            <a:r>
              <a:rPr lang="en-US" b="1" baseline="0" dirty="0" smtClean="0">
                <a:latin typeface="Calibri" charset="0"/>
              </a:rPr>
              <a:t>(Purposes for using language)</a:t>
            </a:r>
            <a:r>
              <a:rPr lang="en-US" baseline="0" dirty="0" smtClean="0">
                <a:latin typeface="Calibri" charset="0"/>
              </a:rPr>
              <a:t>. Here too, there’  </a:t>
            </a:r>
            <a:r>
              <a:rPr lang="en-US" dirty="0" smtClean="0">
                <a:latin typeface="Calibri" charset="0"/>
              </a:rPr>
              <a:t>elaboration</a:t>
            </a:r>
            <a:r>
              <a:rPr lang="en-US" baseline="0" dirty="0" smtClean="0">
                <a:latin typeface="Calibri" charset="0"/>
              </a:rPr>
              <a:t> of the critical principles </a:t>
            </a:r>
            <a:r>
              <a:rPr lang="en-US" b="1" baseline="0" dirty="0" smtClean="0">
                <a:latin typeface="Calibri" charset="0"/>
              </a:rPr>
              <a:t>(language of </a:t>
            </a:r>
            <a:r>
              <a:rPr lang="en-US" b="1" dirty="0" smtClean="0">
                <a:latin typeface="Calibri" charset="0"/>
              </a:rPr>
              <a:t>the standards) that  </a:t>
            </a:r>
            <a:r>
              <a:rPr lang="en-US" dirty="0" smtClean="0">
                <a:latin typeface="Calibri" charset="0"/>
              </a:rPr>
              <a:t>can be</a:t>
            </a:r>
            <a:r>
              <a:rPr lang="en-US" baseline="0" dirty="0" smtClean="0">
                <a:latin typeface="Calibri" charset="0"/>
              </a:rPr>
              <a:t> found under each of the strands.  </a:t>
            </a:r>
          </a:p>
          <a:p>
            <a:pPr marL="171450" indent="-171450">
              <a:spcBef>
                <a:spcPct val="0"/>
              </a:spcBef>
              <a:buFont typeface="Arial"/>
              <a:buChar char="•"/>
            </a:pPr>
            <a:endParaRPr lang="en-US" baseline="0" dirty="0" smtClean="0">
              <a:latin typeface="Calibri" charset="0"/>
            </a:endParaRPr>
          </a:p>
          <a:p>
            <a:pPr marL="171450" marR="0" indent="-171450" algn="l" defTabSz="457200" rtl="0" eaLnBrk="1" fontAlgn="base" latinLnBrk="0" hangingPunct="1">
              <a:lnSpc>
                <a:spcPct val="100000"/>
              </a:lnSpc>
              <a:spcBef>
                <a:spcPct val="0"/>
              </a:spcBef>
              <a:spcAft>
                <a:spcPct val="0"/>
              </a:spcAft>
              <a:buClrTx/>
              <a:buSzTx/>
              <a:buFont typeface="Arial"/>
              <a:buChar char="•"/>
              <a:tabLst/>
              <a:defRPr/>
            </a:pPr>
            <a:r>
              <a:rPr lang="en-US" baseline="0" dirty="0" smtClean="0">
                <a:latin typeface="Calibri" charset="0"/>
              </a:rPr>
              <a:t>Each page shows of one of the modes of communication and processes organized by</a:t>
            </a:r>
            <a:r>
              <a:rPr lang="en-US" b="1" baseline="0" dirty="0" smtClean="0">
                <a:latin typeface="Calibri" charset="0"/>
              </a:rPr>
              <a:t> Proficiency Level Descriptors (PLDs)</a:t>
            </a:r>
          </a:p>
          <a:p>
            <a:pPr>
              <a:spcBef>
                <a:spcPct val="0"/>
              </a:spcBef>
            </a:pPr>
            <a:endParaRPr lang="en-US" dirty="0">
              <a:latin typeface="Calibri" charset="0"/>
            </a:endParaRPr>
          </a:p>
        </p:txBody>
      </p:sp>
      <p:sp>
        <p:nvSpPr>
          <p:cNvPr id="40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0A54B2A0-7D31-D945-AB1A-F06C3D2CAFB4}" type="slidenum">
              <a:rPr lang="en-US"/>
              <a:pPr fontAlgn="base">
                <a:spcBef>
                  <a:spcPct val="0"/>
                </a:spcBef>
                <a:spcAft>
                  <a:spcPct val="0"/>
                </a:spcAft>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Calibri" charset="0"/>
              </a:rPr>
              <a:t>Slide </a:t>
            </a:r>
            <a:r>
              <a:rPr lang="en-US" b="1" dirty="0" smtClean="0">
                <a:latin typeface="Calibri" charset="0"/>
              </a:rPr>
              <a:t>27: (1 minute)</a:t>
            </a:r>
            <a:endParaRPr lang="en-US" b="1" dirty="0">
              <a:latin typeface="Calibri" charset="0"/>
            </a:endParaRPr>
          </a:p>
          <a:p>
            <a:endParaRPr lang="en-US" dirty="0">
              <a:latin typeface="Calibri" charset="0"/>
            </a:endParaRPr>
          </a:p>
          <a:p>
            <a:r>
              <a:rPr lang="en-US" b="1" dirty="0">
                <a:latin typeface="Calibri" charset="0"/>
              </a:rPr>
              <a:t>Purpose: </a:t>
            </a:r>
            <a:r>
              <a:rPr lang="en-US" dirty="0">
                <a:latin typeface="Calibri" charset="0"/>
              </a:rPr>
              <a:t>To check for participant’s understanding of the layout of the standards. </a:t>
            </a:r>
          </a:p>
          <a:p>
            <a:endParaRPr lang="en-US" dirty="0">
              <a:latin typeface="Calibri" charset="0"/>
            </a:endParaRPr>
          </a:p>
          <a:p>
            <a:r>
              <a:rPr lang="en-US" dirty="0">
                <a:latin typeface="Calibri" charset="0"/>
              </a:rPr>
              <a:t>Say: Take a look at these questions. Talk to your elbow partner (about 2 minutes) and see if you can answer these questions without looking.</a:t>
            </a:r>
          </a:p>
          <a:p>
            <a:r>
              <a:rPr lang="en-US" dirty="0">
                <a:latin typeface="Calibri" charset="0"/>
              </a:rPr>
              <a:t>After two minutes, share answers.</a:t>
            </a:r>
          </a:p>
        </p:txBody>
      </p:sp>
      <p:sp>
        <p:nvSpPr>
          <p:cNvPr id="4" name="Slide Number Placeholder 3"/>
          <p:cNvSpPr>
            <a:spLocks noGrp="1"/>
          </p:cNvSpPr>
          <p:nvPr>
            <p:ph type="sldNum" sz="quarter" idx="5"/>
          </p:nvPr>
        </p:nvSpPr>
        <p:spPr/>
        <p:txBody>
          <a:bodyPr/>
          <a:lstStyle/>
          <a:p>
            <a:pPr>
              <a:defRPr/>
            </a:pPr>
            <a:fld id="{E35C6415-0E7C-5943-8E06-CEC336F474B6}"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7826"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11" tIns="44855" rIns="89711" bIns="44855" numCol="1" anchor="t" anchorCtr="0" compatLnSpc="1">
            <a:prstTxWarp prst="textNoShape">
              <a:avLst/>
            </a:prstTxWarp>
          </a:bodyPr>
          <a:lstStyle/>
          <a:p>
            <a:pPr eaLnBrk="1" hangingPunct="1">
              <a:spcBef>
                <a:spcPct val="0"/>
              </a:spcBef>
              <a:buFont typeface="+mj-lt"/>
              <a:buNone/>
              <a:defRPr/>
            </a:pPr>
            <a:r>
              <a:rPr lang="en-US" sz="1400" b="1" dirty="0" smtClean="0">
                <a:latin typeface="Calibri" charset="0"/>
              </a:rPr>
              <a:t>Slide 28:  (1 minute)</a:t>
            </a:r>
          </a:p>
          <a:p>
            <a:pPr eaLnBrk="1" hangingPunct="1">
              <a:spcBef>
                <a:spcPct val="0"/>
              </a:spcBef>
              <a:buFont typeface="+mj-lt"/>
              <a:buNone/>
              <a:defRPr/>
            </a:pPr>
            <a:endParaRPr lang="en-US" sz="1400" dirty="0">
              <a:latin typeface="Calibri" charset="0"/>
            </a:endParaRPr>
          </a:p>
          <a:p>
            <a:pPr eaLnBrk="1" hangingPunct="1">
              <a:buFont typeface="+mj-lt"/>
              <a:buNone/>
              <a:defRPr/>
            </a:pPr>
            <a:r>
              <a:rPr lang="en-US" sz="1400" b="1" dirty="0" smtClean="0">
                <a:latin typeface="Calibri" charset="0"/>
              </a:rPr>
              <a:t>Purpose: </a:t>
            </a:r>
            <a:r>
              <a:rPr lang="en-US" sz="1400" dirty="0" smtClean="0">
                <a:latin typeface="Calibri" charset="0"/>
              </a:rPr>
              <a:t>To ensure that participants understand the purpose of the new ELD Standards. It addresses how instruction might need to change as we move forward. This is a review of some of the shift that we covered through this session</a:t>
            </a:r>
          </a:p>
          <a:p>
            <a:pPr eaLnBrk="1" hangingPunct="1">
              <a:buFont typeface="+mj-lt"/>
              <a:buNone/>
              <a:defRPr/>
            </a:pPr>
            <a:endParaRPr lang="en-US" sz="1400" b="1" dirty="0">
              <a:latin typeface="Calibri" charset="0"/>
            </a:endParaRPr>
          </a:p>
          <a:p>
            <a:pPr eaLnBrk="1" hangingPunct="1">
              <a:buFont typeface="+mj-lt"/>
              <a:buNone/>
              <a:defRPr/>
            </a:pPr>
            <a:r>
              <a:rPr lang="en-US" sz="1400" b="1" dirty="0" smtClean="0">
                <a:latin typeface="Calibri" charset="0"/>
              </a:rPr>
              <a:t>How:</a:t>
            </a:r>
          </a:p>
          <a:p>
            <a:pPr eaLnBrk="1" hangingPunct="1">
              <a:buFont typeface="+mj-lt"/>
              <a:buNone/>
              <a:defRPr/>
            </a:pPr>
            <a:r>
              <a:rPr lang="en-US" sz="1400" b="1" dirty="0" smtClean="0">
                <a:latin typeface="Calibri" charset="0"/>
              </a:rPr>
              <a:t>Paraphrase and emphasize these shifts:</a:t>
            </a:r>
            <a:endParaRPr lang="en-US" sz="1400" b="1" dirty="0">
              <a:latin typeface="Calibri" charset="0"/>
            </a:endParaRPr>
          </a:p>
          <a:p>
            <a:pPr marL="342900" indent="-342900" eaLnBrk="1" hangingPunct="1">
              <a:spcBef>
                <a:spcPct val="0"/>
              </a:spcBef>
              <a:buFont typeface="+mj-lt"/>
              <a:buAutoNum type="arabicPeriod"/>
              <a:defRPr/>
            </a:pPr>
            <a:r>
              <a:rPr lang="en-US" sz="1400" dirty="0" smtClean="0">
                <a:latin typeface="Calibri" charset="0"/>
              </a:rPr>
              <a:t>English is a meaning making resource that students use based on audience, task and purpose</a:t>
            </a:r>
          </a:p>
          <a:p>
            <a:pPr marL="342900" indent="-342900" eaLnBrk="1" hangingPunct="1">
              <a:spcBef>
                <a:spcPct val="0"/>
              </a:spcBef>
              <a:buFont typeface="+mj-lt"/>
              <a:buAutoNum type="arabicPeriod"/>
              <a:defRPr/>
            </a:pPr>
            <a:r>
              <a:rPr lang="en-US" sz="1400" dirty="0" smtClean="0">
                <a:latin typeface="Calibri" charset="0"/>
              </a:rPr>
              <a:t>We have moved from 5 proficiency level to 3. Each proficiency level has an early stage and an exit level.</a:t>
            </a:r>
          </a:p>
          <a:p>
            <a:pPr marL="342900" indent="-342900" eaLnBrk="1" hangingPunct="1">
              <a:spcBef>
                <a:spcPct val="0"/>
              </a:spcBef>
              <a:buFont typeface="+mj-lt"/>
              <a:buAutoNum type="arabicPeriod"/>
              <a:defRPr/>
            </a:pPr>
            <a:r>
              <a:rPr lang="en-US" sz="1400" dirty="0" smtClean="0">
                <a:latin typeface="Calibri" charset="0"/>
              </a:rPr>
              <a:t>The grade levels/spans parallel CCSS </a:t>
            </a:r>
          </a:p>
          <a:p>
            <a:pPr marL="342900" indent="-342900" eaLnBrk="1" hangingPunct="1">
              <a:spcBef>
                <a:spcPct val="0"/>
              </a:spcBef>
              <a:buFont typeface="+mj-lt"/>
              <a:buAutoNum type="arabicPeriod"/>
              <a:defRPr/>
            </a:pPr>
            <a:r>
              <a:rPr lang="en-US" sz="1400" dirty="0" smtClean="0">
                <a:latin typeface="Calibri" charset="0"/>
              </a:rPr>
              <a:t>The focus is on language development (modes of communication: collaborative, interpretive, productive) and having an understanding of how English works</a:t>
            </a:r>
          </a:p>
          <a:p>
            <a:pPr marL="342900" indent="-342900" eaLnBrk="1" hangingPunct="1">
              <a:spcBef>
                <a:spcPct val="0"/>
              </a:spcBef>
              <a:buFont typeface="+mj-lt"/>
              <a:buAutoNum type="arabicPeriod"/>
              <a:defRPr/>
            </a:pPr>
            <a:endParaRPr lang="en-US" sz="1400" dirty="0" smtClean="0">
              <a:latin typeface="Calibri" charset="0"/>
            </a:endParaRPr>
          </a:p>
          <a:p>
            <a:pPr marL="342900" indent="-342900" eaLnBrk="1" hangingPunct="1">
              <a:spcBef>
                <a:spcPct val="0"/>
              </a:spcBef>
              <a:buFont typeface="+mj-lt"/>
              <a:buAutoNum type="arabicPeriod"/>
              <a:defRPr/>
            </a:pPr>
            <a:endParaRPr lang="en-US" sz="1300" dirty="0">
              <a:latin typeface="Calibri" charset="0"/>
            </a:endParaRPr>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11" tIns="44855" rIns="89711" bIns="44855" numCol="1" anchorCtr="0" compatLnSpc="1">
            <a:prstTxWarp prst="textNoShape">
              <a:avLst/>
            </a:prstTxWarp>
          </a:bodyPr>
          <a:lstStyle>
            <a:lvl1pPr defTabSz="901700" eaLnBrk="0" hangingPunct="0">
              <a:defRPr sz="2400">
                <a:solidFill>
                  <a:schemeClr val="tx1"/>
                </a:solidFill>
                <a:latin typeface="News Gothic MT" charset="0"/>
                <a:ea typeface="ＭＳ Ｐゴシック" charset="0"/>
                <a:cs typeface="ＭＳ Ｐゴシック" charset="0"/>
              </a:defRPr>
            </a:lvl1pPr>
            <a:lvl2pPr marL="742950" indent="-285750" defTabSz="901700" eaLnBrk="0" hangingPunct="0">
              <a:defRPr sz="2400">
                <a:solidFill>
                  <a:schemeClr val="tx1"/>
                </a:solidFill>
                <a:latin typeface="News Gothic MT" charset="0"/>
                <a:ea typeface="ＭＳ Ｐゴシック" charset="0"/>
              </a:defRPr>
            </a:lvl2pPr>
            <a:lvl3pPr marL="1143000" indent="-228600" defTabSz="901700" eaLnBrk="0" hangingPunct="0">
              <a:defRPr sz="2400">
                <a:solidFill>
                  <a:schemeClr val="tx1"/>
                </a:solidFill>
                <a:latin typeface="News Gothic MT" charset="0"/>
                <a:ea typeface="ＭＳ Ｐゴシック" charset="0"/>
              </a:defRPr>
            </a:lvl3pPr>
            <a:lvl4pPr marL="1600200" indent="-228600" defTabSz="901700" eaLnBrk="0" hangingPunct="0">
              <a:defRPr sz="2400">
                <a:solidFill>
                  <a:schemeClr val="tx1"/>
                </a:solidFill>
                <a:latin typeface="News Gothic MT" charset="0"/>
                <a:ea typeface="ＭＳ Ｐゴシック" charset="0"/>
              </a:defRPr>
            </a:lvl4pPr>
            <a:lvl5pPr marL="2057400" indent="-228600" defTabSz="901700" eaLnBrk="0" hangingPunct="0">
              <a:defRPr sz="2400">
                <a:solidFill>
                  <a:schemeClr val="tx1"/>
                </a:solidFill>
                <a:latin typeface="News Gothic MT" charset="0"/>
                <a:ea typeface="ＭＳ Ｐゴシック" charset="0"/>
              </a:defRPr>
            </a:lvl5pPr>
            <a:lvl6pPr marL="2514600" indent="-228600" defTabSz="9017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defTabSz="9017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defTabSz="9017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defTabSz="901700" eaLnBrk="0" fontAlgn="base" hangingPunct="0">
              <a:spcBef>
                <a:spcPct val="0"/>
              </a:spcBef>
              <a:spcAft>
                <a:spcPct val="0"/>
              </a:spcAft>
              <a:defRPr sz="2400">
                <a:solidFill>
                  <a:schemeClr val="tx1"/>
                </a:solidFill>
                <a:latin typeface="News Gothic MT" charset="0"/>
                <a:ea typeface="ＭＳ Ｐゴシック" charset="0"/>
              </a:defRPr>
            </a:lvl9pPr>
          </a:lstStyle>
          <a:p>
            <a:pPr eaLnBrk="1" fontAlgn="base" hangingPunct="1">
              <a:spcBef>
                <a:spcPct val="0"/>
              </a:spcBef>
              <a:spcAft>
                <a:spcPct val="0"/>
              </a:spcAft>
            </a:pPr>
            <a:fld id="{F4945E05-D0E5-ED45-A32A-69384F097C44}" type="slidenum">
              <a:rPr lang="en-US" sz="1200">
                <a:latin typeface="Calibri" charset="0"/>
              </a:rPr>
              <a:pPr eaLnBrk="1" fontAlgn="base" hangingPunct="1">
                <a:spcBef>
                  <a:spcPct val="0"/>
                </a:spcBef>
                <a:spcAft>
                  <a:spcPct val="0"/>
                </a:spcAft>
              </a:pPr>
              <a:t>28</a:t>
            </a:fld>
            <a:endParaRPr lang="en-US" sz="1200">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11" tIns="44855" rIns="89711" bIns="44855" numCol="1" anchor="t" anchorCtr="0" compatLnSpc="1">
            <a:prstTxWarp prst="textNoShape">
              <a:avLst/>
            </a:prstTxWarp>
          </a:bodyPr>
          <a:lstStyle/>
          <a:p>
            <a:pPr eaLnBrk="1" hangingPunct="1">
              <a:spcBef>
                <a:spcPct val="0"/>
              </a:spcBef>
            </a:pPr>
            <a:r>
              <a:rPr lang="en-US" sz="1400" b="1" dirty="0">
                <a:latin typeface="Calibri" charset="0"/>
              </a:rPr>
              <a:t>Slide </a:t>
            </a:r>
            <a:r>
              <a:rPr lang="en-US" sz="1400" b="1" dirty="0" smtClean="0">
                <a:latin typeface="Calibri" charset="0"/>
              </a:rPr>
              <a:t>29: </a:t>
            </a:r>
            <a:r>
              <a:rPr lang="en-US" sz="1400" b="1" dirty="0">
                <a:latin typeface="Calibri" charset="0"/>
              </a:rPr>
              <a:t>(2 </a:t>
            </a:r>
            <a:r>
              <a:rPr lang="en-US" sz="1400" b="1" dirty="0" smtClean="0">
                <a:latin typeface="Calibri" charset="0"/>
              </a:rPr>
              <a:t>minutes)</a:t>
            </a:r>
          </a:p>
          <a:p>
            <a:pPr eaLnBrk="1" hangingPunct="1">
              <a:spcBef>
                <a:spcPct val="0"/>
              </a:spcBef>
            </a:pPr>
            <a:endParaRPr lang="en-US" sz="1400" dirty="0">
              <a:latin typeface="Calibri" charset="0"/>
            </a:endParaRPr>
          </a:p>
          <a:p>
            <a:pPr eaLnBrk="1" hangingPunct="1">
              <a:spcBef>
                <a:spcPct val="0"/>
              </a:spcBef>
            </a:pPr>
            <a:r>
              <a:rPr lang="en-US" sz="1400" dirty="0" smtClean="0">
                <a:latin typeface="Calibri" charset="0"/>
              </a:rPr>
              <a:t>Purpose:</a:t>
            </a:r>
          </a:p>
          <a:p>
            <a:pPr eaLnBrk="1" hangingPunct="1">
              <a:spcBef>
                <a:spcPct val="0"/>
              </a:spcBef>
            </a:pPr>
            <a:r>
              <a:rPr lang="en-US" sz="1400" dirty="0" smtClean="0">
                <a:latin typeface="Calibri" charset="0"/>
              </a:rPr>
              <a:t>To</a:t>
            </a:r>
            <a:r>
              <a:rPr lang="en-US" sz="1400" baseline="0" dirty="0" smtClean="0">
                <a:latin typeface="Calibri" charset="0"/>
              </a:rPr>
              <a:t> ensure that participant</a:t>
            </a:r>
            <a:endParaRPr lang="en-US" sz="1400" dirty="0">
              <a:latin typeface="Calibri" charset="0"/>
            </a:endParaRPr>
          </a:p>
          <a:p>
            <a:pPr eaLnBrk="1" hangingPunct="1"/>
            <a:endParaRPr lang="en-US" sz="1400" b="1" dirty="0">
              <a:latin typeface="Calibri" charset="0"/>
            </a:endParaRPr>
          </a:p>
          <a:p>
            <a:pPr eaLnBrk="1" hangingPunct="1"/>
            <a:r>
              <a:rPr lang="en-US" sz="1400" b="1" dirty="0">
                <a:latin typeface="Calibri" charset="0"/>
              </a:rPr>
              <a:t>How</a:t>
            </a:r>
            <a:endParaRPr lang="en-US" sz="1400" b="1" dirty="0">
              <a:latin typeface="A Little Pot" charset="0"/>
              <a:cs typeface="A Little Pot" charset="0"/>
            </a:endParaRPr>
          </a:p>
          <a:p>
            <a:pPr marL="742950" lvl="1" indent="-285750" eaLnBrk="1" hangingPunct="1">
              <a:spcBef>
                <a:spcPct val="0"/>
              </a:spcBef>
              <a:buFont typeface="Arial"/>
              <a:buChar char="•"/>
            </a:pPr>
            <a:r>
              <a:rPr lang="en-US" sz="1300" b="1" u="sng" dirty="0">
                <a:latin typeface="A Little Pot" charset="0"/>
                <a:cs typeface="A Little Pot" charset="0"/>
              </a:rPr>
              <a:t>Say: </a:t>
            </a:r>
            <a:r>
              <a:rPr lang="en-US" sz="1300" dirty="0">
                <a:latin typeface="A Little Pot" charset="0"/>
                <a:cs typeface="A Little Pot" charset="0"/>
              </a:rPr>
              <a:t>The First Shift addresses how our concepts of language acquisition have evolved.  It also addresses the spiraling nature of the ELD standards. For example, students don’</a:t>
            </a:r>
            <a:r>
              <a:rPr lang="en-US" altLang="ja-JP" sz="1300" dirty="0">
                <a:latin typeface="A Little Pot" charset="0"/>
                <a:cs typeface="A Little Pot" charset="0"/>
              </a:rPr>
              <a:t>t learn the present tense, then the past tense, then the future tense.  Rather, we learn language based on the context in which it is used and the related skills. As a traveler, we learn basic communication phrases.  In contrast, in K-12 settings, we learn language via the types of conversations and texts we use to learn (e.g., text book, magazines, videos on the plant cycle). In each of these cases the tense and grammar may vary, and ELs cannot be expected to </a:t>
            </a:r>
            <a:r>
              <a:rPr lang="en-US" sz="1300" dirty="0">
                <a:latin typeface="A Little Pot" charset="0"/>
                <a:cs typeface="A Little Pot" charset="0"/>
              </a:rPr>
              <a:t>“</a:t>
            </a:r>
            <a:r>
              <a:rPr lang="en-US" altLang="ja-JP" sz="1300" dirty="0">
                <a:latin typeface="A Little Pot" charset="0"/>
                <a:cs typeface="A Little Pot" charset="0"/>
              </a:rPr>
              <a:t>wait to learn that tense</a:t>
            </a:r>
            <a:r>
              <a:rPr lang="en-US" sz="1300" dirty="0">
                <a:latin typeface="A Little Pot" charset="0"/>
                <a:cs typeface="A Little Pot" charset="0"/>
              </a:rPr>
              <a:t>”</a:t>
            </a:r>
            <a:r>
              <a:rPr lang="en-US" altLang="ja-JP" sz="1300" dirty="0">
                <a:latin typeface="A Little Pot" charset="0"/>
                <a:cs typeface="A Little Pot" charset="0"/>
              </a:rPr>
              <a:t> or </a:t>
            </a:r>
            <a:r>
              <a:rPr lang="en-US" sz="1300" dirty="0">
                <a:latin typeface="A Little Pot" charset="0"/>
                <a:cs typeface="A Little Pot" charset="0"/>
              </a:rPr>
              <a:t>“</a:t>
            </a:r>
            <a:r>
              <a:rPr lang="en-US" altLang="ja-JP" sz="1300" dirty="0">
                <a:latin typeface="A Little Pot" charset="0"/>
                <a:cs typeface="A Little Pot" charset="0"/>
              </a:rPr>
              <a:t>form</a:t>
            </a:r>
            <a:r>
              <a:rPr lang="en-US" sz="1300" dirty="0">
                <a:latin typeface="A Little Pot" charset="0"/>
                <a:cs typeface="A Little Pot" charset="0"/>
              </a:rPr>
              <a:t>”</a:t>
            </a:r>
            <a:r>
              <a:rPr lang="en-US" altLang="ja-JP" sz="1300" dirty="0">
                <a:latin typeface="A Little Pot" charset="0"/>
                <a:cs typeface="A Little Pot" charset="0"/>
              </a:rPr>
              <a:t> prior to being exposed to it.</a:t>
            </a:r>
          </a:p>
          <a:p>
            <a:pPr marL="742950" lvl="1" indent="-285750" eaLnBrk="1" hangingPunct="1">
              <a:spcBef>
                <a:spcPct val="0"/>
              </a:spcBef>
              <a:buFont typeface="Arial"/>
              <a:buChar char="•"/>
            </a:pPr>
            <a:endParaRPr lang="en-US" sz="1300" dirty="0">
              <a:latin typeface="A Little Pot" charset="0"/>
              <a:cs typeface="A Little Pot" charset="0"/>
            </a:endParaRPr>
          </a:p>
          <a:p>
            <a:pPr marL="742950" lvl="1" indent="-285750" eaLnBrk="1" hangingPunct="1">
              <a:spcBef>
                <a:spcPct val="0"/>
              </a:spcBef>
              <a:buFont typeface="Arial"/>
              <a:buChar char="•"/>
            </a:pPr>
            <a:r>
              <a:rPr lang="en-US" sz="1300" dirty="0">
                <a:latin typeface="A Little Pot" charset="0"/>
                <a:cs typeface="A Little Pot" charset="0"/>
              </a:rPr>
              <a:t>The 2</a:t>
            </a:r>
            <a:r>
              <a:rPr lang="en-US" sz="1300" baseline="30000" dirty="0">
                <a:latin typeface="A Little Pot" charset="0"/>
                <a:cs typeface="A Little Pot" charset="0"/>
              </a:rPr>
              <a:t>nd</a:t>
            </a:r>
            <a:r>
              <a:rPr lang="en-US" sz="1300" dirty="0">
                <a:latin typeface="A Little Pot" charset="0"/>
                <a:cs typeface="A Little Pot" charset="0"/>
              </a:rPr>
              <a:t> shift addresses how we have moved from focusing primarily on accuracy to a focus on how language is used. In the example above, a beginning EL who watched a video on the plant cycle may now need to work with another student to outline or draw the key concepts derived from this video, a teacher may provide a graphic organizer for the student to demonstrate the “</a:t>
            </a:r>
            <a:r>
              <a:rPr lang="en-US" altLang="ja-JP" sz="1300" dirty="0">
                <a:latin typeface="A Little Pot" charset="0"/>
                <a:cs typeface="A Little Pot" charset="0"/>
              </a:rPr>
              <a:t>steps</a:t>
            </a:r>
            <a:r>
              <a:rPr lang="en-US" sz="1300" dirty="0">
                <a:latin typeface="A Little Pot" charset="0"/>
                <a:cs typeface="A Little Pot" charset="0"/>
              </a:rPr>
              <a:t>”</a:t>
            </a:r>
            <a:r>
              <a:rPr lang="en-US" altLang="ja-JP" sz="1300" dirty="0">
                <a:latin typeface="A Little Pot" charset="0"/>
                <a:cs typeface="A Little Pot" charset="0"/>
              </a:rPr>
              <a:t>. </a:t>
            </a:r>
            <a:endParaRPr lang="en-US" altLang="ja-JP" sz="1300" dirty="0" smtClean="0">
              <a:latin typeface="A Little Pot" charset="0"/>
              <a:cs typeface="A Little Pot" charset="0"/>
            </a:endParaRPr>
          </a:p>
          <a:p>
            <a:pPr marL="1200150" lvl="2" indent="-285750" eaLnBrk="1" hangingPunct="1">
              <a:spcBef>
                <a:spcPct val="0"/>
              </a:spcBef>
              <a:buFont typeface="Arial"/>
              <a:buChar char="•"/>
            </a:pPr>
            <a:r>
              <a:rPr lang="en-US" altLang="ja-JP" sz="1300" dirty="0" smtClean="0">
                <a:latin typeface="A Little Pot" charset="0"/>
                <a:cs typeface="A Little Pot" charset="0"/>
              </a:rPr>
              <a:t>While </a:t>
            </a:r>
            <a:r>
              <a:rPr lang="en-US" altLang="ja-JP" sz="1300" dirty="0">
                <a:latin typeface="A Little Pot" charset="0"/>
                <a:cs typeface="A Little Pot" charset="0"/>
              </a:rPr>
              <a:t>this is Science, it is also Language Arts in that the student must use this information to write a short description. EL teachers may draw from what the Science lesson is and how the science lesson uses language</a:t>
            </a:r>
            <a:r>
              <a:rPr lang="en-US" altLang="ja-JP" sz="1300" dirty="0" smtClean="0">
                <a:latin typeface="A Little Pot" charset="0"/>
                <a:cs typeface="A Little Pot" charset="0"/>
              </a:rPr>
              <a:t>.</a:t>
            </a:r>
          </a:p>
          <a:p>
            <a:pPr marL="1200150" lvl="2" indent="-285750" eaLnBrk="1" hangingPunct="1">
              <a:spcBef>
                <a:spcPct val="0"/>
              </a:spcBef>
              <a:buFont typeface="Arial"/>
              <a:buChar char="•"/>
            </a:pPr>
            <a:r>
              <a:rPr lang="en-US" altLang="ja-JP" sz="1300" dirty="0" smtClean="0">
                <a:latin typeface="A Little Pot" charset="0"/>
                <a:cs typeface="A Little Pot" charset="0"/>
              </a:rPr>
              <a:t>In </a:t>
            </a:r>
            <a:r>
              <a:rPr lang="en-US" altLang="ja-JP" sz="1300" dirty="0">
                <a:latin typeface="A Little Pot" charset="0"/>
                <a:cs typeface="A Little Pot" charset="0"/>
              </a:rPr>
              <a:t>one setting, we are demonstrating an </a:t>
            </a:r>
            <a:r>
              <a:rPr lang="en-US" sz="1300" dirty="0">
                <a:latin typeface="A Little Pot" charset="0"/>
                <a:cs typeface="A Little Pot" charset="0"/>
              </a:rPr>
              <a:t>“</a:t>
            </a:r>
            <a:r>
              <a:rPr lang="en-US" altLang="ja-JP" sz="1300" dirty="0">
                <a:latin typeface="A Little Pot" charset="0"/>
                <a:cs typeface="A Little Pot" charset="0"/>
              </a:rPr>
              <a:t>understanding of content</a:t>
            </a:r>
            <a:r>
              <a:rPr lang="en-US" sz="1300" dirty="0">
                <a:latin typeface="A Little Pot" charset="0"/>
                <a:cs typeface="A Little Pot" charset="0"/>
              </a:rPr>
              <a:t>”</a:t>
            </a:r>
            <a:r>
              <a:rPr lang="en-US" altLang="ja-JP" sz="1300" dirty="0">
                <a:latin typeface="A Little Pot" charset="0"/>
                <a:cs typeface="A Little Pot" charset="0"/>
              </a:rPr>
              <a:t> and the other we provide </a:t>
            </a:r>
            <a:r>
              <a:rPr lang="en-US" sz="1300" dirty="0">
                <a:latin typeface="A Little Pot" charset="0"/>
                <a:cs typeface="A Little Pot" charset="0"/>
              </a:rPr>
              <a:t>“</a:t>
            </a:r>
            <a:r>
              <a:rPr lang="en-US" altLang="ja-JP" sz="1300" dirty="0">
                <a:latin typeface="A Little Pot" charset="0"/>
                <a:cs typeface="A Little Pot" charset="0"/>
              </a:rPr>
              <a:t>direction on writing a summary</a:t>
            </a:r>
            <a:r>
              <a:rPr lang="en-US" sz="1300" dirty="0">
                <a:latin typeface="A Little Pot" charset="0"/>
                <a:cs typeface="A Little Pot" charset="0"/>
              </a:rPr>
              <a:t>”</a:t>
            </a:r>
            <a:r>
              <a:rPr lang="en-US" altLang="ja-JP" sz="1300" dirty="0">
                <a:latin typeface="A Little Pot" charset="0"/>
                <a:cs typeface="A Little Pot" charset="0"/>
              </a:rPr>
              <a:t>. Students learn language by interacting in meaningful ways around intellectually challenging content (having collaborative discussions, interpreting texts, arguing for a position, etc.). </a:t>
            </a:r>
            <a:endParaRPr lang="en-US" altLang="ja-JP" sz="1300" dirty="0" smtClean="0">
              <a:latin typeface="A Little Pot" charset="0"/>
              <a:cs typeface="A Little Pot" charset="0"/>
            </a:endParaRPr>
          </a:p>
          <a:p>
            <a:pPr marL="1200150" lvl="2" indent="-285750" eaLnBrk="1" hangingPunct="1">
              <a:spcBef>
                <a:spcPct val="0"/>
              </a:spcBef>
              <a:buFont typeface="Arial"/>
              <a:buChar char="•"/>
            </a:pPr>
            <a:r>
              <a:rPr lang="en-US" altLang="ja-JP" sz="1300" dirty="0" smtClean="0">
                <a:latin typeface="A Little Pot" charset="0"/>
                <a:cs typeface="A Little Pot" charset="0"/>
              </a:rPr>
              <a:t>In </a:t>
            </a:r>
            <a:r>
              <a:rPr lang="en-US" altLang="ja-JP" sz="1300" dirty="0">
                <a:latin typeface="A Little Pot" charset="0"/>
                <a:cs typeface="A Little Pot" charset="0"/>
              </a:rPr>
              <a:t>addition, teachers can make strategic choices about teaching their students how the language in these situations (e.g., an argument) is structured. This is how the ELD standards focus on both meaning and form.  </a:t>
            </a:r>
          </a:p>
          <a:p>
            <a:pPr marL="742950" lvl="1" indent="-285750" eaLnBrk="1" hangingPunct="1">
              <a:spcBef>
                <a:spcPct val="0"/>
              </a:spcBef>
              <a:buFont typeface="Arial"/>
              <a:buChar char="•"/>
            </a:pPr>
            <a:endParaRPr lang="en-US" sz="1300" dirty="0">
              <a:latin typeface="Times" charset="0"/>
            </a:endParaRPr>
          </a:p>
          <a:p>
            <a:pPr marL="742950" lvl="1" indent="-285750" eaLnBrk="1" hangingPunct="1">
              <a:spcBef>
                <a:spcPct val="0"/>
              </a:spcBef>
              <a:buFont typeface="Arial"/>
              <a:buChar char="•"/>
            </a:pPr>
            <a:r>
              <a:rPr lang="en-US" sz="1300" dirty="0">
                <a:latin typeface="A Little Pot" charset="0"/>
                <a:cs typeface="A Little Pot" charset="0"/>
              </a:rPr>
              <a:t>The 3rd shift </a:t>
            </a:r>
            <a:r>
              <a:rPr lang="en-US" sz="1300" dirty="0">
                <a:latin typeface="Times" charset="0"/>
              </a:rPr>
              <a:t>addresses how cognitive challenge and content are conceptualized in the 2012 ELD Standards. </a:t>
            </a:r>
            <a:endParaRPr lang="en-US" sz="1300" dirty="0" smtClean="0">
              <a:latin typeface="Times" charset="0"/>
            </a:endParaRPr>
          </a:p>
          <a:p>
            <a:pPr marL="1200150" lvl="2" indent="-285750" eaLnBrk="1" hangingPunct="1">
              <a:spcBef>
                <a:spcPct val="0"/>
              </a:spcBef>
              <a:buFont typeface="Arial"/>
              <a:buChar char="•"/>
            </a:pPr>
            <a:r>
              <a:rPr lang="en-US" altLang="ja-JP" sz="1300" dirty="0" smtClean="0">
                <a:latin typeface="Times" charset="0"/>
              </a:rPr>
              <a:t>For </a:t>
            </a:r>
            <a:r>
              <a:rPr lang="en-US" altLang="ja-JP" sz="1300" dirty="0">
                <a:latin typeface="Times" charset="0"/>
              </a:rPr>
              <a:t>example, students at all levels of proficiency can participate in a collaborative discussion around the plant cycle.  However, students at </a:t>
            </a:r>
            <a:r>
              <a:rPr lang="en-US" altLang="ja-JP" sz="1300" b="1" dirty="0">
                <a:latin typeface="Times" charset="0"/>
              </a:rPr>
              <a:t>emerging</a:t>
            </a:r>
            <a:r>
              <a:rPr lang="en-US" altLang="ja-JP" sz="1300" dirty="0">
                <a:latin typeface="Times" charset="0"/>
              </a:rPr>
              <a:t> levels will likely need more support, such as the graphic organizer mentioned or sentence frames, than </a:t>
            </a:r>
            <a:r>
              <a:rPr lang="en-US" altLang="ja-JP" sz="1300" b="1" dirty="0">
                <a:latin typeface="Times" charset="0"/>
              </a:rPr>
              <a:t>bridging</a:t>
            </a:r>
            <a:r>
              <a:rPr lang="en-US" altLang="ja-JP" sz="1300" dirty="0">
                <a:latin typeface="Times" charset="0"/>
              </a:rPr>
              <a:t> students in order to fully participate and demonstrate understanding along with use of language in context. This shift reflects the movement from ELD to teach “grammar ” in isolation from content and for the content teacher to teach content in isolation of language. Both teachers work from the “content” (e.g., Science/ EL) to meaning making.  </a:t>
            </a:r>
            <a:endParaRPr lang="en-US" sz="1300" i="1" dirty="0">
              <a:solidFill>
                <a:srgbClr val="FF0000"/>
              </a:solidFill>
              <a:latin typeface="Times" charset="0"/>
            </a:endParaRPr>
          </a:p>
        </p:txBody>
      </p:sp>
      <p:sp>
        <p:nvSpPr>
          <p:cNvPr id="747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11" tIns="44855" rIns="89711" bIns="44855" numCol="1" anchorCtr="0" compatLnSpc="1">
            <a:prstTxWarp prst="textNoShape">
              <a:avLst/>
            </a:prstTxWarp>
          </a:bodyPr>
          <a:lstStyle>
            <a:lvl1pPr defTabSz="901700" eaLnBrk="0" hangingPunct="0">
              <a:defRPr sz="2400">
                <a:solidFill>
                  <a:schemeClr val="tx1"/>
                </a:solidFill>
                <a:latin typeface="News Gothic MT" charset="0"/>
                <a:ea typeface="ＭＳ Ｐゴシック" charset="0"/>
                <a:cs typeface="ＭＳ Ｐゴシック" charset="0"/>
              </a:defRPr>
            </a:lvl1pPr>
            <a:lvl2pPr marL="742950" indent="-285750" defTabSz="901700" eaLnBrk="0" hangingPunct="0">
              <a:defRPr sz="2400">
                <a:solidFill>
                  <a:schemeClr val="tx1"/>
                </a:solidFill>
                <a:latin typeface="News Gothic MT" charset="0"/>
                <a:ea typeface="ＭＳ Ｐゴシック" charset="0"/>
              </a:defRPr>
            </a:lvl2pPr>
            <a:lvl3pPr marL="1143000" indent="-228600" defTabSz="901700" eaLnBrk="0" hangingPunct="0">
              <a:defRPr sz="2400">
                <a:solidFill>
                  <a:schemeClr val="tx1"/>
                </a:solidFill>
                <a:latin typeface="News Gothic MT" charset="0"/>
                <a:ea typeface="ＭＳ Ｐゴシック" charset="0"/>
              </a:defRPr>
            </a:lvl3pPr>
            <a:lvl4pPr marL="1600200" indent="-228600" defTabSz="901700" eaLnBrk="0" hangingPunct="0">
              <a:defRPr sz="2400">
                <a:solidFill>
                  <a:schemeClr val="tx1"/>
                </a:solidFill>
                <a:latin typeface="News Gothic MT" charset="0"/>
                <a:ea typeface="ＭＳ Ｐゴシック" charset="0"/>
              </a:defRPr>
            </a:lvl4pPr>
            <a:lvl5pPr marL="2057400" indent="-228600" defTabSz="901700" eaLnBrk="0" hangingPunct="0">
              <a:defRPr sz="2400">
                <a:solidFill>
                  <a:schemeClr val="tx1"/>
                </a:solidFill>
                <a:latin typeface="News Gothic MT" charset="0"/>
                <a:ea typeface="ＭＳ Ｐゴシック" charset="0"/>
              </a:defRPr>
            </a:lvl5pPr>
            <a:lvl6pPr marL="2514600" indent="-228600" defTabSz="9017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defTabSz="9017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defTabSz="9017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defTabSz="901700" eaLnBrk="0" fontAlgn="base" hangingPunct="0">
              <a:spcBef>
                <a:spcPct val="0"/>
              </a:spcBef>
              <a:spcAft>
                <a:spcPct val="0"/>
              </a:spcAft>
              <a:defRPr sz="2400">
                <a:solidFill>
                  <a:schemeClr val="tx1"/>
                </a:solidFill>
                <a:latin typeface="News Gothic MT" charset="0"/>
                <a:ea typeface="ＭＳ Ｐゴシック" charset="0"/>
              </a:defRPr>
            </a:lvl9pPr>
          </a:lstStyle>
          <a:p>
            <a:pPr eaLnBrk="1" fontAlgn="base" hangingPunct="1">
              <a:spcBef>
                <a:spcPct val="0"/>
              </a:spcBef>
              <a:spcAft>
                <a:spcPct val="0"/>
              </a:spcAft>
            </a:pPr>
            <a:fld id="{89DA971D-0CCA-3A43-ACD7-6D1A3D336CD0}" type="slidenum">
              <a:rPr lang="en-US" sz="1200">
                <a:latin typeface="Calibri" charset="0"/>
              </a:rPr>
              <a:pPr eaLnBrk="1" fontAlgn="base" hangingPunct="1">
                <a:spcBef>
                  <a:spcPct val="0"/>
                </a:spcBef>
                <a:spcAft>
                  <a:spcPct val="0"/>
                </a:spcAft>
              </a:pPr>
              <a:t>29</a:t>
            </a:fld>
            <a:endParaRPr lang="en-US"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Calibri" charset="0"/>
              </a:rPr>
              <a:t>Slide 3: (1 minute)</a:t>
            </a:r>
          </a:p>
          <a:p>
            <a:r>
              <a:rPr lang="en-US" dirty="0">
                <a:latin typeface="Calibri" charset="0"/>
              </a:rPr>
              <a:t> </a:t>
            </a:r>
          </a:p>
          <a:p>
            <a:r>
              <a:rPr lang="en-US" b="1" dirty="0">
                <a:latin typeface="Calibri" charset="0"/>
              </a:rPr>
              <a:t>Why/purpose: </a:t>
            </a:r>
            <a:r>
              <a:rPr lang="en-US" dirty="0">
                <a:latin typeface="Calibri" charset="0"/>
              </a:rPr>
              <a:t>make the participants aware that this is the </a:t>
            </a:r>
            <a:r>
              <a:rPr lang="en-US" dirty="0" smtClean="0">
                <a:latin typeface="Calibri" charset="0"/>
              </a:rPr>
              <a:t>first and second </a:t>
            </a:r>
            <a:r>
              <a:rPr lang="en-US" dirty="0">
                <a:latin typeface="Calibri" charset="0"/>
              </a:rPr>
              <a:t>of the four sessions.  </a:t>
            </a:r>
          </a:p>
          <a:p>
            <a:endParaRPr lang="en-US" dirty="0">
              <a:latin typeface="Calibri" charset="0"/>
            </a:endParaRPr>
          </a:p>
          <a:p>
            <a:r>
              <a:rPr lang="en-US" b="1" dirty="0">
                <a:latin typeface="Calibri" charset="0"/>
              </a:rPr>
              <a:t>How: </a:t>
            </a:r>
            <a:r>
              <a:rPr lang="en-US" dirty="0">
                <a:latin typeface="Calibri" charset="0"/>
              </a:rPr>
              <a:t>Give participants a few seconds to read over the slide to see flow of the four sessions</a:t>
            </a:r>
          </a:p>
        </p:txBody>
      </p:sp>
      <p:sp>
        <p:nvSpPr>
          <p:cNvPr id="4" name="Slide Number Placeholder 3"/>
          <p:cNvSpPr>
            <a:spLocks noGrp="1"/>
          </p:cNvSpPr>
          <p:nvPr>
            <p:ph type="sldNum" sz="quarter" idx="5"/>
          </p:nvPr>
        </p:nvSpPr>
        <p:spPr/>
        <p:txBody>
          <a:bodyPr/>
          <a:lstStyle/>
          <a:p>
            <a:pPr>
              <a:defRPr/>
            </a:pPr>
            <a:fld id="{B8E83F36-FEAB-194F-8740-707CCB376CC4}"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Calibri" charset="0"/>
              </a:rPr>
              <a:t>Slide </a:t>
            </a:r>
            <a:r>
              <a:rPr lang="en-US" b="1" dirty="0" smtClean="0">
                <a:latin typeface="Calibri" charset="0"/>
              </a:rPr>
              <a:t>30: </a:t>
            </a:r>
            <a:r>
              <a:rPr lang="en-US" b="1" dirty="0">
                <a:latin typeface="Calibri" charset="0"/>
              </a:rPr>
              <a:t>(1 minute)</a:t>
            </a:r>
          </a:p>
          <a:p>
            <a:endParaRPr lang="en-US" b="1" dirty="0">
              <a:latin typeface="Calibri" charset="0"/>
            </a:endParaRPr>
          </a:p>
          <a:p>
            <a:r>
              <a:rPr lang="en-US" b="1" dirty="0">
                <a:latin typeface="Calibri" charset="0"/>
              </a:rPr>
              <a:t>Why/Purpose: </a:t>
            </a:r>
            <a:r>
              <a:rPr lang="en-US" dirty="0">
                <a:latin typeface="Calibri" charset="0"/>
              </a:rPr>
              <a:t>To </a:t>
            </a:r>
            <a:r>
              <a:rPr lang="en-US" dirty="0" smtClean="0">
                <a:latin typeface="Calibri" charset="0"/>
              </a:rPr>
              <a:t>transition into Session 2 and to give </a:t>
            </a:r>
            <a:r>
              <a:rPr lang="en-US" dirty="0">
                <a:latin typeface="Calibri" charset="0"/>
              </a:rPr>
              <a:t>participants the objectives for the </a:t>
            </a:r>
            <a:r>
              <a:rPr lang="en-US" dirty="0" smtClean="0">
                <a:latin typeface="Calibri" charset="0"/>
              </a:rPr>
              <a:t>second half of the presentation</a:t>
            </a:r>
            <a:endParaRPr lang="en-US" b="1" dirty="0">
              <a:latin typeface="Calibri" charset="0"/>
            </a:endParaRPr>
          </a:p>
          <a:p>
            <a:endParaRPr lang="en-US" b="1" dirty="0">
              <a:latin typeface="Calibri" charset="0"/>
            </a:endParaRPr>
          </a:p>
          <a:p>
            <a:r>
              <a:rPr lang="en-US" b="1" dirty="0">
                <a:latin typeface="Calibri" charset="0"/>
              </a:rPr>
              <a:t>How:  </a:t>
            </a:r>
            <a:r>
              <a:rPr lang="en-US" dirty="0">
                <a:latin typeface="Calibri" charset="0"/>
              </a:rPr>
              <a:t>The facilitator will say:  </a:t>
            </a:r>
            <a:r>
              <a:rPr lang="en-US" dirty="0" smtClean="0">
                <a:latin typeface="Calibri" charset="0"/>
              </a:rPr>
              <a:t>“We have just completed the</a:t>
            </a:r>
            <a:r>
              <a:rPr lang="en-US" baseline="0" dirty="0" smtClean="0">
                <a:latin typeface="Calibri" charset="0"/>
              </a:rPr>
              <a:t> first half of our professional development during which we worked together to meet the first three objectives.  Now we will:</a:t>
            </a:r>
            <a:endParaRPr lang="en-US" dirty="0">
              <a:latin typeface="Calibri" charset="0"/>
            </a:endParaRPr>
          </a:p>
          <a:p>
            <a:pPr marL="228600" indent="-228600">
              <a:buAutoNum type="arabicPeriod" startAt="4"/>
            </a:pPr>
            <a:r>
              <a:rPr lang="en-US" b="0" baseline="0" dirty="0" smtClean="0">
                <a:latin typeface="Calibri" charset="0"/>
              </a:rPr>
              <a:t>Discuss and develop an understanding of the Proficiency Levels</a:t>
            </a:r>
          </a:p>
          <a:p>
            <a:pPr marL="228600" indent="-228600">
              <a:buAutoNum type="arabicPeriod" startAt="4"/>
            </a:pPr>
            <a:r>
              <a:rPr lang="en-US" b="0" baseline="0" dirty="0" smtClean="0">
                <a:latin typeface="Calibri" charset="0"/>
              </a:rPr>
              <a:t>Examine and arrange the progression of the CA ELD Standards</a:t>
            </a:r>
            <a:endParaRPr lang="en-US" b="0" dirty="0">
              <a:latin typeface="Calibri" charset="0"/>
            </a:endParaRPr>
          </a:p>
          <a:p>
            <a:pPr>
              <a:spcBef>
                <a:spcPct val="0"/>
              </a:spcBef>
            </a:pPr>
            <a:endParaRPr lang="en-US" dirty="0">
              <a:latin typeface="Calibri" charset="0"/>
            </a:endParaRPr>
          </a:p>
          <a:p>
            <a:pPr>
              <a:spcBef>
                <a:spcPct val="0"/>
              </a:spcBef>
            </a:pPr>
            <a:endParaRPr lang="en-US" dirty="0">
              <a:latin typeface="Calibri"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fontAlgn="base" hangingPunct="1">
              <a:spcBef>
                <a:spcPct val="0"/>
              </a:spcBef>
              <a:spcAft>
                <a:spcPct val="0"/>
              </a:spcAft>
            </a:pPr>
            <a:fld id="{0C276803-4A29-D04D-BFC0-8C137BB36DA9}" type="slidenum">
              <a:rPr lang="en-US" sz="1200">
                <a:latin typeface="Calibri" charset="0"/>
              </a:rPr>
              <a:pPr eaLnBrk="1" fontAlgn="base" hangingPunct="1">
                <a:spcBef>
                  <a:spcPct val="0"/>
                </a:spcBef>
                <a:spcAft>
                  <a:spcPct val="0"/>
                </a:spcAft>
              </a:pPr>
              <a:t>30</a:t>
            </a:fld>
            <a:endParaRPr lang="en-US" sz="1200" dirty="0">
              <a:latin typeface="Calibri"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Slides</a:t>
            </a:r>
            <a:r>
              <a:rPr lang="en-US" b="1" baseline="0" dirty="0" smtClean="0"/>
              <a:t> </a:t>
            </a:r>
            <a:r>
              <a:rPr lang="en-US" b="1" baseline="0" dirty="0" smtClean="0"/>
              <a:t>31-34 </a:t>
            </a:r>
            <a:r>
              <a:rPr lang="en-US" baseline="0" dirty="0" smtClean="0"/>
              <a:t>(10 minutes).   Slide 2 (3 minutes)</a:t>
            </a:r>
          </a:p>
          <a:p>
            <a:endParaRPr lang="en-US" baseline="0" dirty="0" smtClean="0"/>
          </a:p>
          <a:p>
            <a:r>
              <a:rPr lang="en-US" b="1" baseline="0" dirty="0" smtClean="0"/>
              <a:t>Purpose/Why: </a:t>
            </a:r>
            <a:r>
              <a:rPr lang="en-US" b="0" baseline="0" dirty="0" smtClean="0"/>
              <a:t>Engage participants in a GROUNDING ACTIVITY</a:t>
            </a:r>
            <a:r>
              <a:rPr lang="en-US" b="1" baseline="0" dirty="0" smtClean="0"/>
              <a:t> </a:t>
            </a:r>
            <a:r>
              <a:rPr lang="en-US" b="0" baseline="0" dirty="0" smtClean="0"/>
              <a:t>in order to</a:t>
            </a:r>
            <a:r>
              <a:rPr lang="en-US" baseline="0" dirty="0" smtClean="0"/>
              <a:t> start making connections to the learning of the session</a:t>
            </a:r>
          </a:p>
          <a:p>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How</a:t>
            </a:r>
            <a:r>
              <a:rPr lang="en-US" baseline="0" dirty="0" smtClean="0"/>
              <a:t>: Let the participants know that they will be standing up and moving around for this Line Up Activity. Let them know that they do not need any writing tools or paper to complete this assignment. They will return back to their seats after this activity. Before asking participants to stand up, let them know the process first. They will see a series of slides with activities. Based on their own self-assessment of where they fall, they will place themselves somewhere in the line up from “novice” to “expert.” </a:t>
            </a:r>
          </a:p>
          <a:p>
            <a:endParaRPr lang="en-US" b="1" dirty="0" smtClean="0"/>
          </a:p>
          <a:p>
            <a:r>
              <a:rPr lang="en-US" b="1" dirty="0" smtClean="0"/>
              <a:t>Suggestions:</a:t>
            </a:r>
            <a:r>
              <a:rPr lang="en-US" b="1" baseline="0" dirty="0" smtClean="0"/>
              <a:t> </a:t>
            </a:r>
            <a:r>
              <a:rPr lang="en-US" baseline="0" dirty="0" smtClean="0"/>
              <a:t>Make two signs that can be located in opposite sides of the room. One sign will read “NOVICE” and the other will read “EXPERT.” Anticipate how the participants will stand up and line up before the participants arrive. </a:t>
            </a:r>
          </a:p>
          <a:p>
            <a:endParaRPr lang="en-US" baseline="0" dirty="0" smtClean="0"/>
          </a:p>
        </p:txBody>
      </p:sp>
      <p:sp>
        <p:nvSpPr>
          <p:cNvPr id="4" name="Slide Number Placeholder 3"/>
          <p:cNvSpPr>
            <a:spLocks noGrp="1"/>
          </p:cNvSpPr>
          <p:nvPr>
            <p:ph type="sldNum" sz="quarter" idx="10"/>
          </p:nvPr>
        </p:nvSpPr>
        <p:spPr/>
        <p:txBody>
          <a:bodyPr/>
          <a:lstStyle/>
          <a:p>
            <a:fld id="{2583BEA8-ACB0-463C-99DA-FE0E05E791A3}" type="slidenum">
              <a:rPr lang="en-US" altLang="en-US" smtClean="0"/>
              <a:pPr/>
              <a:t>31</a:t>
            </a:fld>
            <a:endParaRPr lang="en-US" altLang="en-US"/>
          </a:p>
        </p:txBody>
      </p:sp>
    </p:spTree>
    <p:extLst>
      <p:ext uri="{BB962C8B-B14F-4D97-AF65-F5344CB8AC3E}">
        <p14:creationId xmlns:p14="http://schemas.microsoft.com/office/powerpoint/2010/main" val="10353219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a:t>
            </a:r>
            <a:r>
              <a:rPr lang="en-US" b="1" baseline="0" dirty="0" smtClean="0"/>
              <a:t> </a:t>
            </a:r>
            <a:r>
              <a:rPr lang="en-US" b="1" baseline="0" dirty="0" smtClean="0"/>
              <a:t>32 </a:t>
            </a:r>
            <a:r>
              <a:rPr lang="en-US" baseline="0" dirty="0" smtClean="0"/>
              <a:t>(2 minutes)</a:t>
            </a:r>
            <a:endParaRPr lang="en-US" dirty="0" smtClean="0"/>
          </a:p>
          <a:p>
            <a:endParaRPr lang="en-US" dirty="0" smtClean="0"/>
          </a:p>
          <a:p>
            <a:r>
              <a:rPr lang="en-US" b="1" dirty="0" smtClean="0"/>
              <a:t>Purpose/Why: </a:t>
            </a:r>
            <a:r>
              <a:rPr lang="en-US" dirty="0" smtClean="0"/>
              <a:t>To</a:t>
            </a:r>
            <a:r>
              <a:rPr lang="en-US" baseline="0" dirty="0" smtClean="0"/>
              <a:t> have participants move and make a connection to the level of scaffolding that is needed for each activity. </a:t>
            </a:r>
            <a:endParaRPr lang="en-US" dirty="0" smtClean="0"/>
          </a:p>
          <a:p>
            <a:endParaRPr lang="en-US" dirty="0" smtClean="0"/>
          </a:p>
          <a:p>
            <a:r>
              <a:rPr lang="en-US" b="1" dirty="0" smtClean="0"/>
              <a:t>How: </a:t>
            </a:r>
            <a:r>
              <a:rPr lang="en-US" baseline="0" dirty="0" smtClean="0"/>
              <a:t>Shows the picture demonstrating the activity and asks the participants to line up from “novice” to “expert.” Allow the participants to negotiate their place in the line up continuum. Tell the participants to look around and notice the different levels of expertise in the room. </a:t>
            </a:r>
            <a:endParaRPr lang="en-US" dirty="0"/>
          </a:p>
        </p:txBody>
      </p:sp>
      <p:sp>
        <p:nvSpPr>
          <p:cNvPr id="4" name="Slide Number Placeholder 3"/>
          <p:cNvSpPr>
            <a:spLocks noGrp="1"/>
          </p:cNvSpPr>
          <p:nvPr>
            <p:ph type="sldNum" sz="quarter" idx="10"/>
          </p:nvPr>
        </p:nvSpPr>
        <p:spPr/>
        <p:txBody>
          <a:bodyPr/>
          <a:lstStyle/>
          <a:p>
            <a:fld id="{2583BEA8-ACB0-463C-99DA-FE0E05E791A3}" type="slidenum">
              <a:rPr lang="en-US" altLang="en-US" smtClean="0"/>
              <a:pPr/>
              <a:t>32</a:t>
            </a:fld>
            <a:endParaRPr lang="en-US" altLang="en-US"/>
          </a:p>
        </p:txBody>
      </p:sp>
    </p:spTree>
    <p:extLst>
      <p:ext uri="{BB962C8B-B14F-4D97-AF65-F5344CB8AC3E}">
        <p14:creationId xmlns:p14="http://schemas.microsoft.com/office/powerpoint/2010/main" val="31530985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t>Slide</a:t>
            </a:r>
            <a:r>
              <a:rPr lang="en-US" b="1" baseline="0" dirty="0" smtClean="0"/>
              <a:t> </a:t>
            </a:r>
            <a:r>
              <a:rPr lang="en-US" b="1" baseline="0" dirty="0" smtClean="0"/>
              <a:t>33: </a:t>
            </a:r>
            <a:r>
              <a:rPr lang="en-US" baseline="0" dirty="0" smtClean="0"/>
              <a:t>(2 minutes)</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t>Purpose/Why:</a:t>
            </a:r>
            <a:r>
              <a:rPr lang="en-US" b="1" baseline="0" dirty="0" smtClean="0"/>
              <a:t> </a:t>
            </a:r>
            <a:r>
              <a:rPr lang="en-US" dirty="0" smtClean="0"/>
              <a:t>To</a:t>
            </a:r>
            <a:r>
              <a:rPr lang="en-US" baseline="0" dirty="0" smtClean="0"/>
              <a:t> have participants move and make a connection to the level of scaffolding that is needed for each activity. </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t>How:</a:t>
            </a:r>
            <a:r>
              <a:rPr lang="en-US" b="1" baseline="0" dirty="0" smtClean="0"/>
              <a:t> </a:t>
            </a:r>
            <a:r>
              <a:rPr lang="en-US" baseline="0" dirty="0" smtClean="0"/>
              <a:t>Shows the picture demonstrating the activity and asks the participants to line up from “novice” to “expert.” Allow the participants to negotiate their place in the line up continuum. Tell the participants to look around and notice the different levels of expertise in the room. Say: “NOTICE how some of you have changed place in the line up. Some may have more expertise in this area than the previous.”</a:t>
            </a:r>
            <a:endParaRPr lang="en-US" dirty="0" smtClean="0"/>
          </a:p>
          <a:p>
            <a:endParaRPr lang="en-US" dirty="0"/>
          </a:p>
        </p:txBody>
      </p:sp>
      <p:sp>
        <p:nvSpPr>
          <p:cNvPr id="4" name="Slide Number Placeholder 3"/>
          <p:cNvSpPr>
            <a:spLocks noGrp="1"/>
          </p:cNvSpPr>
          <p:nvPr>
            <p:ph type="sldNum" sz="quarter" idx="10"/>
          </p:nvPr>
        </p:nvSpPr>
        <p:spPr/>
        <p:txBody>
          <a:bodyPr/>
          <a:lstStyle/>
          <a:p>
            <a:fld id="{2583BEA8-ACB0-463C-99DA-FE0E05E791A3}" type="slidenum">
              <a:rPr lang="en-US" altLang="en-US" smtClean="0"/>
              <a:pPr/>
              <a:t>33</a:t>
            </a:fld>
            <a:endParaRPr lang="en-US" altLang="en-US"/>
          </a:p>
        </p:txBody>
      </p:sp>
    </p:spTree>
    <p:extLst>
      <p:ext uri="{BB962C8B-B14F-4D97-AF65-F5344CB8AC3E}">
        <p14:creationId xmlns:p14="http://schemas.microsoft.com/office/powerpoint/2010/main" val="28884179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t>Slide </a:t>
            </a:r>
            <a:r>
              <a:rPr lang="en-US" b="1" dirty="0" smtClean="0"/>
              <a:t>34</a:t>
            </a:r>
            <a:r>
              <a:rPr lang="en-US" dirty="0" smtClean="0"/>
              <a:t>:</a:t>
            </a:r>
            <a:r>
              <a:rPr lang="en-US" baseline="0" dirty="0" smtClean="0"/>
              <a:t> </a:t>
            </a:r>
            <a:r>
              <a:rPr lang="en-US" baseline="0" dirty="0" smtClean="0"/>
              <a:t>(2 minutes)</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t>Purpose/</a:t>
            </a:r>
            <a:r>
              <a:rPr lang="en-US" b="1" baseline="0" dirty="0" smtClean="0"/>
              <a:t> Why: </a:t>
            </a:r>
            <a:r>
              <a:rPr lang="en-US" dirty="0" smtClean="0"/>
              <a:t>To</a:t>
            </a:r>
            <a:r>
              <a:rPr lang="en-US" baseline="0" dirty="0" smtClean="0"/>
              <a:t> have participants move and make a connection to the level of scaffolding that is needed for each activity. </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t>How:</a:t>
            </a:r>
            <a:r>
              <a:rPr lang="en-US" b="1" baseline="0" dirty="0" smtClean="0"/>
              <a:t> </a:t>
            </a:r>
            <a:r>
              <a:rPr lang="en-US" baseline="0" dirty="0" smtClean="0"/>
              <a:t>Shows the picture demonstrating the activity and asks the participants to line up from “novice” to “expert.” Allow the participants to negotiate their place in the line up continuum. Tell the participants to look around and notice the different levels of expertise in the room. NOTICE how some of you have changed place in the line up. Some may have more expertise in this area than the previous.  (There will be a direct connect to this activity later on in the session when talking about the importance of appropriate scaffolding).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Ask participants to share out an activity in which they would need more support and the type of support they think they would need. </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583BEA8-ACB0-463C-99DA-FE0E05E791A3}" type="slidenum">
              <a:rPr lang="en-US" altLang="en-US" smtClean="0"/>
              <a:pPr/>
              <a:t>34</a:t>
            </a:fld>
            <a:endParaRPr lang="en-US" altLang="en-US"/>
          </a:p>
        </p:txBody>
      </p:sp>
    </p:spTree>
    <p:extLst>
      <p:ext uri="{BB962C8B-B14F-4D97-AF65-F5344CB8AC3E}">
        <p14:creationId xmlns:p14="http://schemas.microsoft.com/office/powerpoint/2010/main" val="1664817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Slide </a:t>
            </a:r>
            <a:r>
              <a:rPr lang="en-US" altLang="en-US" b="1" dirty="0" smtClean="0"/>
              <a:t>35 </a:t>
            </a:r>
            <a:r>
              <a:rPr lang="en-US" altLang="en-US" dirty="0" smtClean="0"/>
              <a:t>(1 minute)</a:t>
            </a:r>
          </a:p>
          <a:p>
            <a:endParaRPr lang="en-US" altLang="en-US" dirty="0" smtClean="0"/>
          </a:p>
          <a:p>
            <a:r>
              <a:rPr lang="en-US" altLang="en-US" b="1" dirty="0" smtClean="0"/>
              <a:t>Purpose/Why: </a:t>
            </a:r>
            <a:r>
              <a:rPr lang="en-US" altLang="en-US" dirty="0" smtClean="0"/>
              <a:t>Show</a:t>
            </a:r>
            <a:r>
              <a:rPr lang="en-US" altLang="en-US" baseline="0" dirty="0" smtClean="0"/>
              <a:t> the pieces of the document and </a:t>
            </a:r>
            <a:r>
              <a:rPr lang="en-US" altLang="en-US" dirty="0" smtClean="0"/>
              <a:t>orient</a:t>
            </a:r>
            <a:r>
              <a:rPr lang="en-US" altLang="en-US" baseline="0" dirty="0" smtClean="0"/>
              <a:t> participants to the CA ELD Standards Resources.  The next activity will review pieces of the Overview and Proficiency Levels and orient them to the CA ELD Standards Resources.</a:t>
            </a:r>
          </a:p>
          <a:p>
            <a:endParaRPr lang="en-US" altLang="en-US" baseline="0" dirty="0" smtClean="0"/>
          </a:p>
          <a:p>
            <a:r>
              <a:rPr lang="en-US" altLang="en-US" b="1" baseline="0" dirty="0" smtClean="0"/>
              <a:t>How: </a:t>
            </a:r>
            <a:r>
              <a:rPr lang="en-US" altLang="en-US" b="0" baseline="0" dirty="0" smtClean="0"/>
              <a:t>Show the slide, highlight the green box as part of the Overview document which is part of the standards.  The next activity will dig into the Proficiency Level Descriptors (ELD Levels).</a:t>
            </a:r>
            <a:endParaRPr lang="en-US" altLang="en-US" dirty="0"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News Gothic MT" charset="0"/>
                <a:ea typeface="MS PGothic" panose="020B0600070205080204" pitchFamily="34" charset="-128"/>
              </a:defRPr>
            </a:lvl1pPr>
            <a:lvl2pPr marL="742950" indent="-285750" eaLnBrk="0" hangingPunct="0">
              <a:defRPr sz="2400">
                <a:solidFill>
                  <a:schemeClr val="tx1"/>
                </a:solidFill>
                <a:latin typeface="News Gothic MT" charset="0"/>
                <a:ea typeface="MS PGothic" panose="020B0600070205080204" pitchFamily="34" charset="-128"/>
              </a:defRPr>
            </a:lvl2pPr>
            <a:lvl3pPr marL="1143000" indent="-228600" eaLnBrk="0" hangingPunct="0">
              <a:defRPr sz="2400">
                <a:solidFill>
                  <a:schemeClr val="tx1"/>
                </a:solidFill>
                <a:latin typeface="News Gothic MT" charset="0"/>
                <a:ea typeface="MS PGothic" panose="020B0600070205080204" pitchFamily="34" charset="-128"/>
              </a:defRPr>
            </a:lvl3pPr>
            <a:lvl4pPr marL="1600200" indent="-228600" eaLnBrk="0" hangingPunct="0">
              <a:defRPr sz="2400">
                <a:solidFill>
                  <a:schemeClr val="tx1"/>
                </a:solidFill>
                <a:latin typeface="News Gothic MT" charset="0"/>
                <a:ea typeface="MS PGothic" panose="020B0600070205080204" pitchFamily="34" charset="-128"/>
              </a:defRPr>
            </a:lvl4pPr>
            <a:lvl5pPr marL="2057400" indent="-228600" eaLnBrk="0" hangingPunct="0">
              <a:defRPr sz="2400">
                <a:solidFill>
                  <a:schemeClr val="tx1"/>
                </a:solidFill>
                <a:latin typeface="News Gothic MT"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9pPr>
          </a:lstStyle>
          <a:p>
            <a:pPr eaLnBrk="1" hangingPunct="1"/>
            <a:fld id="{F4471827-2418-4196-9C97-19C4B613AD3C}" type="slidenum">
              <a:rPr lang="en-US" altLang="en-US" sz="1200">
                <a:latin typeface="Calibri" panose="020F0502020204030204" pitchFamily="34" charset="0"/>
              </a:rPr>
              <a:pPr eaLnBrk="1" hangingPunct="1"/>
              <a:t>35</a:t>
            </a:fld>
            <a:endParaRPr lang="en-US" altLang="en-US" sz="1200">
              <a:latin typeface="Calibri" panose="020F0502020204030204" pitchFamily="34" charset="0"/>
            </a:endParaRPr>
          </a:p>
        </p:txBody>
      </p:sp>
    </p:spTree>
    <p:extLst>
      <p:ext uri="{BB962C8B-B14F-4D97-AF65-F5344CB8AC3E}">
        <p14:creationId xmlns:p14="http://schemas.microsoft.com/office/powerpoint/2010/main" val="14569286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Slide </a:t>
            </a:r>
            <a:r>
              <a:rPr lang="en-US" b="1" dirty="0" smtClean="0"/>
              <a:t>36 </a:t>
            </a:r>
            <a:r>
              <a:rPr lang="en-US" dirty="0" smtClean="0"/>
              <a:t>(3 minutes)</a:t>
            </a:r>
          </a:p>
          <a:p>
            <a:endParaRPr lang="en-US" dirty="0" smtClean="0"/>
          </a:p>
          <a:p>
            <a:r>
              <a:rPr lang="en-US" b="1" baseline="0" dirty="0" smtClean="0"/>
              <a:t>Purpose/Why: </a:t>
            </a:r>
            <a:r>
              <a:rPr lang="en-US" baseline="0" dirty="0" smtClean="0"/>
              <a:t>Ground participants to the ELD Standards book and highlight how it is a resource to inform their practice</a:t>
            </a:r>
          </a:p>
          <a:p>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How: </a:t>
            </a:r>
            <a:r>
              <a:rPr lang="en-US" baseline="0" dirty="0" smtClean="0"/>
              <a:t>Identify the section of the ELD Standards book that will be referenced (OVERVIEW OF CELDS &amp; PROFICIENCY LEVELS) in the next section. Have participants locate the pages in their book and tab them. Have participants read ONLY THE FIRST PARAGRAPH of p 5.  Have them share out quickly and have them tab p 6. </a:t>
            </a:r>
            <a:endParaRPr lang="en-US" dirty="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News Gothic MT" charset="0"/>
                <a:ea typeface="MS PGothic" panose="020B0600070205080204" pitchFamily="34" charset="-128"/>
              </a:defRPr>
            </a:lvl1pPr>
            <a:lvl2pPr marL="742950" indent="-285750" eaLnBrk="0" hangingPunct="0">
              <a:defRPr sz="2400">
                <a:solidFill>
                  <a:schemeClr val="tx1"/>
                </a:solidFill>
                <a:latin typeface="News Gothic MT" charset="0"/>
                <a:ea typeface="MS PGothic" panose="020B0600070205080204" pitchFamily="34" charset="-128"/>
              </a:defRPr>
            </a:lvl2pPr>
            <a:lvl3pPr marL="1143000" indent="-228600" eaLnBrk="0" hangingPunct="0">
              <a:defRPr sz="2400">
                <a:solidFill>
                  <a:schemeClr val="tx1"/>
                </a:solidFill>
                <a:latin typeface="News Gothic MT" charset="0"/>
                <a:ea typeface="MS PGothic" panose="020B0600070205080204" pitchFamily="34" charset="-128"/>
              </a:defRPr>
            </a:lvl3pPr>
            <a:lvl4pPr marL="1600200" indent="-228600" eaLnBrk="0" hangingPunct="0">
              <a:defRPr sz="2400">
                <a:solidFill>
                  <a:schemeClr val="tx1"/>
                </a:solidFill>
                <a:latin typeface="News Gothic MT" charset="0"/>
                <a:ea typeface="MS PGothic" panose="020B0600070205080204" pitchFamily="34" charset="-128"/>
              </a:defRPr>
            </a:lvl4pPr>
            <a:lvl5pPr marL="2057400" indent="-228600" eaLnBrk="0" hangingPunct="0">
              <a:defRPr sz="2400">
                <a:solidFill>
                  <a:schemeClr val="tx1"/>
                </a:solidFill>
                <a:latin typeface="News Gothic MT"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9pPr>
          </a:lstStyle>
          <a:p>
            <a:pPr eaLnBrk="1" hangingPunct="1"/>
            <a:fld id="{553B3924-7048-4C03-8464-6AC09AE9C77B}" type="slidenum">
              <a:rPr lang="en-US" altLang="en-US" sz="1200">
                <a:latin typeface="Calibri" panose="020F0502020204030204" pitchFamily="34" charset="0"/>
              </a:rPr>
              <a:pPr eaLnBrk="1" hangingPunct="1"/>
              <a:t>36</a:t>
            </a:fld>
            <a:endParaRPr lang="en-US" altLang="en-US" sz="1200">
              <a:latin typeface="Calibri" panose="020F0502020204030204" pitchFamily="34" charset="0"/>
            </a:endParaRPr>
          </a:p>
        </p:txBody>
      </p:sp>
    </p:spTree>
    <p:extLst>
      <p:ext uri="{BB962C8B-B14F-4D97-AF65-F5344CB8AC3E}">
        <p14:creationId xmlns:p14="http://schemas.microsoft.com/office/powerpoint/2010/main" val="39578126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Slide </a:t>
            </a:r>
            <a:r>
              <a:rPr lang="en-US" b="1" dirty="0" smtClean="0"/>
              <a:t>37:</a:t>
            </a:r>
            <a:r>
              <a:rPr lang="en-US" b="1" baseline="0" dirty="0" smtClean="0"/>
              <a:t> </a:t>
            </a:r>
            <a:r>
              <a:rPr lang="en-US" baseline="0" dirty="0" smtClean="0"/>
              <a:t>(3 minutes)</a:t>
            </a:r>
          </a:p>
          <a:p>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Purpose/Why: </a:t>
            </a:r>
            <a:r>
              <a:rPr lang="en-US" baseline="0" dirty="0" smtClean="0"/>
              <a:t>To familiarize participants with the PLDs (PROFICIENCY LEVEL DESCRIPTORS) and to get the gist of the PLDs.</a:t>
            </a:r>
          </a:p>
          <a:p>
            <a:endParaRPr lang="en-US" baseline="0" dirty="0" smtClean="0"/>
          </a:p>
          <a:p>
            <a:r>
              <a:rPr lang="en-US" b="1" baseline="0" dirty="0" smtClean="0"/>
              <a:t>How: </a:t>
            </a:r>
            <a:r>
              <a:rPr lang="en-US" baseline="0" dirty="0" smtClean="0"/>
              <a:t>Participants scan the document and highlight what stands out. Ask participants to share out in whole group what stood out about the levels of support and the native language (student capacity), and the continuum. </a:t>
            </a:r>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37</a:t>
            </a:fld>
            <a:endParaRPr lang="en-US" smtClean="0"/>
          </a:p>
        </p:txBody>
      </p:sp>
    </p:spTree>
    <p:extLst>
      <p:ext uri="{BB962C8B-B14F-4D97-AF65-F5344CB8AC3E}">
        <p14:creationId xmlns:p14="http://schemas.microsoft.com/office/powerpoint/2010/main" val="5349460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Slide </a:t>
            </a:r>
            <a:r>
              <a:rPr lang="en-US" b="1" dirty="0" smtClean="0"/>
              <a:t>38:  </a:t>
            </a:r>
            <a:r>
              <a:rPr lang="en-US" b="1" dirty="0" smtClean="0"/>
              <a:t>(3</a:t>
            </a:r>
            <a:r>
              <a:rPr lang="en-US" b="1" baseline="0" dirty="0" smtClean="0"/>
              <a:t> minutes)</a:t>
            </a:r>
          </a:p>
          <a:p>
            <a:endParaRPr lang="en-US" baseline="0" dirty="0" smtClean="0"/>
          </a:p>
          <a:p>
            <a:r>
              <a:rPr lang="en-US" b="1" baseline="0" dirty="0" smtClean="0"/>
              <a:t>Purpose/Why: </a:t>
            </a:r>
            <a:r>
              <a:rPr lang="en-US" baseline="0" dirty="0" smtClean="0"/>
              <a:t>To ground the participants in the documents before they move on to the next activity where they will look at the horizontal level of support within a standard.</a:t>
            </a:r>
          </a:p>
          <a:p>
            <a:endParaRPr lang="en-US" baseline="0" dirty="0" smtClean="0"/>
          </a:p>
          <a:p>
            <a:r>
              <a:rPr lang="en-US" b="1" baseline="0" dirty="0" smtClean="0"/>
              <a:t>How: </a:t>
            </a:r>
            <a:r>
              <a:rPr lang="en-US" baseline="0" dirty="0" smtClean="0"/>
              <a:t>Facilitator highlights the PLD document, calling out the levels moving from EMERGING to EXPANDING.  Call out the ENTRY and EXIT stages.  Call out how each section has the descriptions of “WHAT ELs KNOW and CAN DO” by mode. (DO NOT READ EACH BOX). </a:t>
            </a:r>
          </a:p>
        </p:txBody>
      </p:sp>
      <p:sp>
        <p:nvSpPr>
          <p:cNvPr id="4" name="Slide Number Placeholder 3"/>
          <p:cNvSpPr>
            <a:spLocks noGrp="1"/>
          </p:cNvSpPr>
          <p:nvPr>
            <p:ph type="sldNum" sz="quarter" idx="10"/>
          </p:nvPr>
        </p:nvSpPr>
        <p:spPr/>
        <p:txBody>
          <a:bodyPr/>
          <a:lstStyle/>
          <a:p>
            <a:fld id="{CA077768-21C8-4125-A345-258E48D2EED0}" type="slidenum">
              <a:rPr lang="en-US" smtClean="0"/>
              <a:pPr/>
              <a:t>38</a:t>
            </a:fld>
            <a:endParaRPr lang="en-US" smtClean="0"/>
          </a:p>
        </p:txBody>
      </p:sp>
    </p:spTree>
    <p:extLst>
      <p:ext uri="{BB962C8B-B14F-4D97-AF65-F5344CB8AC3E}">
        <p14:creationId xmlns:p14="http://schemas.microsoft.com/office/powerpoint/2010/main" val="31880829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Slides </a:t>
            </a:r>
            <a:r>
              <a:rPr lang="en-US" altLang="en-US" b="1" dirty="0" smtClean="0"/>
              <a:t>39 </a:t>
            </a:r>
            <a:r>
              <a:rPr lang="en-US" altLang="en-US" dirty="0" smtClean="0"/>
              <a:t>(3 minutes for</a:t>
            </a:r>
            <a:r>
              <a:rPr lang="en-US" altLang="en-US" baseline="0" dirty="0" smtClean="0"/>
              <a:t> all slides</a:t>
            </a:r>
            <a:r>
              <a:rPr lang="en-US" altLang="en-US" dirty="0" smtClean="0"/>
              <a:t>)</a:t>
            </a:r>
          </a:p>
          <a:p>
            <a:endParaRPr lang="en-US" altLang="en-US" dirty="0" smtClean="0"/>
          </a:p>
          <a:p>
            <a:r>
              <a:rPr lang="en-US" altLang="en-US" b="1" dirty="0" smtClean="0"/>
              <a:t>Purpose/Why: </a:t>
            </a:r>
            <a:r>
              <a:rPr lang="en-US" altLang="en-US" dirty="0" smtClean="0"/>
              <a:t>Show</a:t>
            </a:r>
            <a:r>
              <a:rPr lang="en-US" altLang="en-US" baseline="0" dirty="0" smtClean="0"/>
              <a:t> the pieces of the document and </a:t>
            </a:r>
            <a:r>
              <a:rPr lang="en-US" altLang="en-US" dirty="0" smtClean="0"/>
              <a:t>orient</a:t>
            </a:r>
            <a:r>
              <a:rPr lang="en-US" altLang="en-US" baseline="0" dirty="0" smtClean="0"/>
              <a:t> participants to the CA ELD Standards Resources.  Today’s sessions will review pieces of the Overview and Proficiency Levels.  The first activity supports an understanding of the progressions of the standards by looking at standards from Part 1 and standards for Part 2. </a:t>
            </a:r>
          </a:p>
          <a:p>
            <a:endParaRPr lang="en-US" altLang="en-US" baseline="0" dirty="0" smtClean="0"/>
          </a:p>
          <a:p>
            <a:r>
              <a:rPr lang="en-US" altLang="en-US" b="1" baseline="0" dirty="0" smtClean="0"/>
              <a:t>How: </a:t>
            </a:r>
            <a:r>
              <a:rPr lang="en-US" altLang="en-US" b="0" baseline="0" dirty="0" smtClean="0"/>
              <a:t>Show the slide, highlight the brown box that review Part1 &amp; Part 2</a:t>
            </a:r>
            <a:r>
              <a:rPr lang="en-US" altLang="en-US" baseline="0" dirty="0" smtClean="0"/>
              <a:t> , then click on the next slides.  Slide 12 visually shows Part 1 (interacting in meaningful ways) and Slide 13 visually shows (How English Works) </a:t>
            </a:r>
            <a:endParaRPr lang="en-US" altLang="en-US" dirty="0"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News Gothic MT" charset="0"/>
                <a:ea typeface="MS PGothic" panose="020B0600070205080204" pitchFamily="34" charset="-128"/>
              </a:defRPr>
            </a:lvl1pPr>
            <a:lvl2pPr marL="742950" indent="-285750" eaLnBrk="0" hangingPunct="0">
              <a:defRPr sz="2400">
                <a:solidFill>
                  <a:schemeClr val="tx1"/>
                </a:solidFill>
                <a:latin typeface="News Gothic MT" charset="0"/>
                <a:ea typeface="MS PGothic" panose="020B0600070205080204" pitchFamily="34" charset="-128"/>
              </a:defRPr>
            </a:lvl2pPr>
            <a:lvl3pPr marL="1143000" indent="-228600" eaLnBrk="0" hangingPunct="0">
              <a:defRPr sz="2400">
                <a:solidFill>
                  <a:schemeClr val="tx1"/>
                </a:solidFill>
                <a:latin typeface="News Gothic MT" charset="0"/>
                <a:ea typeface="MS PGothic" panose="020B0600070205080204" pitchFamily="34" charset="-128"/>
              </a:defRPr>
            </a:lvl3pPr>
            <a:lvl4pPr marL="1600200" indent="-228600" eaLnBrk="0" hangingPunct="0">
              <a:defRPr sz="2400">
                <a:solidFill>
                  <a:schemeClr val="tx1"/>
                </a:solidFill>
                <a:latin typeface="News Gothic MT" charset="0"/>
                <a:ea typeface="MS PGothic" panose="020B0600070205080204" pitchFamily="34" charset="-128"/>
              </a:defRPr>
            </a:lvl4pPr>
            <a:lvl5pPr marL="2057400" indent="-228600" eaLnBrk="0" hangingPunct="0">
              <a:defRPr sz="2400">
                <a:solidFill>
                  <a:schemeClr val="tx1"/>
                </a:solidFill>
                <a:latin typeface="News Gothic MT"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9pPr>
          </a:lstStyle>
          <a:p>
            <a:pPr eaLnBrk="1" hangingPunct="1"/>
            <a:fld id="{F4471827-2418-4196-9C97-19C4B613AD3C}" type="slidenum">
              <a:rPr lang="en-US" altLang="en-US" sz="1200">
                <a:latin typeface="Calibri" panose="020F0502020204030204" pitchFamily="34" charset="0"/>
              </a:rPr>
              <a:pPr eaLnBrk="1" hangingPunct="1"/>
              <a:t>39</a:t>
            </a:fld>
            <a:endParaRPr lang="en-US" altLang="en-US" sz="1200">
              <a:latin typeface="Calibri" panose="020F0502020204030204" pitchFamily="34" charset="0"/>
            </a:endParaRPr>
          </a:p>
        </p:txBody>
      </p:sp>
    </p:spTree>
    <p:extLst>
      <p:ext uri="{BB962C8B-B14F-4D97-AF65-F5344CB8AC3E}">
        <p14:creationId xmlns:p14="http://schemas.microsoft.com/office/powerpoint/2010/main" val="1456928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Calibri" charset="0"/>
              </a:rPr>
              <a:t>Slide </a:t>
            </a:r>
            <a:r>
              <a:rPr lang="en-US" b="1" dirty="0" smtClean="0">
                <a:latin typeface="Calibri" charset="0"/>
              </a:rPr>
              <a:t>4: </a:t>
            </a:r>
            <a:r>
              <a:rPr lang="en-US" b="1" dirty="0">
                <a:latin typeface="Calibri" charset="0"/>
              </a:rPr>
              <a:t>(1 minute)</a:t>
            </a:r>
          </a:p>
          <a:p>
            <a:endParaRPr lang="en-US" b="1" dirty="0">
              <a:latin typeface="Calibri" charset="0"/>
            </a:endParaRPr>
          </a:p>
          <a:p>
            <a:r>
              <a:rPr lang="en-US" b="1" dirty="0">
                <a:latin typeface="Calibri" charset="0"/>
              </a:rPr>
              <a:t>Why/Purpose: </a:t>
            </a:r>
            <a:r>
              <a:rPr lang="en-US" dirty="0">
                <a:latin typeface="Calibri" charset="0"/>
              </a:rPr>
              <a:t>To give participants the objectives for the presentation</a:t>
            </a:r>
            <a:endParaRPr lang="en-US" b="1" dirty="0">
              <a:latin typeface="Calibri" charset="0"/>
            </a:endParaRPr>
          </a:p>
          <a:p>
            <a:endParaRPr lang="en-US" b="1" dirty="0">
              <a:latin typeface="Calibri" charset="0"/>
            </a:endParaRPr>
          </a:p>
          <a:p>
            <a:r>
              <a:rPr lang="en-US" b="1" dirty="0">
                <a:latin typeface="Calibri" charset="0"/>
              </a:rPr>
              <a:t>How:  </a:t>
            </a:r>
            <a:r>
              <a:rPr lang="en-US" dirty="0">
                <a:latin typeface="Calibri" charset="0"/>
              </a:rPr>
              <a:t>The facilitator will say:  “Today’s objectives are to:</a:t>
            </a:r>
          </a:p>
          <a:p>
            <a:pPr>
              <a:lnSpc>
                <a:spcPct val="150000"/>
              </a:lnSpc>
              <a:buFont typeface="News Gothic MT" charset="0"/>
              <a:buAutoNum type="arabicPeriod"/>
            </a:pPr>
            <a:r>
              <a:rPr lang="en-US" dirty="0">
                <a:latin typeface="Century Gothic" charset="0"/>
                <a:cs typeface="Century Gothic" charset="0"/>
              </a:rPr>
              <a:t>Explore the context, development and validation of CA ELD Standards (Appendix D)</a:t>
            </a:r>
          </a:p>
          <a:p>
            <a:pPr>
              <a:lnSpc>
                <a:spcPct val="150000"/>
              </a:lnSpc>
              <a:buFont typeface="News Gothic MT" charset="0"/>
              <a:buAutoNum type="arabicPeriod"/>
            </a:pPr>
            <a:r>
              <a:rPr lang="en-US" dirty="0">
                <a:latin typeface="Century Gothic" charset="0"/>
                <a:cs typeface="Century Gothic" charset="0"/>
              </a:rPr>
              <a:t>Become familiar with the layout of the ELD standards</a:t>
            </a:r>
          </a:p>
          <a:p>
            <a:pPr>
              <a:lnSpc>
                <a:spcPct val="150000"/>
              </a:lnSpc>
              <a:buFont typeface="News Gothic MT" charset="0"/>
              <a:buAutoNum type="arabicPeriod"/>
            </a:pPr>
            <a:r>
              <a:rPr lang="en-US" dirty="0">
                <a:latin typeface="Century Gothic" charset="0"/>
                <a:cs typeface="Century Gothic" charset="0"/>
              </a:rPr>
              <a:t>Understand CA ELD Standard Shifts</a:t>
            </a:r>
          </a:p>
          <a:p>
            <a:endParaRPr lang="en-US" b="1" dirty="0">
              <a:latin typeface="Calibri" charset="0"/>
            </a:endParaRPr>
          </a:p>
          <a:p>
            <a:pPr>
              <a:spcBef>
                <a:spcPct val="0"/>
              </a:spcBef>
            </a:pPr>
            <a:endParaRPr lang="en-US" dirty="0">
              <a:latin typeface="Calibri" charset="0"/>
            </a:endParaRPr>
          </a:p>
          <a:p>
            <a:pPr>
              <a:spcBef>
                <a:spcPct val="0"/>
              </a:spcBef>
            </a:pPr>
            <a:endParaRPr lang="en-US" dirty="0">
              <a:latin typeface="Calibri"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fontAlgn="base" hangingPunct="1">
              <a:spcBef>
                <a:spcPct val="0"/>
              </a:spcBef>
              <a:spcAft>
                <a:spcPct val="0"/>
              </a:spcAft>
            </a:pPr>
            <a:fld id="{0C276803-4A29-D04D-BFC0-8C137BB36DA9}" type="slidenum">
              <a:rPr lang="en-US" sz="1200">
                <a:latin typeface="Calibri" charset="0"/>
              </a:rPr>
              <a:pPr eaLnBrk="1" fontAlgn="base" hangingPunct="1">
                <a:spcBef>
                  <a:spcPct val="0"/>
                </a:spcBef>
                <a:spcAft>
                  <a:spcPct val="0"/>
                </a:spcAft>
              </a:pPr>
              <a:t>4</a:t>
            </a:fld>
            <a:endParaRPr lang="en-US" sz="1200" dirty="0">
              <a:latin typeface="Calibri"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a:t>
            </a:r>
            <a:r>
              <a:rPr lang="en-US" b="1" baseline="0" dirty="0" smtClean="0"/>
              <a:t> </a:t>
            </a:r>
            <a:r>
              <a:rPr lang="en-US" b="1" baseline="0" dirty="0" smtClean="0"/>
              <a:t>40 </a:t>
            </a:r>
            <a:r>
              <a:rPr lang="en-US" baseline="0" dirty="0" smtClean="0"/>
              <a:t>(1 minute)</a:t>
            </a:r>
          </a:p>
          <a:p>
            <a:endParaRPr lang="en-US" baseline="0" dirty="0" smtClean="0"/>
          </a:p>
          <a:p>
            <a:r>
              <a:rPr lang="en-US" b="1" baseline="0" dirty="0" smtClean="0"/>
              <a:t>Purpose/Why: </a:t>
            </a:r>
            <a:r>
              <a:rPr lang="en-US" baseline="0" dirty="0" smtClean="0"/>
              <a:t>To visually show participants what Part 1 of the standards looks like and set up the vertical progression activity that they will engage in.  </a:t>
            </a:r>
          </a:p>
          <a:p>
            <a:endParaRPr lang="en-US" baseline="0" dirty="0" smtClean="0"/>
          </a:p>
          <a:p>
            <a:r>
              <a:rPr lang="en-US" b="1" baseline="0" dirty="0" smtClean="0"/>
              <a:t>How:  </a:t>
            </a:r>
            <a:r>
              <a:rPr lang="en-US" baseline="0" dirty="0" smtClean="0"/>
              <a:t>Click and arrow will appear.  Tell participants that today some of them will engage in an activity that will focus on standard 1 from the Collaborative Mode in Part 1: Interacting in Meaningful Ways</a:t>
            </a:r>
            <a:endParaRPr lang="en-US" dirty="0"/>
          </a:p>
        </p:txBody>
      </p:sp>
      <p:sp>
        <p:nvSpPr>
          <p:cNvPr id="4" name="Slide Number Placeholder 3"/>
          <p:cNvSpPr>
            <a:spLocks noGrp="1"/>
          </p:cNvSpPr>
          <p:nvPr>
            <p:ph type="sldNum" sz="quarter" idx="10"/>
          </p:nvPr>
        </p:nvSpPr>
        <p:spPr/>
        <p:txBody>
          <a:bodyPr/>
          <a:lstStyle/>
          <a:p>
            <a:fld id="{2583BEA8-ACB0-463C-99DA-FE0E05E791A3}" type="slidenum">
              <a:rPr lang="en-US" altLang="en-US" smtClean="0"/>
              <a:pPr/>
              <a:t>40</a:t>
            </a:fld>
            <a:endParaRPr lang="en-US" altLang="en-US"/>
          </a:p>
        </p:txBody>
      </p:sp>
    </p:spTree>
    <p:extLst>
      <p:ext uri="{BB962C8B-B14F-4D97-AF65-F5344CB8AC3E}">
        <p14:creationId xmlns:p14="http://schemas.microsoft.com/office/powerpoint/2010/main" val="11206863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a:t>
            </a:r>
            <a:r>
              <a:rPr lang="en-US" b="1" baseline="0" dirty="0" smtClean="0"/>
              <a:t> </a:t>
            </a:r>
            <a:r>
              <a:rPr lang="en-US" b="1" baseline="0" dirty="0" smtClean="0"/>
              <a:t>41 </a:t>
            </a:r>
            <a:r>
              <a:rPr lang="en-US" baseline="0" dirty="0" smtClean="0"/>
              <a:t>(1 minute)</a:t>
            </a:r>
          </a:p>
          <a:p>
            <a:endParaRPr lang="en-US" baseline="0" dirty="0" smtClean="0"/>
          </a:p>
          <a:p>
            <a:r>
              <a:rPr lang="en-US" b="1" baseline="0" dirty="0" smtClean="0"/>
              <a:t>Purpose/Why: </a:t>
            </a:r>
            <a:r>
              <a:rPr lang="en-US" baseline="0" dirty="0" smtClean="0"/>
              <a:t>To visually show participants what Part 2 of the New CA ELD Standards looks like and set up the vertical progression activity that they will engage in.  </a:t>
            </a:r>
          </a:p>
          <a:p>
            <a:endParaRPr lang="en-US" baseline="0" dirty="0" smtClean="0"/>
          </a:p>
          <a:p>
            <a:r>
              <a:rPr lang="en-US" b="1" baseline="0" dirty="0" smtClean="0"/>
              <a:t>How:  </a:t>
            </a:r>
            <a:r>
              <a:rPr lang="en-US" baseline="0" dirty="0" smtClean="0"/>
              <a:t>Click and arrow will appear.  Tell participants that today some of them will engage in an activity that will focus on standard 1 from the Processes section in Part 2: Learning About How English Works</a:t>
            </a:r>
            <a:endParaRPr lang="en-US" dirty="0" smtClean="0"/>
          </a:p>
          <a:p>
            <a:endParaRPr lang="en-US" dirty="0"/>
          </a:p>
        </p:txBody>
      </p:sp>
      <p:sp>
        <p:nvSpPr>
          <p:cNvPr id="4" name="Slide Number Placeholder 3"/>
          <p:cNvSpPr>
            <a:spLocks noGrp="1"/>
          </p:cNvSpPr>
          <p:nvPr>
            <p:ph type="sldNum" sz="quarter" idx="10"/>
          </p:nvPr>
        </p:nvSpPr>
        <p:spPr/>
        <p:txBody>
          <a:bodyPr/>
          <a:lstStyle/>
          <a:p>
            <a:fld id="{2583BEA8-ACB0-463C-99DA-FE0E05E791A3}" type="slidenum">
              <a:rPr lang="en-US" altLang="en-US" smtClean="0"/>
              <a:pPr/>
              <a:t>41</a:t>
            </a:fld>
            <a:endParaRPr lang="en-US" altLang="en-US"/>
          </a:p>
        </p:txBody>
      </p:sp>
    </p:spTree>
    <p:extLst>
      <p:ext uri="{BB962C8B-B14F-4D97-AF65-F5344CB8AC3E}">
        <p14:creationId xmlns:p14="http://schemas.microsoft.com/office/powerpoint/2010/main" val="22824498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Slides </a:t>
            </a:r>
            <a:r>
              <a:rPr lang="en-US" b="1" dirty="0" smtClean="0"/>
              <a:t>42-43 </a:t>
            </a:r>
            <a:r>
              <a:rPr lang="en-US" dirty="0" smtClean="0"/>
              <a:t>(12 minutes= 10 minutes</a:t>
            </a:r>
            <a:r>
              <a:rPr lang="en-US" baseline="0" dirty="0" smtClean="0"/>
              <a:t> for activity, 2 minutes for debrief</a:t>
            </a:r>
            <a:r>
              <a:rPr lang="en-US" dirty="0" smtClean="0"/>
              <a:t>)</a:t>
            </a:r>
          </a:p>
          <a:p>
            <a:endParaRPr lang="en-US" sz="1200" dirty="0" smtClean="0"/>
          </a:p>
          <a:p>
            <a:r>
              <a:rPr lang="en-US" sz="1200" b="1" dirty="0" smtClean="0"/>
              <a:t>Purpose/Why:</a:t>
            </a:r>
            <a:r>
              <a:rPr lang="en-US" sz="1200" b="1" baseline="0" dirty="0" smtClean="0"/>
              <a:t> </a:t>
            </a:r>
            <a:r>
              <a:rPr lang="en-US" sz="1200" baseline="0" dirty="0" smtClean="0"/>
              <a:t>To dig into the standards and understand the language within the progression of the standards</a:t>
            </a:r>
          </a:p>
          <a:p>
            <a:endParaRPr lang="en-US" sz="1200" baseline="0" dirty="0" smtClean="0"/>
          </a:p>
          <a:p>
            <a:r>
              <a:rPr lang="en-US" sz="1200" b="1" baseline="0" dirty="0" smtClean="0"/>
              <a:t>How: </a:t>
            </a:r>
            <a:r>
              <a:rPr lang="en-US" sz="1200" baseline="0" dirty="0" smtClean="0"/>
              <a:t>There are two sets of standards. Collaborative (purple strips) and Text Structures (orange strips)</a:t>
            </a:r>
          </a:p>
          <a:p>
            <a:pPr marL="171450" indent="-171450">
              <a:buFont typeface="Arial"/>
              <a:buChar char="•"/>
            </a:pPr>
            <a:r>
              <a:rPr lang="en-US" sz="1200" baseline="0" dirty="0" smtClean="0"/>
              <a:t>Participants are asked to sit in groups of four</a:t>
            </a:r>
          </a:p>
          <a:p>
            <a:pPr marL="171450" indent="-171450">
              <a:buFont typeface="Arial"/>
              <a:buChar char="•"/>
            </a:pPr>
            <a:r>
              <a:rPr lang="en-US" sz="1200" baseline="0" dirty="0" smtClean="0"/>
              <a:t>One pair will work with the Collaborative Standards and the other pair with the Text Structure Standards </a:t>
            </a:r>
          </a:p>
          <a:p>
            <a:pPr marL="171450" indent="-171450">
              <a:buFont typeface="Arial"/>
              <a:buChar char="•"/>
            </a:pPr>
            <a:r>
              <a:rPr lang="en-US" baseline="0" dirty="0" smtClean="0"/>
              <a:t>Participants will look at the vertical progression of the ELD Standards by manipulating the strips and putting them in order based on key words that show greater level of specification. Recommend to participants to look at the Expanding descriptors as a guide to put the strips in progression. (Ensure that the white section of the strip is folded- the white section has the grade level for the standard and may decrease the rigor of the activity). </a:t>
            </a:r>
          </a:p>
          <a:p>
            <a:pPr marL="171450" indent="-171450">
              <a:buFont typeface="Arial"/>
              <a:buChar char="•"/>
            </a:pPr>
            <a:endParaRPr lang="en-US" baseline="0" dirty="0" smtClean="0"/>
          </a:p>
          <a:p>
            <a:pPr marL="0" indent="0">
              <a:buFont typeface="Arial"/>
              <a:buNone/>
            </a:pPr>
            <a:r>
              <a:rPr lang="en-US" b="1" baseline="0" dirty="0" smtClean="0"/>
              <a:t>Suggestion:</a:t>
            </a:r>
            <a:r>
              <a:rPr lang="en-US" baseline="0" dirty="0" smtClean="0"/>
              <a:t> Make copies in color to support and differentiate the learning between modes and processes. </a:t>
            </a:r>
          </a:p>
          <a:p>
            <a:endParaRPr lang="en-US" baseline="0" dirty="0" smtClean="0"/>
          </a:p>
        </p:txBody>
      </p:sp>
      <p:sp>
        <p:nvSpPr>
          <p:cNvPr id="4" name="Slide Number Placeholder 3"/>
          <p:cNvSpPr>
            <a:spLocks noGrp="1"/>
          </p:cNvSpPr>
          <p:nvPr>
            <p:ph type="sldNum" sz="quarter" idx="10"/>
          </p:nvPr>
        </p:nvSpPr>
        <p:spPr/>
        <p:txBody>
          <a:bodyPr/>
          <a:lstStyle/>
          <a:p>
            <a:fld id="{CA077768-21C8-4125-A345-258E48D2EED0}" type="slidenum">
              <a:rPr lang="en-US" smtClean="0"/>
              <a:pPr/>
              <a:t>42</a:t>
            </a:fld>
            <a:endParaRPr lang="en-US" dirty="0" smtClean="0"/>
          </a:p>
        </p:txBody>
      </p:sp>
    </p:spTree>
    <p:extLst>
      <p:ext uri="{BB962C8B-B14F-4D97-AF65-F5344CB8AC3E}">
        <p14:creationId xmlns:p14="http://schemas.microsoft.com/office/powerpoint/2010/main" val="7157728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Slide </a:t>
            </a:r>
            <a:r>
              <a:rPr lang="en-US" b="1" baseline="0" dirty="0" smtClean="0"/>
              <a:t>43 </a:t>
            </a:r>
            <a:r>
              <a:rPr lang="en-US" baseline="0" dirty="0" smtClean="0"/>
              <a:t>(2 minutes)</a:t>
            </a:r>
          </a:p>
          <a:p>
            <a:endParaRPr lang="en-US" baseline="0" dirty="0" smtClean="0"/>
          </a:p>
          <a:p>
            <a:r>
              <a:rPr lang="en-US" b="1" baseline="0" dirty="0" smtClean="0"/>
              <a:t>Purpose/Why:  </a:t>
            </a:r>
            <a:r>
              <a:rPr lang="en-US" baseline="0" dirty="0" smtClean="0"/>
              <a:t>To negotiate meaning and understanding around the standards and the Progression activity </a:t>
            </a:r>
          </a:p>
          <a:p>
            <a:endParaRPr lang="en-US" baseline="0" dirty="0" smtClean="0"/>
          </a:p>
          <a:p>
            <a:r>
              <a:rPr lang="en-US" b="1" baseline="0" dirty="0" smtClean="0"/>
              <a:t>How: </a:t>
            </a:r>
          </a:p>
          <a:p>
            <a:r>
              <a:rPr lang="en-US" b="1" baseline="0" dirty="0" smtClean="0"/>
              <a:t>To debrief:</a:t>
            </a:r>
          </a:p>
          <a:p>
            <a:endParaRPr lang="en-US" baseline="0" dirty="0" smtClean="0"/>
          </a:p>
          <a:p>
            <a:pPr marL="171450" indent="-171450">
              <a:buFont typeface="Arial"/>
              <a:buChar char="•"/>
            </a:pPr>
            <a:r>
              <a:rPr lang="en-US" baseline="0" dirty="0" smtClean="0"/>
              <a:t>What patterns and trends did you notice?</a:t>
            </a:r>
          </a:p>
          <a:p>
            <a:pPr marL="171450" indent="-171450">
              <a:buFont typeface="Arial"/>
              <a:buChar char="•"/>
            </a:pPr>
            <a:r>
              <a:rPr lang="en-US" baseline="0" dirty="0" smtClean="0"/>
              <a:t>How many strips are there? </a:t>
            </a:r>
          </a:p>
          <a:p>
            <a:pPr marL="171450" indent="-171450">
              <a:buFont typeface="Arial"/>
              <a:buChar char="•"/>
            </a:pPr>
            <a:r>
              <a:rPr lang="en-US" baseline="0" dirty="0" smtClean="0"/>
              <a:t>Why do we have 11 strips (K-12)?  (grade level standards, but 9/10 and 11/12 are together)</a:t>
            </a:r>
          </a:p>
          <a:p>
            <a:pPr marL="171450" indent="-171450">
              <a:buFont typeface="Arial"/>
              <a:buChar char="•"/>
            </a:pPr>
            <a:r>
              <a:rPr lang="en-US" baseline="0" dirty="0" smtClean="0"/>
              <a:t>Point out that some standards are worded the same</a:t>
            </a:r>
          </a:p>
          <a:p>
            <a:pPr marL="171450" indent="-171450">
              <a:buFont typeface="Arial"/>
              <a:buChar char="•"/>
            </a:pPr>
            <a:r>
              <a:rPr lang="en-US" baseline="0" dirty="0" smtClean="0"/>
              <a:t>Point out that participants are engaging in the three modes of communication by virtue of this exercise</a:t>
            </a:r>
          </a:p>
        </p:txBody>
      </p:sp>
      <p:sp>
        <p:nvSpPr>
          <p:cNvPr id="4" name="Slide Number Placeholder 3"/>
          <p:cNvSpPr>
            <a:spLocks noGrp="1"/>
          </p:cNvSpPr>
          <p:nvPr>
            <p:ph type="sldNum" sz="quarter" idx="10"/>
          </p:nvPr>
        </p:nvSpPr>
        <p:spPr/>
        <p:txBody>
          <a:bodyPr/>
          <a:lstStyle/>
          <a:p>
            <a:fld id="{CA077768-21C8-4125-A345-258E48D2EED0}" type="slidenum">
              <a:rPr lang="en-US" smtClean="0"/>
              <a:pPr/>
              <a:t>43</a:t>
            </a:fld>
            <a:endParaRPr lang="en-US" dirty="0" smtClean="0"/>
          </a:p>
        </p:txBody>
      </p:sp>
    </p:spTree>
    <p:extLst>
      <p:ext uri="{BB962C8B-B14F-4D97-AF65-F5344CB8AC3E}">
        <p14:creationId xmlns:p14="http://schemas.microsoft.com/office/powerpoint/2010/main" val="33632408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a:t>
            </a:r>
            <a:r>
              <a:rPr lang="en-US" b="1" dirty="0" smtClean="0"/>
              <a:t>44</a:t>
            </a:r>
            <a:r>
              <a:rPr lang="en-US" dirty="0" smtClean="0"/>
              <a:t>- </a:t>
            </a:r>
            <a:r>
              <a:rPr lang="en-US" dirty="0" smtClean="0"/>
              <a:t>5 minutes</a:t>
            </a:r>
          </a:p>
          <a:p>
            <a:endParaRPr lang="en-US" dirty="0" smtClean="0"/>
          </a:p>
          <a:p>
            <a:r>
              <a:rPr lang="en-US" b="1" dirty="0" smtClean="0"/>
              <a:t>Why/Purpose:</a:t>
            </a:r>
            <a:r>
              <a:rPr lang="en-US" b="1" baseline="0" dirty="0" smtClean="0"/>
              <a:t> </a:t>
            </a:r>
            <a:r>
              <a:rPr lang="en-US" baseline="0" dirty="0" smtClean="0"/>
              <a:t>Allow for discussions within quads to make meaning of the standards and gain a deeper understanding of the standards</a:t>
            </a:r>
          </a:p>
          <a:p>
            <a:endParaRPr lang="en-US" baseline="0" dirty="0" smtClean="0"/>
          </a:p>
          <a:p>
            <a:r>
              <a:rPr lang="en-US" b="1" baseline="0" dirty="0" smtClean="0"/>
              <a:t>How:  </a:t>
            </a:r>
            <a:r>
              <a:rPr lang="en-US" dirty="0" smtClean="0"/>
              <a:t>Have the</a:t>
            </a:r>
            <a:r>
              <a:rPr lang="en-US" baseline="0" dirty="0" smtClean="0"/>
              <a:t> pairs go back to a quad. </a:t>
            </a:r>
            <a:r>
              <a:rPr lang="en-US" dirty="0" smtClean="0"/>
              <a:t>If teams were able to be in groups of 4 at</a:t>
            </a:r>
            <a:r>
              <a:rPr lang="en-US" baseline="0" dirty="0" smtClean="0"/>
              <a:t> beginning of activity have them now work with their team members.  </a:t>
            </a:r>
            <a:r>
              <a:rPr lang="en-US" b="1" baseline="0" dirty="0" smtClean="0"/>
              <a:t>Ensure that the pairs with the purple strips share with the pairs with the orange strips.  </a:t>
            </a:r>
            <a:r>
              <a:rPr lang="en-US" baseline="0" dirty="0" smtClean="0"/>
              <a:t>You may structure the share out, allowing 2 minutes per pair. </a:t>
            </a:r>
            <a:endParaRPr lang="en-US" dirty="0"/>
          </a:p>
        </p:txBody>
      </p:sp>
      <p:sp>
        <p:nvSpPr>
          <p:cNvPr id="4" name="Slide Number Placeholder 3"/>
          <p:cNvSpPr>
            <a:spLocks noGrp="1"/>
          </p:cNvSpPr>
          <p:nvPr>
            <p:ph type="sldNum" sz="quarter" idx="10"/>
          </p:nvPr>
        </p:nvSpPr>
        <p:spPr/>
        <p:txBody>
          <a:bodyPr/>
          <a:lstStyle/>
          <a:p>
            <a:fld id="{2583BEA8-ACB0-463C-99DA-FE0E05E791A3}" type="slidenum">
              <a:rPr lang="en-US" altLang="en-US" smtClean="0"/>
              <a:pPr/>
              <a:t>44</a:t>
            </a:fld>
            <a:endParaRPr lang="en-US" altLang="en-US"/>
          </a:p>
        </p:txBody>
      </p:sp>
    </p:spTree>
    <p:extLst>
      <p:ext uri="{BB962C8B-B14F-4D97-AF65-F5344CB8AC3E}">
        <p14:creationId xmlns:p14="http://schemas.microsoft.com/office/powerpoint/2010/main" val="1401786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a:t>
            </a:r>
            <a:r>
              <a:rPr lang="en-US" b="1" dirty="0" smtClean="0"/>
              <a:t>45</a:t>
            </a:r>
            <a:r>
              <a:rPr lang="en-US" dirty="0" smtClean="0"/>
              <a:t> </a:t>
            </a:r>
            <a:r>
              <a:rPr lang="en-US" dirty="0" smtClean="0"/>
              <a:t>(1</a:t>
            </a:r>
            <a:r>
              <a:rPr lang="en-US" baseline="0" dirty="0" smtClean="0"/>
              <a:t> minute)</a:t>
            </a:r>
          </a:p>
          <a:p>
            <a:endParaRPr lang="en-US" baseline="0" dirty="0" smtClean="0"/>
          </a:p>
          <a:p>
            <a:r>
              <a:rPr lang="en-US" b="1" baseline="0" dirty="0" smtClean="0"/>
              <a:t>Purpose/ Why: </a:t>
            </a:r>
            <a:r>
              <a:rPr lang="en-US" baseline="0" dirty="0" smtClean="0"/>
              <a:t>To have participants make connections to their experience from the beginning of the session and the levels of support of EL students found in the standards.</a:t>
            </a:r>
          </a:p>
          <a:p>
            <a:endParaRPr lang="en-US" baseline="0" dirty="0" smtClean="0"/>
          </a:p>
          <a:p>
            <a:r>
              <a:rPr lang="en-US" b="1" baseline="0" dirty="0" smtClean="0"/>
              <a:t>How:  </a:t>
            </a:r>
            <a:r>
              <a:rPr lang="en-US" b="0" baseline="0" dirty="0" smtClean="0"/>
              <a:t>Ask participants the question on the slide and have them do a quick share out.  Participants should highlight that they would need practice, guidance, and support to move from novice to expert. </a:t>
            </a:r>
          </a:p>
          <a:p>
            <a:endParaRPr lang="en-US" dirty="0"/>
          </a:p>
        </p:txBody>
      </p:sp>
      <p:sp>
        <p:nvSpPr>
          <p:cNvPr id="4" name="Slide Number Placeholder 3"/>
          <p:cNvSpPr>
            <a:spLocks noGrp="1"/>
          </p:cNvSpPr>
          <p:nvPr>
            <p:ph type="sldNum" sz="quarter" idx="10"/>
          </p:nvPr>
        </p:nvSpPr>
        <p:spPr/>
        <p:txBody>
          <a:bodyPr/>
          <a:lstStyle/>
          <a:p>
            <a:fld id="{2583BEA8-ACB0-463C-99DA-FE0E05E791A3}" type="slidenum">
              <a:rPr lang="en-US" altLang="en-US" smtClean="0"/>
              <a:pPr/>
              <a:t>45</a:t>
            </a:fld>
            <a:endParaRPr lang="en-US" altLang="en-US"/>
          </a:p>
        </p:txBody>
      </p:sp>
    </p:spTree>
    <p:extLst>
      <p:ext uri="{BB962C8B-B14F-4D97-AF65-F5344CB8AC3E}">
        <p14:creationId xmlns:p14="http://schemas.microsoft.com/office/powerpoint/2010/main" val="14541665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a:t>
            </a:r>
            <a:r>
              <a:rPr lang="en-US" b="1" dirty="0" smtClean="0"/>
              <a:t>46</a:t>
            </a:r>
            <a:r>
              <a:rPr lang="en-US" dirty="0" smtClean="0"/>
              <a:t> </a:t>
            </a:r>
            <a:r>
              <a:rPr lang="en-US" dirty="0" smtClean="0"/>
              <a:t>(5 minutes)</a:t>
            </a:r>
          </a:p>
          <a:p>
            <a:endParaRPr lang="en-US" dirty="0" smtClean="0"/>
          </a:p>
          <a:p>
            <a:r>
              <a:rPr lang="en-US" b="1" dirty="0" smtClean="0"/>
              <a:t>Purpose/Why</a:t>
            </a:r>
            <a:r>
              <a:rPr lang="en-US" dirty="0" smtClean="0"/>
              <a:t>:</a:t>
            </a:r>
            <a:r>
              <a:rPr lang="en-US" baseline="0" dirty="0" smtClean="0"/>
              <a:t> To allow participants to see how standards and expectations for students horizontally progress through the proficiency levels for each standard.  </a:t>
            </a:r>
          </a:p>
          <a:p>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How:  </a:t>
            </a:r>
            <a:r>
              <a:rPr lang="en-US" dirty="0" smtClean="0"/>
              <a:t>Participants work with their </a:t>
            </a:r>
            <a:r>
              <a:rPr lang="en-US" baseline="0" dirty="0" smtClean="0"/>
              <a:t>their teams of four to highlight changes in the continuum.  Have participants begin with the purple (COLLABORATIVE STRIPS) and then move on to the orange (PROCESSES STRIPS).  Allow for discussions between quads</a:t>
            </a:r>
            <a:endParaRPr lang="en-US" dirty="0"/>
          </a:p>
        </p:txBody>
      </p:sp>
      <p:sp>
        <p:nvSpPr>
          <p:cNvPr id="4" name="Slide Number Placeholder 3"/>
          <p:cNvSpPr>
            <a:spLocks noGrp="1"/>
          </p:cNvSpPr>
          <p:nvPr>
            <p:ph type="sldNum" sz="quarter" idx="10"/>
          </p:nvPr>
        </p:nvSpPr>
        <p:spPr/>
        <p:txBody>
          <a:bodyPr/>
          <a:lstStyle/>
          <a:p>
            <a:fld id="{2583BEA8-ACB0-463C-99DA-FE0E05E791A3}" type="slidenum">
              <a:rPr lang="en-US" altLang="en-US" smtClean="0"/>
              <a:pPr/>
              <a:t>46</a:t>
            </a:fld>
            <a:endParaRPr lang="en-US" altLang="en-US"/>
          </a:p>
        </p:txBody>
      </p:sp>
    </p:spTree>
    <p:extLst>
      <p:ext uri="{BB962C8B-B14F-4D97-AF65-F5344CB8AC3E}">
        <p14:creationId xmlns:p14="http://schemas.microsoft.com/office/powerpoint/2010/main" val="28575317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dirty="0" smtClean="0">
                <a:latin typeface="Calibri" charset="0"/>
              </a:rPr>
              <a:t>Slide </a:t>
            </a:r>
            <a:r>
              <a:rPr lang="en-US" b="1" dirty="0" smtClean="0">
                <a:latin typeface="Calibri" charset="0"/>
              </a:rPr>
              <a:t>47:</a:t>
            </a:r>
            <a:r>
              <a:rPr lang="en-US" dirty="0" smtClean="0">
                <a:latin typeface="Calibri" charset="0"/>
              </a:rPr>
              <a:t> </a:t>
            </a:r>
            <a:r>
              <a:rPr lang="en-US" dirty="0" smtClean="0">
                <a:latin typeface="Calibri" charset="0"/>
              </a:rPr>
              <a:t>1 </a:t>
            </a:r>
            <a:r>
              <a:rPr lang="en-US" dirty="0">
                <a:latin typeface="Calibri" charset="0"/>
              </a:rPr>
              <a:t>minutes</a:t>
            </a:r>
          </a:p>
          <a:p>
            <a:pPr>
              <a:spcBef>
                <a:spcPct val="0"/>
              </a:spcBef>
            </a:pPr>
            <a:endParaRPr lang="en-US" b="1" dirty="0">
              <a:latin typeface="Calibri" charset="0"/>
            </a:endParaRPr>
          </a:p>
          <a:p>
            <a:pPr>
              <a:spcBef>
                <a:spcPct val="0"/>
              </a:spcBef>
            </a:pPr>
            <a:r>
              <a:rPr lang="en-US" b="1" dirty="0">
                <a:latin typeface="Calibri" charset="0"/>
              </a:rPr>
              <a:t>Purpose </a:t>
            </a:r>
          </a:p>
          <a:p>
            <a:pPr>
              <a:spcBef>
                <a:spcPct val="0"/>
              </a:spcBef>
            </a:pPr>
            <a:r>
              <a:rPr lang="en-US" dirty="0">
                <a:latin typeface="Calibri" charset="0"/>
              </a:rPr>
              <a:t>To share those </a:t>
            </a:r>
            <a:r>
              <a:rPr lang="en-US" dirty="0" smtClean="0">
                <a:latin typeface="Calibri" charset="0"/>
              </a:rPr>
              <a:t>instructional</a:t>
            </a:r>
            <a:r>
              <a:rPr lang="en-US" baseline="0" dirty="0" smtClean="0">
                <a:latin typeface="Calibri" charset="0"/>
              </a:rPr>
              <a:t> strategies</a:t>
            </a:r>
            <a:r>
              <a:rPr lang="en-US" dirty="0" smtClean="0">
                <a:latin typeface="Calibri" charset="0"/>
              </a:rPr>
              <a:t> </a:t>
            </a:r>
            <a:r>
              <a:rPr lang="en-US" dirty="0">
                <a:latin typeface="Calibri" charset="0"/>
              </a:rPr>
              <a:t>that were used during the </a:t>
            </a:r>
            <a:r>
              <a:rPr lang="en-US" dirty="0" smtClean="0">
                <a:latin typeface="Calibri" charset="0"/>
              </a:rPr>
              <a:t>presentation</a:t>
            </a:r>
            <a:r>
              <a:rPr lang="en-US" baseline="0" dirty="0" smtClean="0">
                <a:latin typeface="Calibri" charset="0"/>
              </a:rPr>
              <a:t> to support classroom instruction.</a:t>
            </a:r>
            <a:endParaRPr lang="en-US" dirty="0">
              <a:latin typeface="Calibri" charset="0"/>
            </a:endParaRPr>
          </a:p>
          <a:p>
            <a:pPr>
              <a:spcBef>
                <a:spcPct val="0"/>
              </a:spcBef>
            </a:pPr>
            <a:endParaRPr lang="en-US" b="1" dirty="0">
              <a:latin typeface="Calibri" charset="0"/>
            </a:endParaRPr>
          </a:p>
          <a:p>
            <a:pPr>
              <a:spcBef>
                <a:spcPct val="0"/>
              </a:spcBef>
            </a:pPr>
            <a:r>
              <a:rPr lang="en-US" b="1" dirty="0">
                <a:latin typeface="Calibri" charset="0"/>
              </a:rPr>
              <a:t>How</a:t>
            </a:r>
          </a:p>
          <a:p>
            <a:pPr>
              <a:spcBef>
                <a:spcPct val="0"/>
              </a:spcBef>
            </a:pPr>
            <a:r>
              <a:rPr lang="en-US" dirty="0">
                <a:latin typeface="Calibri" charset="0"/>
              </a:rPr>
              <a:t>Say, “These instructional moves were used during the presentation to help us process the content.  These moves can be used in your classroom to help students process content.</a:t>
            </a:r>
            <a:r>
              <a:rPr lang="en-US" dirty="0" smtClean="0">
                <a:latin typeface="Calibri" charset="0"/>
              </a:rPr>
              <a:t>”</a:t>
            </a:r>
          </a:p>
          <a:p>
            <a:pPr marL="0" marR="0" indent="0" algn="l" defTabSz="457200" rtl="0" eaLnBrk="0" fontAlgn="base" latinLnBrk="0" hangingPunct="0">
              <a:lnSpc>
                <a:spcPct val="100000"/>
              </a:lnSpc>
              <a:spcBef>
                <a:spcPct val="0"/>
              </a:spcBef>
              <a:spcAft>
                <a:spcPct val="0"/>
              </a:spcAft>
              <a:buClrTx/>
              <a:buSzTx/>
              <a:buFontTx/>
              <a:buNone/>
              <a:tabLst/>
              <a:defRPr/>
            </a:pPr>
            <a:r>
              <a:rPr lang="en-US" altLang="ja-JP" dirty="0" smtClean="0">
                <a:latin typeface="Arial" charset="0"/>
              </a:rPr>
              <a:t>Today</a:t>
            </a:r>
            <a:r>
              <a:rPr lang="en-US" altLang="ja-JP" baseline="0" dirty="0" smtClean="0">
                <a:latin typeface="Arial" charset="0"/>
              </a:rPr>
              <a:t> we</a:t>
            </a:r>
            <a:r>
              <a:rPr lang="en-US" altLang="ja-JP" dirty="0" smtClean="0">
                <a:latin typeface="Arial" charset="0"/>
              </a:rPr>
              <a:t> implemented</a:t>
            </a:r>
            <a:r>
              <a:rPr lang="en-US" altLang="ja-JP" baseline="0" dirty="0" smtClean="0">
                <a:latin typeface="Arial" charset="0"/>
              </a:rPr>
              <a:t> the</a:t>
            </a:r>
            <a:r>
              <a:rPr lang="en-US" altLang="ja-JP" dirty="0" smtClean="0">
                <a:latin typeface="Arial" charset="0"/>
              </a:rPr>
              <a:t> strategies in bold print.</a:t>
            </a:r>
          </a:p>
          <a:p>
            <a:pPr>
              <a:spcBef>
                <a:spcPct val="0"/>
              </a:spcBef>
            </a:pPr>
            <a:endParaRPr lang="en-US" dirty="0" smtClean="0">
              <a:latin typeface="Calibri" charset="0"/>
            </a:endParaRPr>
          </a:p>
          <a:p>
            <a:pPr>
              <a:spcBef>
                <a:spcPct val="0"/>
              </a:spcBef>
            </a:pPr>
            <a:endParaRPr lang="en-US" dirty="0">
              <a:latin typeface="Calibri" charset="0"/>
            </a:endParaRPr>
          </a:p>
          <a:p>
            <a:pPr>
              <a:spcBef>
                <a:spcPct val="0"/>
              </a:spcBef>
            </a:pPr>
            <a:endParaRPr lang="en-US" dirty="0">
              <a:latin typeface="Calibri" charset="0"/>
            </a:endParaRPr>
          </a:p>
        </p:txBody>
      </p:sp>
      <p:sp>
        <p:nvSpPr>
          <p:cNvPr id="20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A61E155A-BA23-3444-B1EF-9587940A2267}" type="slidenum">
              <a:rPr lang="en-US"/>
              <a:pPr fontAlgn="base">
                <a:spcBef>
                  <a:spcPct val="0"/>
                </a:spcBef>
                <a:spcAft>
                  <a:spcPct val="0"/>
                </a:spcAft>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a:latin typeface="Calibri" charset="0"/>
              </a:rPr>
              <a:t>Slide </a:t>
            </a:r>
            <a:r>
              <a:rPr lang="en-US" b="1" smtClean="0">
                <a:latin typeface="Calibri" charset="0"/>
              </a:rPr>
              <a:t>48: </a:t>
            </a:r>
            <a:r>
              <a:rPr lang="en-US" b="1" dirty="0">
                <a:latin typeface="Calibri" charset="0"/>
              </a:rPr>
              <a:t>(2 minutes)</a:t>
            </a:r>
          </a:p>
          <a:p>
            <a:pPr eaLnBrk="1" hangingPunct="1"/>
            <a:endParaRPr lang="en-US" b="1" dirty="0">
              <a:latin typeface="Calibri" charset="0"/>
            </a:endParaRPr>
          </a:p>
          <a:p>
            <a:pPr eaLnBrk="1" hangingPunct="1"/>
            <a:r>
              <a:rPr lang="en-US" b="1" dirty="0">
                <a:latin typeface="Calibri" charset="0"/>
              </a:rPr>
              <a:t>Why: </a:t>
            </a:r>
            <a:r>
              <a:rPr lang="en-US" dirty="0">
                <a:latin typeface="Calibri" charset="0"/>
              </a:rPr>
              <a:t>To reflect on learning our learning for today.</a:t>
            </a:r>
          </a:p>
          <a:p>
            <a:pPr eaLnBrk="1" hangingPunct="1"/>
            <a:endParaRPr lang="en-US" b="1" dirty="0">
              <a:latin typeface="Calibri" charset="0"/>
            </a:endParaRPr>
          </a:p>
          <a:p>
            <a:pPr eaLnBrk="1" hangingPunct="1"/>
            <a:r>
              <a:rPr lang="en-US" b="1" dirty="0">
                <a:latin typeface="Calibri" charset="0"/>
              </a:rPr>
              <a:t>How</a:t>
            </a:r>
          </a:p>
          <a:p>
            <a:pPr eaLnBrk="1" hangingPunct="1"/>
            <a:r>
              <a:rPr lang="en-US" dirty="0">
                <a:latin typeface="Calibri" charset="0"/>
              </a:rPr>
              <a:t>Say, “Please take a moment to reflect on your learning during this session.  Please use the graphic organizer projected to record:</a:t>
            </a:r>
          </a:p>
          <a:p>
            <a:pPr eaLnBrk="1" hangingPunct="1"/>
            <a:r>
              <a:rPr lang="en-US" dirty="0">
                <a:latin typeface="Calibri" charset="0"/>
              </a:rPr>
              <a:t>3 things you learned</a:t>
            </a:r>
          </a:p>
          <a:p>
            <a:pPr eaLnBrk="1" hangingPunct="1"/>
            <a:r>
              <a:rPr lang="en-US" dirty="0">
                <a:latin typeface="Calibri" charset="0"/>
              </a:rPr>
              <a:t>2 things that will impact your work</a:t>
            </a:r>
          </a:p>
          <a:p>
            <a:pPr eaLnBrk="1" hangingPunct="1"/>
            <a:r>
              <a:rPr lang="en-US" dirty="0">
                <a:latin typeface="Calibri" charset="0"/>
              </a:rPr>
              <a:t>1 question you still have”</a:t>
            </a:r>
          </a:p>
        </p:txBody>
      </p:sp>
      <p:sp>
        <p:nvSpPr>
          <p:cNvPr id="4" name="Slide Number Placeholder 3"/>
          <p:cNvSpPr>
            <a:spLocks noGrp="1"/>
          </p:cNvSpPr>
          <p:nvPr>
            <p:ph type="sldNum" sz="quarter" idx="5"/>
          </p:nvPr>
        </p:nvSpPr>
        <p:spPr/>
        <p:txBody>
          <a:bodyPr/>
          <a:lstStyle/>
          <a:p>
            <a:pPr>
              <a:defRPr/>
            </a:pPr>
            <a:fld id="{E076E197-54D3-DE41-A11D-6C48E3087BB4}" type="slidenum">
              <a:rPr lang="en-US" smtClean="0"/>
              <a:pPr>
                <a:defRPr/>
              </a:pPr>
              <a:t>48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latin typeface="Calibri" charset="0"/>
            </a:endParaRPr>
          </a:p>
          <a:p>
            <a:r>
              <a:rPr lang="en-US" b="1" dirty="0" smtClean="0">
                <a:latin typeface="Calibri" charset="0"/>
              </a:rPr>
              <a:t>Slide 5: ( 2 minutes)</a:t>
            </a:r>
          </a:p>
          <a:p>
            <a:r>
              <a:rPr lang="en-US" dirty="0" smtClean="0">
                <a:latin typeface="Calibri" charset="0"/>
              </a:rPr>
              <a:t>LAUSD </a:t>
            </a:r>
            <a:r>
              <a:rPr lang="en-US" dirty="0">
                <a:latin typeface="Calibri" charset="0"/>
              </a:rPr>
              <a:t>classrooms are composed of diverse learners who require </a:t>
            </a:r>
            <a:r>
              <a:rPr lang="en-US" dirty="0" smtClean="0">
                <a:latin typeface="Calibri" charset="0"/>
              </a:rPr>
              <a:t>rigorous </a:t>
            </a:r>
            <a:r>
              <a:rPr lang="en-US" dirty="0">
                <a:latin typeface="Calibri" charset="0"/>
              </a:rPr>
              <a:t>instruction that is designed to meet their linguistic and academic needs. When done successfully all youth achieve.</a:t>
            </a:r>
          </a:p>
        </p:txBody>
      </p:sp>
      <p:sp>
        <p:nvSpPr>
          <p:cNvPr id="4" name="Slide Number Placeholder 3"/>
          <p:cNvSpPr>
            <a:spLocks noGrp="1"/>
          </p:cNvSpPr>
          <p:nvPr>
            <p:ph type="sldNum" sz="quarter" idx="5"/>
          </p:nvPr>
        </p:nvSpPr>
        <p:spPr/>
        <p:txBody>
          <a:bodyPr/>
          <a:lstStyle/>
          <a:p>
            <a:pPr>
              <a:defRPr/>
            </a:pPr>
            <a:fld id="{F22E0D4A-265A-C64A-8C4C-916CA485A25B}"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1" name="Shape 137"/>
          <p:cNvSpPr>
            <a:spLocks noGrp="1" noRot="1" noChangeAspect="1" noTextEdit="1"/>
          </p:cNvSpPr>
          <p:nvPr>
            <p:ph type="sldImg" idx="2"/>
          </p:nvPr>
        </p:nvSpPr>
        <p:spPr bwMode="auto">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Shape 138"/>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00" bIns="45700" numCol="1" anchor="t" anchorCtr="0" compatLnSpc="1">
            <a:prstTxWarp prst="textNoShape">
              <a:avLst/>
            </a:prstTxWarp>
          </a:bodyPr>
          <a:lstStyle/>
          <a:p>
            <a:r>
              <a:rPr lang="en-US" b="1" dirty="0" smtClean="0">
                <a:latin typeface="Calibri" charset="0"/>
              </a:rPr>
              <a:t>Slide 6: </a:t>
            </a:r>
            <a:r>
              <a:rPr lang="en-US" b="1" dirty="0">
                <a:latin typeface="Calibri" charset="0"/>
              </a:rPr>
              <a:t>(1 minute)</a:t>
            </a:r>
          </a:p>
          <a:p>
            <a:endParaRPr lang="en-US" b="1" dirty="0">
              <a:latin typeface="Calibri" charset="0"/>
            </a:endParaRPr>
          </a:p>
          <a:p>
            <a:r>
              <a:rPr lang="en-US" b="1" dirty="0">
                <a:latin typeface="Calibri" charset="0"/>
              </a:rPr>
              <a:t>Why/Purpose: </a:t>
            </a:r>
            <a:r>
              <a:rPr lang="en-US" dirty="0">
                <a:latin typeface="Calibri" charset="0"/>
              </a:rPr>
              <a:t>The six guiding principles of the EL Master Plan are presented here to remind participants that they serve as a strong statement of values that guide all of our work in serving English Learners (ELs).</a:t>
            </a:r>
            <a:endParaRPr lang="en-US" b="1" dirty="0">
              <a:latin typeface="Calibri" charset="0"/>
            </a:endParaRPr>
          </a:p>
          <a:p>
            <a:endParaRPr lang="en-US" b="1" dirty="0">
              <a:latin typeface="Calibri" charset="0"/>
            </a:endParaRPr>
          </a:p>
          <a:p>
            <a:r>
              <a:rPr lang="en-US" b="1" dirty="0">
                <a:latin typeface="Calibri" charset="0"/>
              </a:rPr>
              <a:t>How:  </a:t>
            </a:r>
            <a:r>
              <a:rPr lang="en-US" dirty="0">
                <a:latin typeface="Calibri" charset="0"/>
              </a:rPr>
              <a:t>The facilitator will remind participants of the Six Guiding Principles from the EL Master Plan (pages 2-3) Review guiding principles. Highlight number 1 and </a:t>
            </a:r>
            <a:r>
              <a:rPr lang="en-US" dirty="0" smtClean="0">
                <a:latin typeface="Calibri" charset="0"/>
              </a:rPr>
              <a:t>4 </a:t>
            </a:r>
            <a:r>
              <a:rPr lang="en-US" dirty="0">
                <a:latin typeface="Calibri" charset="0"/>
              </a:rPr>
              <a:t>as a focus for this session. </a:t>
            </a:r>
          </a:p>
          <a:p>
            <a:endParaRPr lang="en-US" b="1" dirty="0">
              <a:latin typeface="Calibri" charset="0"/>
            </a:endParaRPr>
          </a:p>
          <a:p>
            <a:pPr eaLnBrk="1" hangingPunct="1">
              <a:spcBef>
                <a:spcPct val="0"/>
              </a:spcBef>
            </a:pPr>
            <a:r>
              <a:rPr lang="en-US" b="1" dirty="0">
                <a:latin typeface="Calibri" charset="0"/>
              </a:rPr>
              <a:t>Additional Notes: </a:t>
            </a:r>
            <a:r>
              <a:rPr lang="en-US" dirty="0">
                <a:latin typeface="Calibri" charset="0"/>
              </a:rPr>
              <a:t>The guiding principles slide must be in every presentation. </a:t>
            </a:r>
          </a:p>
          <a:p>
            <a:pPr eaLnBrk="1" hangingPunct="1">
              <a:spcBef>
                <a:spcPct val="0"/>
              </a:spcBef>
              <a:buSzPct val="25000"/>
            </a:pPr>
            <a:endParaRPr lang="en-US" dirty="0">
              <a:latin typeface="Arial" charset="0"/>
            </a:endParaRPr>
          </a:p>
        </p:txBody>
      </p:sp>
      <p:sp>
        <p:nvSpPr>
          <p:cNvPr id="35843" name="Shape 139"/>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b"/>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r" eaLnBrk="1" hangingPunct="1">
              <a:buSzPct val="25000"/>
              <a:buFont typeface="Calibri" charset="0"/>
              <a:buNone/>
            </a:pPr>
            <a:r>
              <a:rPr lang="en-US" sz="1200" dirty="0">
                <a:solidFill>
                  <a:srgbClr val="000000"/>
                </a:solidFill>
                <a:latin typeface="Calibri" charset="0"/>
                <a:cs typeface="Calibri" charset="0"/>
                <a:sym typeface="Calibri" charset="0"/>
              </a:rPr>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fontAlgn="base" hangingPunct="1">
              <a:spcBef>
                <a:spcPct val="0"/>
              </a:spcBef>
              <a:spcAft>
                <a:spcPct val="0"/>
              </a:spcAft>
            </a:pPr>
            <a:fld id="{5188C0A2-32D9-EC44-AC6D-3275E97DD50E}" type="slidenum">
              <a:rPr lang="en-US" sz="1200">
                <a:latin typeface="Calibri" charset="0"/>
              </a:rPr>
              <a:pPr eaLnBrk="1" fontAlgn="base" hangingPunct="1">
                <a:spcBef>
                  <a:spcPct val="0"/>
                </a:spcBef>
                <a:spcAft>
                  <a:spcPct val="0"/>
                </a:spcAft>
              </a:pPr>
              <a:t>7</a:t>
            </a:fld>
            <a:endParaRPr lang="en-US" sz="1200" dirty="0">
              <a:latin typeface="Calibri" charset="0"/>
            </a:endParaRPr>
          </a:p>
        </p:txBody>
      </p:sp>
      <p:sp>
        <p:nvSpPr>
          <p:cNvPr id="37891" name="Notes Placeholder 2"/>
          <p:cNvSpPr>
            <a:spLocks noGrp="1"/>
          </p:cNvSpPr>
          <p:nvPr>
            <p:ph type="body"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latin typeface="Calibri" charset="0"/>
              </a:rPr>
              <a:t>Slide 7: </a:t>
            </a:r>
            <a:r>
              <a:rPr lang="en-US" b="1" dirty="0">
                <a:latin typeface="Calibri" charset="0"/>
              </a:rPr>
              <a:t>(1 Minute)</a:t>
            </a:r>
          </a:p>
          <a:p>
            <a:endParaRPr lang="en-US" b="1" dirty="0">
              <a:latin typeface="Calibri" charset="0"/>
            </a:endParaRPr>
          </a:p>
          <a:p>
            <a:r>
              <a:rPr lang="en-US" b="1" dirty="0">
                <a:latin typeface="Calibri" charset="0"/>
              </a:rPr>
              <a:t>Why/Purpose: </a:t>
            </a:r>
            <a:r>
              <a:rPr lang="en-US" dirty="0">
                <a:latin typeface="Calibri" charset="0"/>
              </a:rPr>
              <a:t>To emphasize the how the three district initiatives work together in our work serving our English Learners</a:t>
            </a:r>
            <a:endParaRPr lang="en-US" b="1" dirty="0">
              <a:latin typeface="Calibri" charset="0"/>
            </a:endParaRPr>
          </a:p>
          <a:p>
            <a:endParaRPr lang="en-US" b="1" dirty="0">
              <a:latin typeface="Calibri" charset="0"/>
            </a:endParaRPr>
          </a:p>
          <a:p>
            <a:r>
              <a:rPr lang="en-US" b="1" dirty="0">
                <a:latin typeface="Calibri" charset="0"/>
              </a:rPr>
              <a:t>How:  </a:t>
            </a:r>
            <a:r>
              <a:rPr lang="en-US" dirty="0">
                <a:latin typeface="Calibri" charset="0"/>
              </a:rPr>
              <a:t>The facilitator will state the following:</a:t>
            </a:r>
          </a:p>
          <a:p>
            <a:endParaRPr lang="en-US" dirty="0">
              <a:latin typeface="Calibri" charset="0"/>
            </a:endParaRPr>
          </a:p>
          <a:p>
            <a:pPr eaLnBrk="1" hangingPunct="1">
              <a:lnSpc>
                <a:spcPct val="90000"/>
              </a:lnSpc>
              <a:spcBef>
                <a:spcPct val="0"/>
              </a:spcBef>
            </a:pPr>
            <a:r>
              <a:rPr lang="en-US" dirty="0">
                <a:latin typeface="Calibri" charset="0"/>
              </a:rPr>
              <a:t>“This visual shows how our district’s three initiatives are woven together in our work in servicing our English Learners.  The Common Core State Standards signify </a:t>
            </a:r>
            <a:r>
              <a:rPr lang="ja-JP" altLang="en-US" dirty="0">
                <a:latin typeface="Calibri" charset="0"/>
              </a:rPr>
              <a:t>“</a:t>
            </a:r>
            <a:r>
              <a:rPr lang="en-US" altLang="ja-JP" dirty="0">
                <a:latin typeface="Calibri" charset="0"/>
              </a:rPr>
              <a:t>What</a:t>
            </a:r>
            <a:r>
              <a:rPr lang="ja-JP" altLang="en-US" dirty="0">
                <a:latin typeface="Calibri" charset="0"/>
              </a:rPr>
              <a:t>”</a:t>
            </a:r>
            <a:r>
              <a:rPr lang="en-US" altLang="ja-JP" dirty="0">
                <a:latin typeface="Calibri" charset="0"/>
              </a:rPr>
              <a:t> we teach, while the Master Plan signifies the </a:t>
            </a:r>
            <a:r>
              <a:rPr lang="ja-JP" altLang="en-US" dirty="0">
                <a:latin typeface="Calibri" charset="0"/>
              </a:rPr>
              <a:t>“</a:t>
            </a:r>
            <a:r>
              <a:rPr lang="en-US" altLang="ja-JP" dirty="0">
                <a:latin typeface="Calibri" charset="0"/>
              </a:rPr>
              <a:t>Who</a:t>
            </a:r>
            <a:r>
              <a:rPr lang="ja-JP" altLang="en-US" dirty="0">
                <a:latin typeface="Calibri" charset="0"/>
              </a:rPr>
              <a:t>”</a:t>
            </a:r>
            <a:r>
              <a:rPr lang="en-US" altLang="ja-JP" dirty="0">
                <a:latin typeface="Calibri" charset="0"/>
              </a:rPr>
              <a:t> we teach (English Learners), and The Teaching and Learning Framework speaks to </a:t>
            </a:r>
            <a:r>
              <a:rPr lang="ja-JP" altLang="en-US" dirty="0">
                <a:latin typeface="Calibri" charset="0"/>
              </a:rPr>
              <a:t>“</a:t>
            </a:r>
            <a:r>
              <a:rPr lang="en-US" altLang="ja-JP" dirty="0">
                <a:latin typeface="Calibri" charset="0"/>
              </a:rPr>
              <a:t>How</a:t>
            </a:r>
            <a:r>
              <a:rPr lang="ja-JP" altLang="en-US" dirty="0">
                <a:latin typeface="Calibri" charset="0"/>
              </a:rPr>
              <a:t>”</a:t>
            </a:r>
            <a:r>
              <a:rPr lang="en-US" altLang="ja-JP" dirty="0">
                <a:latin typeface="Calibri" charset="0"/>
              </a:rPr>
              <a:t> we teach in LAUSD.  When all three are woven together the outcome is that all LAUSD students will graduate College Prepared and Career Ready.” In this presentation we will begin to see how the CA English Language Standards will be used by teachers to support the Mastery of English development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7" name="Shape 126"/>
          <p:cNvSpPr>
            <a:spLocks noGrp="1" noRot="1" noChangeAspect="1" noTextEdit="1"/>
          </p:cNvSpPr>
          <p:nvPr>
            <p:ph type="sldImg" idx="2"/>
          </p:nvPr>
        </p:nvSpPr>
        <p:spPr bwMode="auto">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sp>
      <p:sp>
        <p:nvSpPr>
          <p:cNvPr id="39938" name="Shape 1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00" bIns="45700" numCol="1" anchor="t" anchorCtr="0" compatLnSpc="1">
            <a:prstTxWarp prst="textNoShape">
              <a:avLst/>
            </a:prstTxWarp>
          </a:bodyPr>
          <a:lstStyle/>
          <a:p>
            <a:pPr eaLnBrk="1" hangingPunct="1">
              <a:spcBef>
                <a:spcPct val="0"/>
              </a:spcBef>
              <a:buSzPct val="25000"/>
            </a:pPr>
            <a:r>
              <a:rPr lang="en-US" b="1" dirty="0">
                <a:latin typeface="Arial" charset="0"/>
              </a:rPr>
              <a:t>Slide </a:t>
            </a:r>
            <a:r>
              <a:rPr lang="en-US" b="1" dirty="0" smtClean="0">
                <a:latin typeface="Arial" charset="0"/>
              </a:rPr>
              <a:t>8:  (</a:t>
            </a:r>
            <a:r>
              <a:rPr lang="en-US" b="1" dirty="0" smtClean="0">
                <a:latin typeface="Calibri" charset="0"/>
              </a:rPr>
              <a:t>1 Minute</a:t>
            </a:r>
            <a:r>
              <a:rPr lang="en-US" b="1" dirty="0" smtClean="0">
                <a:latin typeface="Arial" charset="0"/>
              </a:rPr>
              <a:t>)</a:t>
            </a:r>
            <a:endParaRPr lang="en-US" b="1" dirty="0">
              <a:latin typeface="Arial" charset="0"/>
            </a:endParaRPr>
          </a:p>
          <a:p>
            <a:pPr eaLnBrk="1" hangingPunct="1">
              <a:spcBef>
                <a:spcPct val="0"/>
              </a:spcBef>
            </a:pPr>
            <a:endParaRPr lang="en-US" sz="1800" dirty="0">
              <a:latin typeface="Arial" charset="0"/>
            </a:endParaRPr>
          </a:p>
          <a:p>
            <a:pPr eaLnBrk="1" hangingPunct="1">
              <a:spcBef>
                <a:spcPct val="0"/>
              </a:spcBef>
              <a:buSzPct val="25000"/>
            </a:pPr>
            <a:r>
              <a:rPr lang="en-US" b="1" dirty="0">
                <a:latin typeface="Arial" charset="0"/>
              </a:rPr>
              <a:t>Why/Purpose:</a:t>
            </a:r>
            <a:r>
              <a:rPr lang="en-US" sz="1800" dirty="0">
                <a:latin typeface="Arial" charset="0"/>
              </a:rPr>
              <a:t>  </a:t>
            </a:r>
            <a:r>
              <a:rPr lang="en-US" dirty="0">
                <a:latin typeface="Arial" charset="0"/>
              </a:rPr>
              <a:t>To connect our work as educators and our  professional goals.</a:t>
            </a:r>
          </a:p>
          <a:p>
            <a:pPr eaLnBrk="1" hangingPunct="1">
              <a:spcBef>
                <a:spcPct val="0"/>
              </a:spcBef>
            </a:pPr>
            <a:endParaRPr lang="en-US" sz="1800" dirty="0">
              <a:latin typeface="Arial" charset="0"/>
            </a:endParaRPr>
          </a:p>
          <a:p>
            <a:pPr eaLnBrk="1" hangingPunct="1">
              <a:spcBef>
                <a:spcPct val="0"/>
              </a:spcBef>
              <a:buSzPct val="25000"/>
            </a:pPr>
            <a:r>
              <a:rPr lang="en-US" b="1" dirty="0">
                <a:latin typeface="Arial" charset="0"/>
              </a:rPr>
              <a:t>How: </a:t>
            </a:r>
            <a:r>
              <a:rPr lang="en-US" dirty="0">
                <a:latin typeface="Arial" charset="0"/>
              </a:rPr>
              <a:t>Read the 3 focus elements, tell the participants that the arrows point to the highlighted focus elements that apply to the work we will engage in today.</a:t>
            </a:r>
          </a:p>
        </p:txBody>
      </p:sp>
      <p:sp>
        <p:nvSpPr>
          <p:cNvPr id="39939" name="Shape 128"/>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b"/>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r" eaLnBrk="1" hangingPunct="1">
              <a:buSzPct val="25000"/>
              <a:buFont typeface="Times New Roman" charset="0"/>
              <a:buNone/>
            </a:pPr>
            <a:r>
              <a:rPr lang="en-US" sz="1200" dirty="0">
                <a:solidFill>
                  <a:srgbClr val="000000"/>
                </a:solidFill>
                <a:latin typeface="Times New Roman" charset="0"/>
                <a:cs typeface="Times New Roman" charset="0"/>
                <a:sym typeface="Times New Roman" charset="0"/>
              </a:rPr>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latin typeface="Calibri" charset="0"/>
              </a:rPr>
              <a:t>Slide 9:</a:t>
            </a:r>
            <a:r>
              <a:rPr lang="en-US" b="1" baseline="0" dirty="0" smtClean="0">
                <a:latin typeface="Calibri" charset="0"/>
              </a:rPr>
              <a:t> </a:t>
            </a:r>
            <a:r>
              <a:rPr lang="en-US" b="1" dirty="0" smtClean="0">
                <a:latin typeface="Calibri" charset="0"/>
              </a:rPr>
              <a:t>(</a:t>
            </a:r>
            <a:r>
              <a:rPr lang="en-US" b="1" dirty="0">
                <a:latin typeface="Calibri" charset="0"/>
              </a:rPr>
              <a:t>2 minutes)</a:t>
            </a:r>
          </a:p>
          <a:p>
            <a:endParaRPr lang="en-US" b="1" dirty="0">
              <a:latin typeface="Calibri" charset="0"/>
            </a:endParaRPr>
          </a:p>
          <a:p>
            <a:r>
              <a:rPr lang="en-US" b="1" dirty="0">
                <a:latin typeface="Calibri" charset="0"/>
              </a:rPr>
              <a:t>Why/Purpose: </a:t>
            </a:r>
            <a:r>
              <a:rPr lang="en-US" dirty="0">
                <a:latin typeface="Calibri" charset="0"/>
              </a:rPr>
              <a:t>To explain the </a:t>
            </a:r>
            <a:r>
              <a:rPr lang="en-US" dirty="0" smtClean="0">
                <a:latin typeface="Calibri" charset="0"/>
              </a:rPr>
              <a:t>Development </a:t>
            </a:r>
            <a:r>
              <a:rPr lang="en-US" dirty="0">
                <a:latin typeface="Calibri" charset="0"/>
              </a:rPr>
              <a:t>and Validation Process for </a:t>
            </a:r>
            <a:r>
              <a:rPr lang="en-US" dirty="0" smtClean="0">
                <a:latin typeface="Calibri" charset="0"/>
              </a:rPr>
              <a:t>the new  </a:t>
            </a:r>
            <a:r>
              <a:rPr lang="en-US" dirty="0">
                <a:latin typeface="Calibri" charset="0"/>
              </a:rPr>
              <a:t>CA ELD Standards</a:t>
            </a:r>
            <a:endParaRPr lang="en-US" b="1" dirty="0">
              <a:latin typeface="Calibri" charset="0"/>
            </a:endParaRPr>
          </a:p>
          <a:p>
            <a:endParaRPr lang="en-US" b="1" dirty="0">
              <a:latin typeface="Calibri" charset="0"/>
            </a:endParaRPr>
          </a:p>
          <a:p>
            <a:r>
              <a:rPr lang="en-US" b="1" dirty="0">
                <a:latin typeface="Calibri" charset="0"/>
              </a:rPr>
              <a:t>How: </a:t>
            </a:r>
            <a:r>
              <a:rPr lang="en-US" sz="1200" kern="1200" dirty="0" smtClean="0">
                <a:solidFill>
                  <a:schemeClr val="tx1"/>
                </a:solidFill>
                <a:latin typeface="+mn-lt"/>
                <a:ea typeface="ＭＳ Ｐゴシック" charset="0"/>
                <a:cs typeface="ＭＳ Ｐゴシック" charset="0"/>
              </a:rPr>
              <a:t>Considering the diversity of the student population in LAUSD and California and the District’s instructional priority of implementing Common Core, we need the new California ELD Standards which will work in tandem with the Common Core to support the language development of our English learners.  Our Master Plan Guiding Principles illustrate the values we hold as we engage in learning and implementing the new standards.  The strong practices of an effective teacher that are highlighted in the Teaching and Learning Framework will further support us in this process.</a:t>
            </a:r>
            <a:endParaRPr lang="en-US" b="1" dirty="0" smtClean="0">
              <a:latin typeface="Calibri" charset="0"/>
            </a:endParaRPr>
          </a:p>
          <a:p>
            <a:endParaRPr lang="en-US" dirty="0" smtClean="0">
              <a:latin typeface="Calibri" charset="0"/>
            </a:endParaRPr>
          </a:p>
          <a:p>
            <a:r>
              <a:rPr lang="en-US" dirty="0" smtClean="0">
                <a:latin typeface="Calibri" charset="0"/>
              </a:rPr>
              <a:t>The </a:t>
            </a:r>
            <a:r>
              <a:rPr lang="en-US" dirty="0">
                <a:latin typeface="Calibri" charset="0"/>
              </a:rPr>
              <a:t>facilitator explains the process for Development and Validation by reading the flow map. This was the process for development; various stakeholders provided input in the process. </a:t>
            </a:r>
          </a:p>
          <a:p>
            <a:r>
              <a:rPr lang="en-US" dirty="0">
                <a:latin typeface="Calibri" charset="0"/>
              </a:rPr>
              <a:t>For more information see Appendix D pages 7-</a:t>
            </a:r>
            <a:r>
              <a:rPr lang="en-US" dirty="0" smtClean="0">
                <a:latin typeface="Calibri" charset="0"/>
              </a:rPr>
              <a:t>8</a:t>
            </a:r>
          </a:p>
          <a:p>
            <a:endParaRPr lang="en-US" dirty="0" smtClean="0">
              <a:latin typeface="Calibri"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Calibri" charset="0"/>
              </a:rPr>
              <a:t>The quotes are from Pages 1- 3 of Appendix D. The intent o</a:t>
            </a:r>
            <a:r>
              <a:rPr lang="en-US" baseline="0" dirty="0" smtClean="0">
                <a:latin typeface="Calibri" charset="0"/>
              </a:rPr>
              <a:t>f Appendix D is to call the specific needs that students have serve. </a:t>
            </a:r>
            <a:r>
              <a:rPr lang="en-US" b="1" dirty="0" smtClean="0">
                <a:latin typeface="Calibri" charset="0"/>
              </a:rPr>
              <a:t> Facilitators</a:t>
            </a:r>
            <a:r>
              <a:rPr lang="en-US" b="1" baseline="0" dirty="0" smtClean="0">
                <a:latin typeface="Calibri" charset="0"/>
              </a:rPr>
              <a:t> should remind participants that the sequence of content in the CA ELD Standards  document is in draft form, and therefore subject to change prior to final publishing .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1" baseline="0" dirty="0" smtClean="0">
              <a:latin typeface="Calibri"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latin typeface="Calibri" charset="0"/>
              </a:rPr>
              <a:t>Highlight the CDE  website (hyperlink) on the lower left hand corner of the slide for the links to CA ELD Standards</a:t>
            </a:r>
            <a:endParaRPr lang="en-US" b="1" dirty="0" smtClean="0">
              <a:latin typeface="Calibri" charset="0"/>
            </a:endParaRPr>
          </a:p>
          <a:p>
            <a:endParaRPr lang="en-US" dirty="0">
              <a:latin typeface="Calibri" charset="0"/>
            </a:endParaRPr>
          </a:p>
          <a:p>
            <a:pPr>
              <a:spcBef>
                <a:spcPct val="0"/>
              </a:spcBef>
            </a:pPr>
            <a:endParaRPr lang="en-US" dirty="0">
              <a:latin typeface="Calibri"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fontAlgn="base" hangingPunct="1">
              <a:spcBef>
                <a:spcPct val="0"/>
              </a:spcBef>
              <a:spcAft>
                <a:spcPct val="0"/>
              </a:spcAft>
            </a:pPr>
            <a:fld id="{5524DF8E-53DE-D246-AEE0-B358C71B57F8}" type="slidenum">
              <a:rPr lang="en-US" sz="1200">
                <a:latin typeface="Calibri" charset="0"/>
              </a:rPr>
              <a:pPr eaLnBrk="1" fontAlgn="base" hangingPunct="1">
                <a:spcBef>
                  <a:spcPct val="0"/>
                </a:spcBef>
                <a:spcAft>
                  <a:spcPct val="0"/>
                </a:spcAft>
              </a:pPr>
              <a:t>9</a:t>
            </a:fld>
            <a:endParaRPr lang="en-US" sz="1200" dirty="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1328738" y="1295400"/>
            <a:ext cx="6486525" cy="3152775"/>
          </a:xfrm>
          <a:prstGeom prst="rect">
            <a:avLst/>
          </a:prstGeom>
          <a:ln w="3175">
            <a:solidFill>
              <a:schemeClr val="bg1"/>
            </a:solidFill>
          </a:ln>
          <a:effectLst>
            <a:outerShdw blurRad="63500" sx="100500" sy="100500" algn="ctr" rotWithShape="0">
              <a:prstClr val="black">
                <a:alpha val="50000"/>
              </a:prstClr>
            </a:outerShdw>
          </a:effectLst>
        </p:spPr>
        <p:txBody>
          <a:bodyPr>
            <a:normAutofit/>
          </a:bodyPr>
          <a:lstStyle/>
          <a:p>
            <a:pPr defTabSz="914400" fontAlgn="auto">
              <a:spcBef>
                <a:spcPts val="2000"/>
              </a:spcBef>
              <a:spcAft>
                <a:spcPts val="0"/>
              </a:spcAft>
              <a:buClr>
                <a:schemeClr val="accent1">
                  <a:lumMod val="60000"/>
                  <a:lumOff val="40000"/>
                </a:schemeClr>
              </a:buClr>
              <a:buSzPct val="110000"/>
              <a:buFont typeface="Wingdings 2" pitchFamily="18" charset="2"/>
              <a:buNone/>
              <a:defRPr/>
            </a:pPr>
            <a:endParaRPr sz="3200" dirty="0">
              <a:solidFill>
                <a:schemeClr val="tx1">
                  <a:lumMod val="65000"/>
                  <a:lumOff val="35000"/>
                </a:schemeClr>
              </a:solidFill>
              <a:latin typeface="Century Gothic"/>
              <a:ea typeface="+mn-ea"/>
              <a:cs typeface="+mn-cs"/>
            </a:endParaRPr>
          </a:p>
        </p:txBody>
      </p:sp>
      <p:sp>
        <p:nvSpPr>
          <p:cNvPr id="2" name="Title 1"/>
          <p:cNvSpPr>
            <a:spLocks noGrp="1"/>
          </p:cNvSpPr>
          <p:nvPr>
            <p:ph type="ctrTitle"/>
          </p:nvPr>
        </p:nvSpPr>
        <p:spPr>
          <a:xfrm>
            <a:off x="1322921" y="1523999"/>
            <a:ext cx="6498158" cy="1724867"/>
          </a:xfrm>
        </p:spPr>
        <p:txBody>
          <a:bodyPr rtlCol="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Century Gothic"/>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22921" y="3299012"/>
            <a:ext cx="6498159" cy="916641"/>
          </a:xfrm>
        </p:spPr>
        <p:txBody>
          <a:bodyPr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Century Gothic"/>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5" name="Date Placeholder 3"/>
          <p:cNvSpPr>
            <a:spLocks noGrp="1"/>
          </p:cNvSpPr>
          <p:nvPr>
            <p:ph type="dt" sz="half" idx="10"/>
          </p:nvPr>
        </p:nvSpPr>
        <p:spPr/>
        <p:txBody>
          <a:bodyPr/>
          <a:lstStyle>
            <a:lvl1pPr>
              <a:defRPr/>
            </a:lvl1pPr>
          </a:lstStyle>
          <a:p>
            <a:pPr>
              <a:defRPr/>
            </a:pPr>
            <a:fld id="{C551F209-A894-6940-A267-7EE5F35A922A}" type="datetimeFigureOut">
              <a:rPr lang="en-US"/>
              <a:pPr>
                <a:defRPr/>
              </a:pPr>
              <a:t>9/12/14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5E3F26D-13A5-8B43-86E0-CE1F340BB89D}" type="slidenum">
              <a:rPr lang="en-US"/>
              <a:pPr>
                <a:defRPr/>
              </a:pPr>
              <a:t>‹#›</a:t>
            </a:fld>
            <a:endParaRPr lang="en-US"/>
          </a:p>
        </p:txBody>
      </p:sp>
    </p:spTree>
    <p:extLst>
      <p:ext uri="{BB962C8B-B14F-4D97-AF65-F5344CB8AC3E}">
        <p14:creationId xmlns:p14="http://schemas.microsoft.com/office/powerpoint/2010/main" val="970138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Century Gothic"/>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noProof="0" dirty="0"/>
          </a:p>
        </p:txBody>
      </p:sp>
      <p:sp>
        <p:nvSpPr>
          <p:cNvPr id="5" name="Date Placeholder 3"/>
          <p:cNvSpPr>
            <a:spLocks noGrp="1"/>
          </p:cNvSpPr>
          <p:nvPr>
            <p:ph type="dt" sz="half" idx="10"/>
          </p:nvPr>
        </p:nvSpPr>
        <p:spPr/>
        <p:txBody>
          <a:bodyPr/>
          <a:lstStyle>
            <a:lvl1pPr>
              <a:defRPr/>
            </a:lvl1pPr>
          </a:lstStyle>
          <a:p>
            <a:pPr>
              <a:defRPr/>
            </a:pPr>
            <a:fld id="{55FB15BF-927B-9D45-B4B8-1046C6BF5FBA}" type="datetimeFigureOut">
              <a:rPr lang="en-US"/>
              <a:pPr>
                <a:defRPr/>
              </a:pPr>
              <a:t>9/12/14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8849E54-B355-1040-96D2-B5C81236ED5D}" type="slidenum">
              <a:rPr lang="en-US"/>
              <a:pPr>
                <a:defRPr/>
              </a:pPr>
              <a:t>‹#›</a:t>
            </a:fld>
            <a:endParaRPr lang="en-US"/>
          </a:p>
        </p:txBody>
      </p:sp>
    </p:spTree>
    <p:extLst>
      <p:ext uri="{BB962C8B-B14F-4D97-AF65-F5344CB8AC3E}">
        <p14:creationId xmlns:p14="http://schemas.microsoft.com/office/powerpoint/2010/main" val="4255191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rtlCol="0"/>
          <a:lstStyle>
            <a:lvl1pPr fontAlgn="auto">
              <a:spcBef>
                <a:spcPts val="0"/>
              </a:spcBef>
              <a:spcAft>
                <a:spcPts val="0"/>
              </a:spcAft>
              <a:defRPr>
                <a:latin typeface="Century Gothic"/>
                <a:ea typeface="+mn-ea"/>
              </a:defRPr>
            </a:lvl1pPr>
          </a:lstStyle>
          <a:p>
            <a:pPr>
              <a:defRPr/>
            </a:pPr>
            <a:fld id="{FF03E146-848B-1E4F-A9DF-0D9614949990}" type="datetimeFigureOut">
              <a:rPr lang="en-US" smtClean="0"/>
              <a:pPr>
                <a:defRPr/>
              </a:pPr>
              <a:t>9/12/14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41AC7D-C752-5742-991F-05866A2431DC}" type="slidenum">
              <a:rPr lang="en-US"/>
              <a:pPr>
                <a:defRPr/>
              </a:pPr>
              <a:t>‹#›</a:t>
            </a:fld>
            <a:endParaRPr lang="en-US"/>
          </a:p>
        </p:txBody>
      </p:sp>
    </p:spTree>
    <p:extLst>
      <p:ext uri="{BB962C8B-B14F-4D97-AF65-F5344CB8AC3E}">
        <p14:creationId xmlns:p14="http://schemas.microsoft.com/office/powerpoint/2010/main" val="3910363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BE98147E-0915-284D-9370-F14BAD6FBC83}" type="datetimeFigureOut">
              <a:rPr lang="en-US"/>
              <a:pPr>
                <a:defRPr/>
              </a:pPr>
              <a:t>9/12/14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53DF22-CC4B-A140-932A-A1CB4B78EA1F}" type="slidenum">
              <a:rPr lang="en-US"/>
              <a:pPr>
                <a:defRPr/>
              </a:pPr>
              <a:t>‹#›</a:t>
            </a:fld>
            <a:endParaRPr lang="en-US"/>
          </a:p>
        </p:txBody>
      </p:sp>
    </p:spTree>
    <p:extLst>
      <p:ext uri="{BB962C8B-B14F-4D97-AF65-F5344CB8AC3E}">
        <p14:creationId xmlns:p14="http://schemas.microsoft.com/office/powerpoint/2010/main" val="3144653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650975" cy="3612009"/>
          </a:xfrm>
        </p:spPr>
        <p:txBody>
          <a:bodyPr/>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1108177" y="272155"/>
            <a:ext cx="649963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D64120-934E-084F-B004-2D6AD2027E04}" type="datetimeFigureOut">
              <a:rPr lang="en-US"/>
              <a:pPr>
                <a:defRPr/>
              </a:pPr>
              <a:t>9/12/14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C8B1B1-9A01-F14B-818E-AEFE3B37C08D}" type="slidenum">
              <a:rPr lang="en-US"/>
              <a:pPr>
                <a:defRPr/>
              </a:pPr>
              <a:t>‹#›</a:t>
            </a:fld>
            <a:endParaRPr lang="en-US"/>
          </a:p>
        </p:txBody>
      </p:sp>
    </p:spTree>
    <p:extLst>
      <p:ext uri="{BB962C8B-B14F-4D97-AF65-F5344CB8AC3E}">
        <p14:creationId xmlns:p14="http://schemas.microsoft.com/office/powerpoint/2010/main" val="844970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71538" y="533400"/>
            <a:ext cx="8162925" cy="1090613"/>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12813" y="1905000"/>
            <a:ext cx="39782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912813" y="4076700"/>
            <a:ext cx="39782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5043488" y="1905000"/>
            <a:ext cx="3979862"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152525" y="6286500"/>
            <a:ext cx="1905000" cy="457200"/>
          </a:xfrm>
        </p:spPr>
        <p:txBody>
          <a:bodyPr/>
          <a:lstStyle>
            <a:lvl1pPr>
              <a:defRPr/>
            </a:lvl1pPr>
          </a:lstStyle>
          <a:p>
            <a:pPr>
              <a:defRPr/>
            </a:pPr>
            <a:fld id="{07AB0798-E5C4-D74F-82EA-CF7D26FE697B}" type="datetimeFigureOut">
              <a:rPr lang="en-US"/>
              <a:pPr>
                <a:defRPr/>
              </a:pPr>
              <a:t>9/12/14</a:t>
            </a:fld>
            <a:endParaRPr lang="en-US"/>
          </a:p>
        </p:txBody>
      </p:sp>
      <p:sp>
        <p:nvSpPr>
          <p:cNvPr id="7" name="Footer Placeholder 6"/>
          <p:cNvSpPr>
            <a:spLocks noGrp="1"/>
          </p:cNvSpPr>
          <p:nvPr>
            <p:ph type="ftr" sz="quarter" idx="11"/>
          </p:nvPr>
        </p:nvSpPr>
        <p:spPr>
          <a:xfrm>
            <a:off x="3590925" y="6286500"/>
            <a:ext cx="2895600" cy="4572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7019925" y="6286500"/>
            <a:ext cx="1905000" cy="457200"/>
          </a:xfrm>
        </p:spPr>
        <p:txBody>
          <a:bodyPr/>
          <a:lstStyle>
            <a:lvl1pPr>
              <a:defRPr/>
            </a:lvl1pPr>
          </a:lstStyle>
          <a:p>
            <a:pPr>
              <a:defRPr/>
            </a:pPr>
            <a:fld id="{030EE76B-C333-2848-9033-0D3312F6DB94}" type="slidenum">
              <a:rPr lang="en-US"/>
              <a:pPr>
                <a:defRPr/>
              </a:pPr>
              <a:t>‹#›</a:t>
            </a:fld>
            <a:endParaRPr lang="en-US"/>
          </a:p>
        </p:txBody>
      </p:sp>
    </p:spTree>
    <p:extLst>
      <p:ext uri="{BB962C8B-B14F-4D97-AF65-F5344CB8AC3E}">
        <p14:creationId xmlns:p14="http://schemas.microsoft.com/office/powerpoint/2010/main" val="3210830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Title 8"/>
          <p:cNvSpPr>
            <a:spLocks noGrp="1"/>
          </p:cNvSpPr>
          <p:nvPr>
            <p:ph type="title"/>
          </p:nvPr>
        </p:nvSpPr>
        <p:spPr>
          <a:xfrm>
            <a:off x="457200" y="359465"/>
            <a:ext cx="8229600" cy="1143000"/>
          </a:xfrm>
          <a:prstGeom prst="rect">
            <a:avLst/>
          </a:prstGeom>
        </p:spPr>
        <p:txBody>
          <a:bodyPr>
            <a:normAutofit/>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F60F8015-F979-4C4E-A1E9-D8E7D716B72E}" type="datetime1">
              <a:rPr lang="en-US" smtClean="0"/>
              <a:t>9/12/14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909991-B14C-3F4A-BDBF-4909B407D925}" type="slidenum">
              <a:rPr lang="en-US"/>
              <a:pPr>
                <a:defRPr/>
              </a:pPr>
              <a:t>‹#›</a:t>
            </a:fld>
            <a:endParaRPr lang="en-US"/>
          </a:p>
        </p:txBody>
      </p:sp>
    </p:spTree>
    <p:extLst>
      <p:ext uri="{BB962C8B-B14F-4D97-AF65-F5344CB8AC3E}">
        <p14:creationId xmlns:p14="http://schemas.microsoft.com/office/powerpoint/2010/main" val="3594795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650975" cy="3612009"/>
          </a:xfrm>
        </p:spPr>
        <p:txBody>
          <a:bodyPr/>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1108177" y="272155"/>
            <a:ext cx="649963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523148F-CB34-9A48-8B4D-6FB8DB33022E}" type="datetimeFigureOut">
              <a:rPr lang="en-US"/>
              <a:pPr>
                <a:defRPr/>
              </a:pPr>
              <a:t>9/12/14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34E644-D16F-1E42-93F1-F0BF680ED4D4}" type="slidenum">
              <a:rPr lang="en-US"/>
              <a:pPr>
                <a:defRPr/>
              </a:pPr>
              <a:t>‹#›</a:t>
            </a:fld>
            <a:endParaRPr lang="en-US"/>
          </a:p>
        </p:txBody>
      </p:sp>
    </p:spTree>
    <p:extLst>
      <p:ext uri="{BB962C8B-B14F-4D97-AF65-F5344CB8AC3E}">
        <p14:creationId xmlns:p14="http://schemas.microsoft.com/office/powerpoint/2010/main" val="200641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C50EEC87-D4A7-5049-97AE-DC76DA7A7AB2}" type="datetimeFigureOut">
              <a:rPr lang="en-US"/>
              <a:pPr>
                <a:defRPr/>
              </a:pPr>
              <a:t>9/12/14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DAFA47-54C1-0446-BF14-8A95AECC4030}" type="slidenum">
              <a:rPr lang="en-US"/>
              <a:pPr>
                <a:defRPr/>
              </a:pPr>
              <a:t>‹#›</a:t>
            </a:fld>
            <a:endParaRPr lang="en-US"/>
          </a:p>
        </p:txBody>
      </p:sp>
    </p:spTree>
    <p:extLst>
      <p:ext uri="{BB962C8B-B14F-4D97-AF65-F5344CB8AC3E}">
        <p14:creationId xmlns:p14="http://schemas.microsoft.com/office/powerpoint/2010/main" val="2347617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5" name="Date Placeholder 3"/>
          <p:cNvSpPr>
            <a:spLocks noGrp="1"/>
          </p:cNvSpPr>
          <p:nvPr>
            <p:ph type="dt" sz="half" idx="14"/>
          </p:nvPr>
        </p:nvSpPr>
        <p:spPr/>
        <p:txBody>
          <a:bodyPr/>
          <a:lstStyle>
            <a:lvl1pPr>
              <a:defRPr/>
            </a:lvl1pPr>
          </a:lstStyle>
          <a:p>
            <a:pPr>
              <a:defRPr/>
            </a:pPr>
            <a:fld id="{A2BFB835-79E1-D541-8801-2307C619055C}" type="datetimeFigureOut">
              <a:rPr lang="en-US"/>
              <a:pPr>
                <a:defRPr/>
              </a:pPr>
              <a:t>9/12/14</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CF59AF25-7436-9446-9C67-F02EA7D077AE}" type="slidenum">
              <a:rPr lang="en-US"/>
              <a:pPr>
                <a:defRPr/>
              </a:pPr>
              <a:t>‹#›</a:t>
            </a:fld>
            <a:endParaRPr lang="en-US"/>
          </a:p>
        </p:txBody>
      </p:sp>
    </p:spTree>
    <p:extLst>
      <p:ext uri="{BB962C8B-B14F-4D97-AF65-F5344CB8AC3E}">
        <p14:creationId xmlns:p14="http://schemas.microsoft.com/office/powerpoint/2010/main" val="820715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650AE6A-B14C-0340-9361-16A81AA4CAFA}" type="datetimeFigureOut">
              <a:rPr lang="en-US"/>
              <a:pPr>
                <a:defRPr/>
              </a:pPr>
              <a:t>9/12/14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46BFBC-4A09-6042-BE8D-6A13771289C4}" type="slidenum">
              <a:rPr lang="en-US"/>
              <a:pPr>
                <a:defRPr/>
              </a:pPr>
              <a:t>‹#›</a:t>
            </a:fld>
            <a:endParaRPr lang="en-US"/>
          </a:p>
        </p:txBody>
      </p:sp>
    </p:spTree>
    <p:extLst>
      <p:ext uri="{BB962C8B-B14F-4D97-AF65-F5344CB8AC3E}">
        <p14:creationId xmlns:p14="http://schemas.microsoft.com/office/powerpoint/2010/main" val="365427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B690085D-14F4-594A-AA00-0FC48E20E85D}" type="datetimeFigureOut">
              <a:rPr lang="en-US"/>
              <a:pPr>
                <a:defRPr/>
              </a:pPr>
              <a:t>9/12/14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13C52F-9F4A-2C4B-8093-795CEF857AA9}" type="slidenum">
              <a:rPr lang="en-US"/>
              <a:pPr>
                <a:defRPr/>
              </a:pPr>
              <a:t>‹#›</a:t>
            </a:fld>
            <a:endParaRPr lang="en-US"/>
          </a:p>
        </p:txBody>
      </p:sp>
    </p:spTree>
    <p:extLst>
      <p:ext uri="{BB962C8B-B14F-4D97-AF65-F5344CB8AC3E}">
        <p14:creationId xmlns:p14="http://schemas.microsoft.com/office/powerpoint/2010/main" val="2904313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3"/>
          <p:cNvSpPr>
            <a:spLocks noGrp="1"/>
          </p:cNvSpPr>
          <p:nvPr>
            <p:ph type="dt" sz="half" idx="10"/>
          </p:nvPr>
        </p:nvSpPr>
        <p:spPr/>
        <p:txBody>
          <a:bodyPr/>
          <a:lstStyle>
            <a:lvl1pPr>
              <a:defRPr/>
            </a:lvl1pPr>
          </a:lstStyle>
          <a:p>
            <a:pPr>
              <a:defRPr/>
            </a:pPr>
            <a:fld id="{8AB93303-9280-B143-8A59-6C7EB5DD69E4}" type="datetimeFigureOut">
              <a:rPr lang="en-US"/>
              <a:pPr>
                <a:defRPr/>
              </a:pPr>
              <a:t>9/12/14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D25664F-BD0D-0F4E-BD42-91994DFB7DC1}" type="slidenum">
              <a:rPr lang="en-US"/>
              <a:pPr>
                <a:defRPr/>
              </a:pPr>
              <a:t>‹#›</a:t>
            </a:fld>
            <a:endParaRPr lang="en-US"/>
          </a:p>
        </p:txBody>
      </p:sp>
    </p:spTree>
    <p:extLst>
      <p:ext uri="{BB962C8B-B14F-4D97-AF65-F5344CB8AC3E}">
        <p14:creationId xmlns:p14="http://schemas.microsoft.com/office/powerpoint/2010/main" val="361082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E4E27B35-0EB8-214C-9255-70C884DCD960}" type="datetimeFigureOut">
              <a:rPr lang="en-US"/>
              <a:pPr>
                <a:defRPr/>
              </a:pPr>
              <a:t>9/12/14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4D6797D-F376-2946-8D75-46B6D62F0895}" type="slidenum">
              <a:rPr lang="en-US"/>
              <a:pPr>
                <a:defRPr/>
              </a:pPr>
              <a:t>‹#›</a:t>
            </a:fld>
            <a:endParaRPr lang="en-US"/>
          </a:p>
        </p:txBody>
      </p:sp>
    </p:spTree>
    <p:extLst>
      <p:ext uri="{BB962C8B-B14F-4D97-AF65-F5344CB8AC3E}">
        <p14:creationId xmlns:p14="http://schemas.microsoft.com/office/powerpoint/2010/main" val="2111275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D041E11-9312-C64F-A838-EA2588D4EDEF}" type="datetimeFigureOut">
              <a:rPr lang="en-US"/>
              <a:pPr>
                <a:defRPr/>
              </a:pPr>
              <a:t>9/12/14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87DEE75-CE6C-0C42-A4B8-148F8B801D7F}" type="slidenum">
              <a:rPr lang="en-US"/>
              <a:pPr>
                <a:defRPr/>
              </a:pPr>
              <a:t>‹#›</a:t>
            </a:fld>
            <a:endParaRPr lang="en-US"/>
          </a:p>
        </p:txBody>
      </p:sp>
    </p:spTree>
    <p:extLst>
      <p:ext uri="{BB962C8B-B14F-4D97-AF65-F5344CB8AC3E}">
        <p14:creationId xmlns:p14="http://schemas.microsoft.com/office/powerpoint/2010/main" val="3382194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C0A9E3-0027-E340-80CC-79525A2C531E}" type="datetimeFigureOut">
              <a:rPr lang="en-US"/>
              <a:pPr>
                <a:defRPr/>
              </a:pPr>
              <a:t>9/12/14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C9B11D-1529-C64B-9F8E-E96BAE2BBA7A}" type="slidenum">
              <a:rPr lang="en-US"/>
              <a:pPr>
                <a:defRPr/>
              </a:pPr>
              <a:t>‹#›</a:t>
            </a:fld>
            <a:endParaRPr lang="en-US"/>
          </a:p>
        </p:txBody>
      </p:sp>
    </p:spTree>
    <p:extLst>
      <p:ext uri="{BB962C8B-B14F-4D97-AF65-F5344CB8AC3E}">
        <p14:creationId xmlns:p14="http://schemas.microsoft.com/office/powerpoint/2010/main" val="12531517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9275" y="107950"/>
            <a:ext cx="804227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549275" y="1600200"/>
            <a:ext cx="80422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29275" y="6275388"/>
            <a:ext cx="2133600" cy="365125"/>
          </a:xfrm>
          <a:prstGeom prst="rect">
            <a:avLst/>
          </a:prstGeom>
        </p:spPr>
        <p:txBody>
          <a:bodyPr vert="horz" wrap="square" lIns="91440" tIns="45720" rIns="91440" bIns="45720" numCol="1" anchor="ctr" anchorCtr="0" compatLnSpc="1">
            <a:prstTxWarp prst="textNoShape">
              <a:avLst/>
            </a:prstTxWarp>
          </a:bodyPr>
          <a:lstStyle>
            <a:lvl1pPr algn="r" fontAlgn="auto">
              <a:spcBef>
                <a:spcPts val="0"/>
              </a:spcBef>
              <a:spcAft>
                <a:spcPts val="0"/>
              </a:spcAft>
              <a:defRPr sz="1200">
                <a:solidFill>
                  <a:schemeClr val="bg1"/>
                </a:solidFill>
                <a:latin typeface="Century Gothic"/>
                <a:ea typeface="+mn-ea"/>
                <a:cs typeface="+mn-cs"/>
              </a:defRPr>
            </a:lvl1pPr>
          </a:lstStyle>
          <a:p>
            <a:pPr>
              <a:defRPr/>
            </a:pPr>
            <a:fld id="{4906D387-7231-1A42-BA57-9EDE4EDFF27F}" type="datetimeFigureOut">
              <a:rPr lang="en-US" smtClean="0"/>
              <a:pPr>
                <a:defRPr/>
              </a:pPr>
              <a:t>9/12/14</a:t>
            </a:fld>
            <a:endParaRPr lang="en-US" dirty="0"/>
          </a:p>
        </p:txBody>
      </p:sp>
      <p:sp>
        <p:nvSpPr>
          <p:cNvPr id="5" name="Footer Placeholder 4"/>
          <p:cNvSpPr>
            <a:spLocks noGrp="1"/>
          </p:cNvSpPr>
          <p:nvPr>
            <p:ph type="ftr" sz="quarter" idx="3"/>
          </p:nvPr>
        </p:nvSpPr>
        <p:spPr>
          <a:xfrm>
            <a:off x="265113" y="6275388"/>
            <a:ext cx="4840287"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Century Gothic"/>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7897813" y="6275388"/>
            <a:ext cx="990600" cy="365125"/>
          </a:xfrm>
          <a:prstGeom prst="rect">
            <a:avLst/>
          </a:prstGeom>
        </p:spPr>
        <p:txBody>
          <a:bodyPr vert="horz" wrap="square" lIns="91440" tIns="45720" rIns="91440" bIns="45720" numCol="1" anchor="ctr" anchorCtr="0" compatLnSpc="1">
            <a:prstTxWarp prst="textNoShape">
              <a:avLst/>
            </a:prstTxWarp>
          </a:bodyPr>
          <a:lstStyle>
            <a:lvl1pPr algn="r" fontAlgn="auto">
              <a:spcBef>
                <a:spcPts val="0"/>
              </a:spcBef>
              <a:spcAft>
                <a:spcPts val="0"/>
              </a:spcAft>
              <a:defRPr sz="3600">
                <a:solidFill>
                  <a:schemeClr val="bg1"/>
                </a:solidFill>
                <a:latin typeface="Century Gothic"/>
                <a:ea typeface="+mn-ea"/>
                <a:cs typeface="+mn-cs"/>
              </a:defRPr>
            </a:lvl1pPr>
          </a:lstStyle>
          <a:p>
            <a:pPr>
              <a:defRPr/>
            </a:pPr>
            <a:fld id="{E6F924AB-9BE3-E044-9AB2-71BA26C4AAB6}"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757" r:id="rId1"/>
    <p:sldLayoutId id="2147484744" r:id="rId2"/>
    <p:sldLayoutId id="2147484745" r:id="rId3"/>
    <p:sldLayoutId id="2147484746" r:id="rId4"/>
    <p:sldLayoutId id="2147484747" r:id="rId5"/>
    <p:sldLayoutId id="2147484748" r:id="rId6"/>
    <p:sldLayoutId id="2147484749" r:id="rId7"/>
    <p:sldLayoutId id="2147484750" r:id="rId8"/>
    <p:sldLayoutId id="2147484751" r:id="rId9"/>
    <p:sldLayoutId id="2147484752" r:id="rId10"/>
    <p:sldLayoutId id="2147484758" r:id="rId11"/>
    <p:sldLayoutId id="2147484753" r:id="rId12"/>
    <p:sldLayoutId id="2147484755" r:id="rId13"/>
    <p:sldLayoutId id="2147484759" r:id="rId14"/>
    <p:sldLayoutId id="2147484760" r:id="rId15"/>
    <p:sldLayoutId id="2147484761" r:id="rId16"/>
  </p:sldLayoutIdLst>
  <p:txStyles>
    <p:titleStyle>
      <a:lvl1pPr algn="ctr" rtl="0" eaLnBrk="0" fontAlgn="base" hangingPunct="0">
        <a:spcBef>
          <a:spcPct val="0"/>
        </a:spcBef>
        <a:spcAft>
          <a:spcPct val="0"/>
        </a:spcAft>
        <a:defRPr sz="4600" kern="1200">
          <a:solidFill>
            <a:schemeClr val="accent1"/>
          </a:solidFill>
          <a:latin typeface="Century Gothic"/>
          <a:ea typeface="MS PGothic" pitchFamily="34" charset="-128"/>
          <a:cs typeface="ＭＳ Ｐゴシック" charset="0"/>
        </a:defRPr>
      </a:lvl1pPr>
      <a:lvl2pPr algn="ctr" rtl="0" eaLnBrk="0" fontAlgn="base" hangingPunct="0">
        <a:spcBef>
          <a:spcPct val="0"/>
        </a:spcBef>
        <a:spcAft>
          <a:spcPct val="0"/>
        </a:spcAft>
        <a:defRPr sz="4600">
          <a:solidFill>
            <a:schemeClr val="accent1"/>
          </a:solidFill>
          <a:latin typeface="News Gothic MT" charset="0"/>
          <a:ea typeface="MS PGothic" pitchFamily="34" charset="-128"/>
          <a:cs typeface="ＭＳ Ｐゴシック" charset="0"/>
        </a:defRPr>
      </a:lvl2pPr>
      <a:lvl3pPr algn="ctr" rtl="0" eaLnBrk="0" fontAlgn="base" hangingPunct="0">
        <a:spcBef>
          <a:spcPct val="0"/>
        </a:spcBef>
        <a:spcAft>
          <a:spcPct val="0"/>
        </a:spcAft>
        <a:defRPr sz="4600">
          <a:solidFill>
            <a:schemeClr val="accent1"/>
          </a:solidFill>
          <a:latin typeface="News Gothic MT" charset="0"/>
          <a:ea typeface="MS PGothic" pitchFamily="34" charset="-128"/>
          <a:cs typeface="ＭＳ Ｐゴシック" charset="0"/>
        </a:defRPr>
      </a:lvl3pPr>
      <a:lvl4pPr algn="ctr" rtl="0" eaLnBrk="0" fontAlgn="base" hangingPunct="0">
        <a:spcBef>
          <a:spcPct val="0"/>
        </a:spcBef>
        <a:spcAft>
          <a:spcPct val="0"/>
        </a:spcAft>
        <a:defRPr sz="4600">
          <a:solidFill>
            <a:schemeClr val="accent1"/>
          </a:solidFill>
          <a:latin typeface="News Gothic MT" charset="0"/>
          <a:ea typeface="MS PGothic" pitchFamily="34" charset="-128"/>
          <a:cs typeface="ＭＳ Ｐゴシック" charset="0"/>
        </a:defRPr>
      </a:lvl4pPr>
      <a:lvl5pPr algn="ctr" rtl="0" eaLnBrk="0" fontAlgn="base" hangingPunct="0">
        <a:spcBef>
          <a:spcPct val="0"/>
        </a:spcBef>
        <a:spcAft>
          <a:spcPct val="0"/>
        </a:spcAft>
        <a:defRPr sz="4600">
          <a:solidFill>
            <a:schemeClr val="accent1"/>
          </a:solidFill>
          <a:latin typeface="News Gothic MT" charset="0"/>
          <a:ea typeface="MS PGothic" pitchFamily="34" charset="-128"/>
          <a:cs typeface="ＭＳ Ｐゴシック" charset="0"/>
        </a:defRPr>
      </a:lvl5pPr>
      <a:lvl6pPr marL="457200"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6pPr>
      <a:lvl7pPr marL="914400"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7pPr>
      <a:lvl8pPr marL="1371600"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8pPr>
      <a:lvl9pPr marL="1828800"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9pPr>
    </p:titleStyle>
    <p:bodyStyle>
      <a:lvl1pPr marL="349250" indent="-349250" algn="l" rtl="0" eaLnBrk="0" fontAlgn="base" hangingPunct="0">
        <a:spcBef>
          <a:spcPts val="2000"/>
        </a:spcBef>
        <a:spcAft>
          <a:spcPct val="0"/>
        </a:spcAft>
        <a:buClr>
          <a:srgbClr val="6FB7D7"/>
        </a:buClr>
        <a:buSzPct val="110000"/>
        <a:buFont typeface="Wingdings 2" charset="0"/>
        <a:buChar char=""/>
        <a:defRPr sz="2400" kern="1200">
          <a:solidFill>
            <a:srgbClr val="595959"/>
          </a:solidFill>
          <a:latin typeface="Century Gothic"/>
          <a:ea typeface="MS PGothic" pitchFamily="34" charset="-128"/>
          <a:cs typeface="ＭＳ Ｐゴシック" charset="0"/>
        </a:defRPr>
      </a:lvl1pPr>
      <a:lvl2pPr marL="685800" indent="-336550" algn="l" rtl="0" eaLnBrk="0" fontAlgn="base" hangingPunct="0">
        <a:spcBef>
          <a:spcPts val="600"/>
        </a:spcBef>
        <a:spcAft>
          <a:spcPct val="0"/>
        </a:spcAft>
        <a:buClr>
          <a:srgbClr val="215D77"/>
        </a:buClr>
        <a:buSzPct val="110000"/>
        <a:buFont typeface="Wingdings 2" charset="0"/>
        <a:buChar char=""/>
        <a:defRPr sz="2200" kern="1200">
          <a:solidFill>
            <a:srgbClr val="595959"/>
          </a:solidFill>
          <a:latin typeface="Century Gothic"/>
          <a:ea typeface="MS PGothic" pitchFamily="34" charset="-128"/>
          <a:cs typeface="+mn-cs"/>
        </a:defRPr>
      </a:lvl2pPr>
      <a:lvl3pPr marL="968375" indent="-282575" algn="l" rtl="0" eaLnBrk="0" fontAlgn="base" hangingPunct="0">
        <a:spcBef>
          <a:spcPts val="600"/>
        </a:spcBef>
        <a:spcAft>
          <a:spcPct val="0"/>
        </a:spcAft>
        <a:buClr>
          <a:srgbClr val="6FB7D7"/>
        </a:buClr>
        <a:buSzPct val="110000"/>
        <a:buFont typeface="Wingdings 2" charset="0"/>
        <a:buChar char=""/>
        <a:defRPr sz="2000" kern="1200">
          <a:solidFill>
            <a:srgbClr val="595959"/>
          </a:solidFill>
          <a:latin typeface="Century Gothic"/>
          <a:ea typeface="MS PGothic" pitchFamily="34" charset="-128"/>
          <a:cs typeface="+mn-cs"/>
        </a:defRPr>
      </a:lvl3pPr>
      <a:lvl4pPr marL="1263650" indent="-295275" algn="l" rtl="0" eaLnBrk="0" fontAlgn="base" hangingPunct="0">
        <a:spcBef>
          <a:spcPts val="600"/>
        </a:spcBef>
        <a:spcAft>
          <a:spcPct val="0"/>
        </a:spcAft>
        <a:buClr>
          <a:srgbClr val="215D77"/>
        </a:buClr>
        <a:buSzPct val="110000"/>
        <a:buFont typeface="Wingdings 2" charset="0"/>
        <a:buChar char=""/>
        <a:defRPr kern="1200">
          <a:solidFill>
            <a:srgbClr val="595959"/>
          </a:solidFill>
          <a:latin typeface="Century Gothic"/>
          <a:ea typeface="MS PGothic" pitchFamily="34" charset="-128"/>
          <a:cs typeface="+mn-cs"/>
        </a:defRPr>
      </a:lvl4pPr>
      <a:lvl5pPr marL="1546225" indent="-282575" algn="l" rtl="0" eaLnBrk="0" fontAlgn="base" hangingPunct="0">
        <a:spcBef>
          <a:spcPts val="600"/>
        </a:spcBef>
        <a:spcAft>
          <a:spcPct val="0"/>
        </a:spcAft>
        <a:buClr>
          <a:srgbClr val="6FB7D7"/>
        </a:buClr>
        <a:buSzPct val="110000"/>
        <a:buFont typeface="Wingdings 2" charset="0"/>
        <a:buChar char=""/>
        <a:defRPr kern="1200">
          <a:solidFill>
            <a:srgbClr val="595959"/>
          </a:solidFill>
          <a:latin typeface="Century Gothic"/>
          <a:ea typeface="MS PGothic" pitchFamily="34" charset="-128"/>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9" Type="http://schemas.openxmlformats.org/officeDocument/2006/relationships/diagramLayout" Target="../diagrams/layout5.xml"/><Relationship Id="rId20" Type="http://schemas.openxmlformats.org/officeDocument/2006/relationships/diagramQuickStyle" Target="../diagrams/quickStyle7.xml"/><Relationship Id="rId21" Type="http://schemas.openxmlformats.org/officeDocument/2006/relationships/diagramColors" Target="../diagrams/colors7.xml"/><Relationship Id="rId22" Type="http://schemas.microsoft.com/office/2007/relationships/diagramDrawing" Target="../diagrams/drawing7.xml"/><Relationship Id="rId10" Type="http://schemas.openxmlformats.org/officeDocument/2006/relationships/diagramQuickStyle" Target="../diagrams/quickStyle5.xml"/><Relationship Id="rId11" Type="http://schemas.openxmlformats.org/officeDocument/2006/relationships/diagramColors" Target="../diagrams/colors5.xml"/><Relationship Id="rId12" Type="http://schemas.microsoft.com/office/2007/relationships/diagramDrawing" Target="../diagrams/drawing5.xml"/><Relationship Id="rId13" Type="http://schemas.openxmlformats.org/officeDocument/2006/relationships/diagramData" Target="../diagrams/data6.xml"/><Relationship Id="rId14" Type="http://schemas.openxmlformats.org/officeDocument/2006/relationships/diagramLayout" Target="../diagrams/layout6.xml"/><Relationship Id="rId15" Type="http://schemas.openxmlformats.org/officeDocument/2006/relationships/diagramQuickStyle" Target="../diagrams/quickStyle6.xml"/><Relationship Id="rId16" Type="http://schemas.openxmlformats.org/officeDocument/2006/relationships/diagramColors" Target="../diagrams/colors6.xml"/><Relationship Id="rId17" Type="http://schemas.microsoft.com/office/2007/relationships/diagramDrawing" Target="../diagrams/drawing6.xml"/><Relationship Id="rId18" Type="http://schemas.openxmlformats.org/officeDocument/2006/relationships/diagramData" Target="../diagrams/data7.xml"/><Relationship Id="rId19" Type="http://schemas.openxmlformats.org/officeDocument/2006/relationships/diagramLayout" Target="../diagrams/layout7.xml"/><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diagramData" Target="../diagrams/data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3.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9" Type="http://schemas.openxmlformats.org/officeDocument/2006/relationships/diagramLayout" Target="../diagrams/layout9.xml"/><Relationship Id="rId20" Type="http://schemas.openxmlformats.org/officeDocument/2006/relationships/diagramQuickStyle" Target="../diagrams/quickStyle11.xml"/><Relationship Id="rId21" Type="http://schemas.openxmlformats.org/officeDocument/2006/relationships/diagramColors" Target="../diagrams/colors11.xml"/><Relationship Id="rId22" Type="http://schemas.microsoft.com/office/2007/relationships/diagramDrawing" Target="../diagrams/drawing11.xml"/><Relationship Id="rId10" Type="http://schemas.openxmlformats.org/officeDocument/2006/relationships/diagramQuickStyle" Target="../diagrams/quickStyle9.xml"/><Relationship Id="rId11" Type="http://schemas.openxmlformats.org/officeDocument/2006/relationships/diagramColors" Target="../diagrams/colors9.xml"/><Relationship Id="rId12" Type="http://schemas.microsoft.com/office/2007/relationships/diagramDrawing" Target="../diagrams/drawing9.xml"/><Relationship Id="rId13" Type="http://schemas.openxmlformats.org/officeDocument/2006/relationships/diagramData" Target="../diagrams/data10.xml"/><Relationship Id="rId14" Type="http://schemas.openxmlformats.org/officeDocument/2006/relationships/diagramLayout" Target="../diagrams/layout10.xml"/><Relationship Id="rId15" Type="http://schemas.openxmlformats.org/officeDocument/2006/relationships/diagramQuickStyle" Target="../diagrams/quickStyle10.xml"/><Relationship Id="rId16" Type="http://schemas.openxmlformats.org/officeDocument/2006/relationships/diagramColors" Target="../diagrams/colors10.xml"/><Relationship Id="rId17" Type="http://schemas.microsoft.com/office/2007/relationships/diagramDrawing" Target="../diagrams/drawing10.xml"/><Relationship Id="rId18" Type="http://schemas.openxmlformats.org/officeDocument/2006/relationships/diagramData" Target="../diagrams/data11.xml"/><Relationship Id="rId19" Type="http://schemas.openxmlformats.org/officeDocument/2006/relationships/diagramLayout" Target="../diagrams/layout11.xml"/><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8" Type="http://schemas.openxmlformats.org/officeDocument/2006/relationships/diagramData" Target="../diagrams/data9.xml"/></Relationships>
</file>

<file path=ppt/slides/_rels/slide29.xml.rels><?xml version="1.0" encoding="UTF-8" standalone="yes"?>
<Relationships xmlns="http://schemas.openxmlformats.org/package/2006/relationships"><Relationship Id="rId11" Type="http://schemas.openxmlformats.org/officeDocument/2006/relationships/diagramColors" Target="../diagrams/colors13.xml"/><Relationship Id="rId12" Type="http://schemas.microsoft.com/office/2007/relationships/diagramDrawing" Target="../diagrams/drawing13.xml"/><Relationship Id="rId13" Type="http://schemas.openxmlformats.org/officeDocument/2006/relationships/diagramData" Target="../diagrams/data14.xml"/><Relationship Id="rId14" Type="http://schemas.openxmlformats.org/officeDocument/2006/relationships/diagramLayout" Target="../diagrams/layout14.xml"/><Relationship Id="rId15" Type="http://schemas.openxmlformats.org/officeDocument/2006/relationships/diagramQuickStyle" Target="../diagrams/quickStyle14.xml"/><Relationship Id="rId16" Type="http://schemas.openxmlformats.org/officeDocument/2006/relationships/diagramColors" Target="../diagrams/colors14.xml"/><Relationship Id="rId17" Type="http://schemas.microsoft.com/office/2007/relationships/diagramDrawing" Target="../diagrams/drawing14.xml"/><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diagramData" Target="../diagrams/data12.xml"/><Relationship Id="rId4" Type="http://schemas.openxmlformats.org/officeDocument/2006/relationships/diagramLayout" Target="../diagrams/layout12.xml"/><Relationship Id="rId5" Type="http://schemas.openxmlformats.org/officeDocument/2006/relationships/diagramQuickStyle" Target="../diagrams/quickStyle12.xml"/><Relationship Id="rId6" Type="http://schemas.openxmlformats.org/officeDocument/2006/relationships/diagramColors" Target="../diagrams/colors12.xml"/><Relationship Id="rId7" Type="http://schemas.microsoft.com/office/2007/relationships/diagramDrawing" Target="../diagrams/drawing12.xml"/><Relationship Id="rId8" Type="http://schemas.openxmlformats.org/officeDocument/2006/relationships/diagramData" Target="../diagrams/data13.xml"/><Relationship Id="rId9" Type="http://schemas.openxmlformats.org/officeDocument/2006/relationships/diagramLayout" Target="../diagrams/layout13.xml"/><Relationship Id="rId10"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1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8.xml"/><Relationship Id="rId3" Type="http://schemas.openxmlformats.org/officeDocument/2006/relationships/image" Target="../media/image3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1" Type="http://schemas.openxmlformats.org/officeDocument/2006/relationships/slideLayout" Target="../slideLayouts/slideLayout15.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41.png"/><Relationship Id="rId7" Type="http://schemas.openxmlformats.org/officeDocument/2006/relationships/image" Target="../media/image42.png"/><Relationship Id="rId8" Type="http://schemas.openxmlformats.org/officeDocument/2006/relationships/image" Target="../media/image40.png"/><Relationship Id="rId1" Type="http://schemas.openxmlformats.org/officeDocument/2006/relationships/slideLayout" Target="../slideLayouts/slideLayout15.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4.xml"/><Relationship Id="rId3" Type="http://schemas.openxmlformats.org/officeDocument/2006/relationships/image" Target="../media/image43.jpeg"/></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4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47.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hyperlink" Target="http://www.cde.ca.gov/sp/el/er/eldstandards.asp"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69988" y="2532312"/>
            <a:ext cx="6648450" cy="1754188"/>
          </a:xfrm>
          <a:prstGeom prst="rect">
            <a:avLst/>
          </a:prstGeom>
          <a:noFill/>
        </p:spPr>
        <p:txBody>
          <a:bodyPr>
            <a:spAutoFit/>
          </a:bodyPr>
          <a:lstStyle/>
          <a:p>
            <a:pPr fontAlgn="auto">
              <a:spcBef>
                <a:spcPts val="0"/>
              </a:spcBef>
              <a:spcAft>
                <a:spcPts val="0"/>
              </a:spcAft>
              <a:defRPr/>
            </a:pPr>
            <a:r>
              <a:rPr lang="en-US" sz="3600" b="1" dirty="0">
                <a:solidFill>
                  <a:schemeClr val="accent1">
                    <a:lumMod val="75000"/>
                  </a:schemeClr>
                </a:solidFill>
                <a:latin typeface="Century Gothic"/>
                <a:ea typeface="+mn-ea"/>
                <a:cs typeface="Century Gothic"/>
              </a:rPr>
              <a:t> LANGUAGE</a:t>
            </a:r>
          </a:p>
          <a:p>
            <a:pPr algn="ctr" fontAlgn="auto">
              <a:spcBef>
                <a:spcPts val="0"/>
              </a:spcBef>
              <a:spcAft>
                <a:spcPts val="0"/>
              </a:spcAft>
              <a:defRPr/>
            </a:pPr>
            <a:r>
              <a:rPr lang="en-US" sz="3600" b="1" dirty="0">
                <a:solidFill>
                  <a:schemeClr val="accent1">
                    <a:lumMod val="75000"/>
                  </a:schemeClr>
                </a:solidFill>
                <a:latin typeface="Century Gothic"/>
                <a:ea typeface="+mn-ea"/>
                <a:cs typeface="Century Gothic"/>
              </a:rPr>
              <a:t> LITERACY </a:t>
            </a:r>
          </a:p>
          <a:p>
            <a:pPr algn="r" fontAlgn="auto">
              <a:spcBef>
                <a:spcPts val="0"/>
              </a:spcBef>
              <a:spcAft>
                <a:spcPts val="0"/>
              </a:spcAft>
              <a:defRPr/>
            </a:pPr>
            <a:r>
              <a:rPr lang="en-US" sz="3600" b="1" dirty="0">
                <a:solidFill>
                  <a:schemeClr val="accent1">
                    <a:lumMod val="75000"/>
                  </a:schemeClr>
                </a:solidFill>
                <a:latin typeface="Century Gothic"/>
                <a:ea typeface="+mn-ea"/>
                <a:cs typeface="Century Gothic"/>
              </a:rPr>
              <a:t>LEARNING</a:t>
            </a:r>
          </a:p>
        </p:txBody>
      </p:sp>
      <p:sp>
        <p:nvSpPr>
          <p:cNvPr id="20484" name="Subtitle 2"/>
          <p:cNvSpPr txBox="1">
            <a:spLocks/>
          </p:cNvSpPr>
          <p:nvPr/>
        </p:nvSpPr>
        <p:spPr bwMode="auto">
          <a:xfrm>
            <a:off x="211666" y="4779793"/>
            <a:ext cx="8650111"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ctr" defTabSz="914400" eaLnBrk="1" hangingPunct="1">
              <a:lnSpc>
                <a:spcPct val="140000"/>
              </a:lnSpc>
              <a:spcBef>
                <a:spcPts val="300"/>
              </a:spcBef>
              <a:buClr>
                <a:srgbClr val="6FB7D7"/>
              </a:buClr>
              <a:buSzPct val="110000"/>
            </a:pPr>
            <a:r>
              <a:rPr lang="en-US" sz="3200" b="1" dirty="0" smtClean="0">
                <a:solidFill>
                  <a:schemeClr val="tx1">
                    <a:lumMod val="65000"/>
                    <a:lumOff val="35000"/>
                  </a:schemeClr>
                </a:solidFill>
                <a:latin typeface="Century Gothic" charset="0"/>
                <a:cs typeface="Century Gothic" charset="0"/>
              </a:rPr>
              <a:t>Sessions 1 and 2:</a:t>
            </a:r>
            <a:endParaRPr lang="en-US" sz="3200" b="1" dirty="0">
              <a:solidFill>
                <a:schemeClr val="tx1">
                  <a:lumMod val="65000"/>
                  <a:lumOff val="35000"/>
                </a:schemeClr>
              </a:solidFill>
              <a:latin typeface="Century Gothic" charset="0"/>
              <a:cs typeface="Century Gothic" charset="0"/>
            </a:endParaRPr>
          </a:p>
          <a:p>
            <a:pPr algn="ctr" defTabSz="914400" eaLnBrk="1" hangingPunct="1">
              <a:lnSpc>
                <a:spcPct val="140000"/>
              </a:lnSpc>
              <a:spcBef>
                <a:spcPts val="300"/>
              </a:spcBef>
              <a:buClr>
                <a:srgbClr val="6FB7D7"/>
              </a:buClr>
              <a:buSzPct val="110000"/>
            </a:pPr>
            <a:r>
              <a:rPr lang="en-US" sz="3200" b="1" dirty="0" smtClean="0">
                <a:solidFill>
                  <a:schemeClr val="tx1">
                    <a:lumMod val="65000"/>
                    <a:lumOff val="35000"/>
                  </a:schemeClr>
                </a:solidFill>
                <a:latin typeface="Century Gothic" charset="0"/>
                <a:cs typeface="Century Gothic" charset="0"/>
              </a:rPr>
              <a:t>CA </a:t>
            </a:r>
            <a:r>
              <a:rPr lang="en-US" sz="3200" b="1" dirty="0">
                <a:solidFill>
                  <a:schemeClr val="tx1">
                    <a:lumMod val="65000"/>
                    <a:lumOff val="35000"/>
                  </a:schemeClr>
                </a:solidFill>
                <a:latin typeface="Century Gothic" charset="0"/>
                <a:cs typeface="Century Gothic" charset="0"/>
              </a:rPr>
              <a:t>ELD </a:t>
            </a:r>
            <a:r>
              <a:rPr lang="en-US" sz="3200" b="1" dirty="0" smtClean="0">
                <a:solidFill>
                  <a:schemeClr val="tx1">
                    <a:lumMod val="65000"/>
                    <a:lumOff val="35000"/>
                  </a:schemeClr>
                </a:solidFill>
                <a:latin typeface="Century Gothic" charset="0"/>
                <a:cs typeface="Century Gothic" charset="0"/>
              </a:rPr>
              <a:t>Standards</a:t>
            </a:r>
            <a:r>
              <a:rPr lang="en-US" sz="3200" b="1" dirty="0">
                <a:solidFill>
                  <a:schemeClr val="tx1">
                    <a:lumMod val="65000"/>
                    <a:lumOff val="35000"/>
                  </a:schemeClr>
                </a:solidFill>
                <a:latin typeface="Century Gothic" panose="020B0502020202020204" pitchFamily="34" charset="0"/>
              </a:rPr>
              <a:t>,</a:t>
            </a:r>
            <a:r>
              <a:rPr lang="en-US" altLang="en-US" sz="3200" b="1" dirty="0" smtClean="0">
                <a:solidFill>
                  <a:schemeClr val="tx1">
                    <a:lumMod val="65000"/>
                    <a:lumOff val="35000"/>
                  </a:schemeClr>
                </a:solidFill>
                <a:latin typeface="Century Gothic" panose="020B0502020202020204" pitchFamily="34" charset="0"/>
              </a:rPr>
              <a:t> Standards </a:t>
            </a:r>
            <a:r>
              <a:rPr lang="en-US" altLang="en-US" sz="3200" b="1" dirty="0">
                <a:solidFill>
                  <a:schemeClr val="tx1">
                    <a:lumMod val="65000"/>
                    <a:lumOff val="35000"/>
                  </a:schemeClr>
                </a:solidFill>
                <a:latin typeface="Century Gothic" panose="020B0502020202020204" pitchFamily="34" charset="0"/>
              </a:rPr>
              <a:t>Progression &amp; </a:t>
            </a:r>
          </a:p>
          <a:p>
            <a:pPr algn="ctr" defTabSz="914400" eaLnBrk="1" hangingPunct="1">
              <a:spcBef>
                <a:spcPts val="300"/>
              </a:spcBef>
              <a:buClr>
                <a:srgbClr val="6FB7D7"/>
              </a:buClr>
              <a:buSzPct val="110000"/>
            </a:pPr>
            <a:r>
              <a:rPr lang="en-US" altLang="en-US" sz="3200" b="1" dirty="0">
                <a:solidFill>
                  <a:schemeClr val="tx1">
                    <a:lumMod val="65000"/>
                    <a:lumOff val="35000"/>
                  </a:schemeClr>
                </a:solidFill>
                <a:latin typeface="Century Gothic" panose="020B0502020202020204" pitchFamily="34" charset="0"/>
              </a:rPr>
              <a:t>ELD Proficiency Levels</a:t>
            </a:r>
          </a:p>
          <a:p>
            <a:pPr algn="ctr" defTabSz="914400" eaLnBrk="1" hangingPunct="1">
              <a:lnSpc>
                <a:spcPct val="140000"/>
              </a:lnSpc>
              <a:spcBef>
                <a:spcPts val="300"/>
              </a:spcBef>
              <a:buClr>
                <a:srgbClr val="6FB7D7"/>
              </a:buClr>
              <a:buSzPct val="110000"/>
            </a:pPr>
            <a:endParaRPr lang="en-US" sz="3200" b="1" dirty="0">
              <a:solidFill>
                <a:srgbClr val="595959"/>
              </a:solidFill>
              <a:latin typeface="Century Gothic" charset="0"/>
              <a:cs typeface="Century Gothic" charset="0"/>
            </a:endParaRPr>
          </a:p>
          <a:p>
            <a:pPr algn="ctr" defTabSz="914400" eaLnBrk="1" hangingPunct="1">
              <a:lnSpc>
                <a:spcPct val="140000"/>
              </a:lnSpc>
              <a:spcBef>
                <a:spcPts val="300"/>
              </a:spcBef>
              <a:buClr>
                <a:srgbClr val="6FB7D7"/>
              </a:buClr>
              <a:buSzPct val="110000"/>
            </a:pPr>
            <a:r>
              <a:rPr lang="en-US" b="1" dirty="0" smtClean="0">
                <a:solidFill>
                  <a:srgbClr val="595959"/>
                </a:solidFill>
                <a:latin typeface="Century Gothic" charset="0"/>
                <a:cs typeface="Century Gothic" charset="0"/>
              </a:rPr>
              <a:t> </a:t>
            </a:r>
            <a:endParaRPr lang="en-US" b="1" dirty="0">
              <a:solidFill>
                <a:srgbClr val="595959"/>
              </a:solidFill>
              <a:latin typeface="Century Gothic" charset="0"/>
              <a:cs typeface="Century Gothic" charset="0"/>
            </a:endParaRPr>
          </a:p>
        </p:txBody>
      </p:sp>
      <p:sp>
        <p:nvSpPr>
          <p:cNvPr id="20485" name="TextBox 1"/>
          <p:cNvSpPr txBox="1">
            <a:spLocks noChangeArrowheads="1"/>
          </p:cNvSpPr>
          <p:nvPr/>
        </p:nvSpPr>
        <p:spPr bwMode="auto">
          <a:xfrm>
            <a:off x="-1581150" y="49625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endParaRPr lang="en-US" sz="1800" dirty="0"/>
          </a:p>
        </p:txBody>
      </p:sp>
      <p:sp>
        <p:nvSpPr>
          <p:cNvPr id="20486" name="TextBox 1"/>
          <p:cNvSpPr txBox="1">
            <a:spLocks noChangeArrowheads="1"/>
          </p:cNvSpPr>
          <p:nvPr/>
        </p:nvSpPr>
        <p:spPr bwMode="auto">
          <a:xfrm>
            <a:off x="-1354138" y="399415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endParaRPr lang="en-US" sz="1800" dirty="0"/>
          </a:p>
        </p:txBody>
      </p:sp>
      <p:pic>
        <p:nvPicPr>
          <p:cNvPr id="2048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5825" y="304800"/>
            <a:ext cx="2411413"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465088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2"/>
          <p:cNvSpPr>
            <a:spLocks noGrp="1"/>
          </p:cNvSpPr>
          <p:nvPr>
            <p:ph type="title"/>
          </p:nvPr>
        </p:nvSpPr>
        <p:spPr>
          <a:xfrm>
            <a:off x="176213" y="304800"/>
            <a:ext cx="8662987" cy="663575"/>
          </a:xfrm>
        </p:spPr>
        <p:txBody>
          <a:bodyPr>
            <a:normAutofit fontScale="90000"/>
          </a:bodyPr>
          <a:lstStyle/>
          <a:p>
            <a:pPr>
              <a:defRPr/>
            </a:pPr>
            <a:r>
              <a:rPr lang="en-US" sz="4400" b="1" dirty="0">
                <a:latin typeface="Century Gothic" charset="0"/>
                <a:ea typeface="MS PGothic" charset="0"/>
              </a:rPr>
              <a:t>Phase-In Plan for ELD Standards  </a:t>
            </a:r>
          </a:p>
        </p:txBody>
      </p:sp>
      <p:graphicFrame>
        <p:nvGraphicFramePr>
          <p:cNvPr id="4" name="Diagram 3"/>
          <p:cNvGraphicFramePr/>
          <p:nvPr/>
        </p:nvGraphicFramePr>
        <p:xfrm>
          <a:off x="252597" y="1371600"/>
          <a:ext cx="8586603"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940813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hape 149"/>
          <p:cNvSpPr txBox="1">
            <a:spLocks noChangeArrowheads="1"/>
          </p:cNvSpPr>
          <p:nvPr/>
        </p:nvSpPr>
        <p:spPr bwMode="auto">
          <a:xfrm>
            <a:off x="0" y="295275"/>
            <a:ext cx="89154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b"/>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ctr" eaLnBrk="1" hangingPunct="1">
              <a:buClr>
                <a:schemeClr val="accent1"/>
              </a:buClr>
              <a:buSzPct val="25000"/>
              <a:buFont typeface="Questrial" charset="0"/>
              <a:buNone/>
            </a:pPr>
            <a:r>
              <a:rPr lang="en-US" sz="4600" b="1" dirty="0">
                <a:solidFill>
                  <a:schemeClr val="accent1"/>
                </a:solidFill>
                <a:latin typeface="Century Gothic" charset="0"/>
                <a:cs typeface="Century Gothic" charset="0"/>
                <a:sym typeface="Questrial" charset="0"/>
              </a:rPr>
              <a:t>CCSS for English Learners</a:t>
            </a:r>
          </a:p>
        </p:txBody>
      </p:sp>
      <p:sp>
        <p:nvSpPr>
          <p:cNvPr id="38914" name="Shape 150"/>
          <p:cNvSpPr txBox="1">
            <a:spLocks noChangeArrowheads="1"/>
          </p:cNvSpPr>
          <p:nvPr/>
        </p:nvSpPr>
        <p:spPr bwMode="auto">
          <a:xfrm>
            <a:off x="196850" y="1333500"/>
            <a:ext cx="4046538" cy="525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ctr" eaLnBrk="1" hangingPunct="1">
              <a:lnSpc>
                <a:spcPct val="120000"/>
              </a:lnSpc>
              <a:buClr>
                <a:srgbClr val="000000"/>
              </a:buClr>
              <a:buSzPct val="25000"/>
              <a:buFont typeface="Questrial" charset="0"/>
              <a:buNone/>
            </a:pPr>
            <a:r>
              <a:rPr lang="en-US" sz="2000" dirty="0">
                <a:solidFill>
                  <a:srgbClr val="000000"/>
                </a:solidFill>
                <a:latin typeface="Century Gothic" charset="0"/>
                <a:cs typeface="Century Gothic" charset="0"/>
                <a:sym typeface="Questrial" charset="0"/>
              </a:rPr>
              <a:t>What are the </a:t>
            </a:r>
            <a:r>
              <a:rPr lang="en-US" sz="2000" b="1" dirty="0">
                <a:solidFill>
                  <a:srgbClr val="000000"/>
                </a:solidFill>
                <a:latin typeface="Century Gothic" charset="0"/>
                <a:cs typeface="Century Gothic" charset="0"/>
                <a:sym typeface="Questrial" charset="0"/>
              </a:rPr>
              <a:t>BENEFITS</a:t>
            </a:r>
            <a:r>
              <a:rPr lang="en-US" sz="2000" dirty="0">
                <a:solidFill>
                  <a:srgbClr val="000000"/>
                </a:solidFill>
                <a:latin typeface="Century Gothic" charset="0"/>
                <a:cs typeface="Century Gothic" charset="0"/>
                <a:sym typeface="Questrial" charset="0"/>
              </a:rPr>
              <a:t> of CCSS for English Learners?</a:t>
            </a:r>
          </a:p>
        </p:txBody>
      </p:sp>
      <p:sp>
        <p:nvSpPr>
          <p:cNvPr id="38915" name="Shape 151"/>
          <p:cNvSpPr txBox="1">
            <a:spLocks noChangeArrowheads="1"/>
          </p:cNvSpPr>
          <p:nvPr/>
        </p:nvSpPr>
        <p:spPr bwMode="auto">
          <a:xfrm>
            <a:off x="4645025" y="1287463"/>
            <a:ext cx="4270375" cy="525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92600" tIns="91425" rIns="274300" bIns="91425"/>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lnSpc>
                <a:spcPct val="120000"/>
              </a:lnSpc>
              <a:buClr>
                <a:srgbClr val="000000"/>
              </a:buClr>
              <a:buSzPct val="25000"/>
              <a:buFont typeface="Questrial" charset="0"/>
              <a:buNone/>
            </a:pPr>
            <a:r>
              <a:rPr lang="en-US" sz="2000" dirty="0">
                <a:solidFill>
                  <a:srgbClr val="000000"/>
                </a:solidFill>
                <a:latin typeface="Century Gothic" charset="0"/>
                <a:cs typeface="Century Gothic" charset="0"/>
                <a:sym typeface="Questrial" charset="0"/>
              </a:rPr>
              <a:t>What are the </a:t>
            </a:r>
            <a:r>
              <a:rPr lang="en-US" sz="2000" b="1" dirty="0">
                <a:solidFill>
                  <a:srgbClr val="000000"/>
                </a:solidFill>
                <a:latin typeface="Century Gothic" charset="0"/>
                <a:cs typeface="Century Gothic" charset="0"/>
                <a:sym typeface="Questrial" charset="0"/>
              </a:rPr>
              <a:t>CHALLENGES</a:t>
            </a:r>
            <a:r>
              <a:rPr lang="en-US" sz="2000" dirty="0">
                <a:solidFill>
                  <a:srgbClr val="000000"/>
                </a:solidFill>
                <a:latin typeface="Century Gothic" charset="0"/>
                <a:cs typeface="Century Gothic" charset="0"/>
                <a:sym typeface="Questrial" charset="0"/>
              </a:rPr>
              <a:t> of CCSS for English Learners?</a:t>
            </a:r>
          </a:p>
        </p:txBody>
      </p:sp>
      <p:cxnSp>
        <p:nvCxnSpPr>
          <p:cNvPr id="38916" name="Shape 152"/>
          <p:cNvCxnSpPr>
            <a:cxnSpLocks noChangeShapeType="1"/>
          </p:cNvCxnSpPr>
          <p:nvPr/>
        </p:nvCxnSpPr>
        <p:spPr bwMode="auto">
          <a:xfrm>
            <a:off x="4445000" y="1293813"/>
            <a:ext cx="0" cy="5253037"/>
          </a:xfrm>
          <a:prstGeom prst="straightConnector1">
            <a:avLst/>
          </a:prstGeom>
          <a:noFill/>
          <a:ln w="57150" cap="rnd">
            <a:solidFill>
              <a:srgbClr val="000000"/>
            </a:solidFill>
            <a:miter lim="800000"/>
            <a:headEnd/>
            <a:tailEnd/>
          </a:ln>
          <a:extLst>
            <a:ext uri="{909E8E84-426E-40dd-AFC4-6F175D3DCCD1}">
              <a14:hiddenFill xmlns:a14="http://schemas.microsoft.com/office/drawing/2010/main">
                <a:noFill/>
              </a14:hiddenFill>
            </a:ext>
          </a:extLst>
        </p:spPr>
      </p:cxnSp>
      <p:cxnSp>
        <p:nvCxnSpPr>
          <p:cNvPr id="38917" name="Shape 153"/>
          <p:cNvCxnSpPr>
            <a:cxnSpLocks noChangeShapeType="1"/>
          </p:cNvCxnSpPr>
          <p:nvPr/>
        </p:nvCxnSpPr>
        <p:spPr bwMode="auto">
          <a:xfrm rot="10800000">
            <a:off x="196850" y="2641600"/>
            <a:ext cx="8718550" cy="0"/>
          </a:xfrm>
          <a:prstGeom prst="straightConnector1">
            <a:avLst/>
          </a:prstGeom>
          <a:noFill/>
          <a:ln w="57150" cap="rnd">
            <a:solidFill>
              <a:srgbClr val="000000"/>
            </a:solidFill>
            <a:miter lim="800000"/>
            <a:headEnd/>
            <a:tailEnd/>
          </a:ln>
          <a:extLst>
            <a:ext uri="{909E8E84-426E-40dd-AFC4-6F175D3DCCD1}">
              <a14:hiddenFill xmlns:a14="http://schemas.microsoft.com/office/drawing/2010/main">
                <a:noFill/>
              </a14:hiddenFill>
            </a:ext>
          </a:extLst>
        </p:spPr>
      </p:cxnSp>
      <p:sp>
        <p:nvSpPr>
          <p:cNvPr id="18438" name="Shape 154"/>
          <p:cNvSpPr txBox="1">
            <a:spLocks noChangeArrowheads="1"/>
          </p:cNvSpPr>
          <p:nvPr/>
        </p:nvSpPr>
        <p:spPr bwMode="auto">
          <a:xfrm>
            <a:off x="0" y="5934075"/>
            <a:ext cx="2713038" cy="923925"/>
          </a:xfrm>
          <a:prstGeom prst="rect">
            <a:avLst/>
          </a:prstGeom>
          <a:solidFill>
            <a:srgbClr val="FFE1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buClr>
                <a:srgbClr val="000000"/>
              </a:buClr>
              <a:buSzPct val="25000"/>
              <a:buFont typeface="Arial" charset="0"/>
              <a:buNone/>
            </a:pPr>
            <a:r>
              <a:rPr lang="en-US" sz="1800" b="1" dirty="0">
                <a:solidFill>
                  <a:srgbClr val="000000"/>
                </a:solidFill>
                <a:latin typeface="Century Gothic" charset="0"/>
                <a:cs typeface="Century Gothic" charset="0"/>
                <a:sym typeface="Arial" charset="0"/>
              </a:rPr>
              <a:t>Instructional Strategy:</a:t>
            </a:r>
          </a:p>
          <a:p>
            <a:pPr eaLnBrk="1" hangingPunct="1">
              <a:buClr>
                <a:srgbClr val="000000"/>
              </a:buClr>
              <a:buSzPct val="25000"/>
              <a:buFont typeface="Arial" charset="0"/>
              <a:buNone/>
            </a:pPr>
            <a:r>
              <a:rPr lang="en-US" sz="1800" dirty="0">
                <a:solidFill>
                  <a:srgbClr val="000000"/>
                </a:solidFill>
                <a:latin typeface="Century Gothic" charset="0"/>
                <a:cs typeface="Century Gothic" charset="0"/>
                <a:sym typeface="Arial" charset="0"/>
              </a:rPr>
              <a:t>Graphic Organizer</a:t>
            </a:r>
          </a:p>
          <a:p>
            <a:pPr eaLnBrk="1" hangingPunct="1">
              <a:buClr>
                <a:srgbClr val="000000"/>
              </a:buClr>
              <a:buSzPct val="25000"/>
              <a:buFont typeface="Arial" charset="0"/>
              <a:buNone/>
            </a:pPr>
            <a:r>
              <a:rPr lang="en-US" sz="1800" dirty="0">
                <a:solidFill>
                  <a:srgbClr val="000000"/>
                </a:solidFill>
                <a:latin typeface="Century Gothic" charset="0"/>
                <a:cs typeface="Century Gothic" charset="0"/>
                <a:sym typeface="Arial" charset="0"/>
              </a:rPr>
              <a:t>Turn &amp; Talk </a:t>
            </a:r>
          </a:p>
        </p:txBody>
      </p:sp>
    </p:spTree>
    <p:extLst>
      <p:ext uri="{BB962C8B-B14F-4D97-AF65-F5344CB8AC3E}">
        <p14:creationId xmlns:p14="http://schemas.microsoft.com/office/powerpoint/2010/main" val="355070607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hape 160"/>
          <p:cNvSpPr txBox="1">
            <a:spLocks noChangeArrowheads="1"/>
          </p:cNvSpPr>
          <p:nvPr/>
        </p:nvSpPr>
        <p:spPr bwMode="auto">
          <a:xfrm>
            <a:off x="0" y="295275"/>
            <a:ext cx="89154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b"/>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ctr" eaLnBrk="1" hangingPunct="1">
              <a:buClr>
                <a:schemeClr val="accent1"/>
              </a:buClr>
              <a:buSzPct val="25000"/>
              <a:buFont typeface="Questrial" charset="0"/>
              <a:buNone/>
            </a:pPr>
            <a:r>
              <a:rPr lang="en-US" sz="4600" b="1" dirty="0">
                <a:solidFill>
                  <a:schemeClr val="accent1"/>
                </a:solidFill>
                <a:latin typeface="Century Gothic" charset="0"/>
                <a:cs typeface="Century Gothic" charset="0"/>
                <a:sym typeface="Questrial" charset="0"/>
              </a:rPr>
              <a:t>CCSS for English Learners</a:t>
            </a:r>
          </a:p>
        </p:txBody>
      </p:sp>
      <p:sp>
        <p:nvSpPr>
          <p:cNvPr id="40962" name="Shape 161"/>
          <p:cNvSpPr txBox="1">
            <a:spLocks noChangeArrowheads="1"/>
          </p:cNvSpPr>
          <p:nvPr/>
        </p:nvSpPr>
        <p:spPr bwMode="auto">
          <a:xfrm>
            <a:off x="196850" y="1333500"/>
            <a:ext cx="4046538" cy="525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ctr" eaLnBrk="1" hangingPunct="1">
              <a:lnSpc>
                <a:spcPct val="120000"/>
              </a:lnSpc>
              <a:buClr>
                <a:srgbClr val="000000"/>
              </a:buClr>
              <a:buSzPct val="25000"/>
              <a:buFont typeface="Questrial" charset="0"/>
              <a:buNone/>
            </a:pPr>
            <a:r>
              <a:rPr lang="en-US" sz="2000" dirty="0">
                <a:solidFill>
                  <a:srgbClr val="000000"/>
                </a:solidFill>
                <a:latin typeface="Century Gothic" charset="0"/>
                <a:cs typeface="Century Gothic" charset="0"/>
                <a:sym typeface="Questrial" charset="0"/>
              </a:rPr>
              <a:t>What are the </a:t>
            </a:r>
            <a:r>
              <a:rPr lang="en-US" sz="2000" b="1" dirty="0">
                <a:solidFill>
                  <a:srgbClr val="000000"/>
                </a:solidFill>
                <a:latin typeface="Century Gothic" charset="0"/>
                <a:cs typeface="Century Gothic" charset="0"/>
                <a:sym typeface="Questrial" charset="0"/>
              </a:rPr>
              <a:t>BENEFITS</a:t>
            </a:r>
            <a:r>
              <a:rPr lang="en-US" sz="2000" dirty="0">
                <a:solidFill>
                  <a:srgbClr val="000000"/>
                </a:solidFill>
                <a:latin typeface="Century Gothic" charset="0"/>
                <a:cs typeface="Century Gothic" charset="0"/>
                <a:sym typeface="Questrial" charset="0"/>
              </a:rPr>
              <a:t> of CCSS for English Learners?</a:t>
            </a:r>
          </a:p>
        </p:txBody>
      </p:sp>
      <p:sp>
        <p:nvSpPr>
          <p:cNvPr id="40963" name="Shape 162"/>
          <p:cNvSpPr txBox="1">
            <a:spLocks noChangeArrowheads="1"/>
          </p:cNvSpPr>
          <p:nvPr/>
        </p:nvSpPr>
        <p:spPr bwMode="auto">
          <a:xfrm>
            <a:off x="4645025" y="1287463"/>
            <a:ext cx="4270375" cy="525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92600" tIns="91425" rIns="274300" bIns="91425"/>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lnSpc>
                <a:spcPct val="120000"/>
              </a:lnSpc>
              <a:buClr>
                <a:srgbClr val="000000"/>
              </a:buClr>
              <a:buSzPct val="25000"/>
              <a:buFont typeface="Questrial" charset="0"/>
              <a:buNone/>
            </a:pPr>
            <a:r>
              <a:rPr lang="en-US" sz="2000" dirty="0">
                <a:solidFill>
                  <a:srgbClr val="000000"/>
                </a:solidFill>
                <a:latin typeface="Century Gothic" charset="0"/>
                <a:cs typeface="Century Gothic" charset="0"/>
                <a:sym typeface="Questrial" charset="0"/>
              </a:rPr>
              <a:t>What are the </a:t>
            </a:r>
            <a:r>
              <a:rPr lang="en-US" sz="2000" b="1" dirty="0">
                <a:solidFill>
                  <a:srgbClr val="000000"/>
                </a:solidFill>
                <a:latin typeface="Century Gothic" charset="0"/>
                <a:cs typeface="Century Gothic" charset="0"/>
                <a:sym typeface="Questrial" charset="0"/>
              </a:rPr>
              <a:t>CHALLENGES</a:t>
            </a:r>
            <a:r>
              <a:rPr lang="en-US" sz="2000" dirty="0">
                <a:solidFill>
                  <a:srgbClr val="000000"/>
                </a:solidFill>
                <a:latin typeface="Century Gothic" charset="0"/>
                <a:cs typeface="Century Gothic" charset="0"/>
                <a:sym typeface="Questrial" charset="0"/>
              </a:rPr>
              <a:t> of CCSS for English Learners?</a:t>
            </a:r>
          </a:p>
        </p:txBody>
      </p:sp>
      <p:cxnSp>
        <p:nvCxnSpPr>
          <p:cNvPr id="40964" name="Shape 163"/>
          <p:cNvCxnSpPr>
            <a:cxnSpLocks noChangeShapeType="1"/>
          </p:cNvCxnSpPr>
          <p:nvPr/>
        </p:nvCxnSpPr>
        <p:spPr bwMode="auto">
          <a:xfrm>
            <a:off x="4445000" y="1293813"/>
            <a:ext cx="0" cy="5253037"/>
          </a:xfrm>
          <a:prstGeom prst="straightConnector1">
            <a:avLst/>
          </a:prstGeom>
          <a:noFill/>
          <a:ln w="57150" cap="rnd">
            <a:solidFill>
              <a:srgbClr val="000000"/>
            </a:solidFill>
            <a:miter lim="800000"/>
            <a:headEnd/>
            <a:tailEnd/>
          </a:ln>
          <a:extLst>
            <a:ext uri="{909E8E84-426E-40dd-AFC4-6F175D3DCCD1}">
              <a14:hiddenFill xmlns:a14="http://schemas.microsoft.com/office/drawing/2010/main">
                <a:noFill/>
              </a14:hiddenFill>
            </a:ext>
          </a:extLst>
        </p:spPr>
      </p:cxnSp>
      <p:cxnSp>
        <p:nvCxnSpPr>
          <p:cNvPr id="40965" name="Shape 164"/>
          <p:cNvCxnSpPr>
            <a:cxnSpLocks noChangeShapeType="1"/>
          </p:cNvCxnSpPr>
          <p:nvPr/>
        </p:nvCxnSpPr>
        <p:spPr bwMode="auto">
          <a:xfrm rot="10800000">
            <a:off x="196850" y="2641600"/>
            <a:ext cx="8718550" cy="0"/>
          </a:xfrm>
          <a:prstGeom prst="straightConnector1">
            <a:avLst/>
          </a:prstGeom>
          <a:noFill/>
          <a:ln w="57150" cap="rnd">
            <a:solidFill>
              <a:srgbClr val="000000"/>
            </a:solidFill>
            <a:miter lim="800000"/>
            <a:headEnd/>
            <a:tailEnd/>
          </a:ln>
          <a:extLst>
            <a:ext uri="{909E8E84-426E-40dd-AFC4-6F175D3DCCD1}">
              <a14:hiddenFill xmlns:a14="http://schemas.microsoft.com/office/drawing/2010/main">
                <a:noFill/>
              </a14:hiddenFill>
            </a:ext>
          </a:extLst>
        </p:spPr>
      </p:cxnSp>
      <p:sp>
        <p:nvSpPr>
          <p:cNvPr id="40966" name="Shape 165"/>
          <p:cNvSpPr txBox="1">
            <a:spLocks noChangeArrowheads="1"/>
          </p:cNvSpPr>
          <p:nvPr/>
        </p:nvSpPr>
        <p:spPr bwMode="auto">
          <a:xfrm>
            <a:off x="288925" y="2789238"/>
            <a:ext cx="4156075"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buClr>
                <a:srgbClr val="000000"/>
              </a:buClr>
              <a:buSzPct val="25000"/>
              <a:buFont typeface="Arial" charset="0"/>
              <a:buNone/>
            </a:pPr>
            <a:r>
              <a:rPr lang="en-US" sz="1700" dirty="0">
                <a:solidFill>
                  <a:srgbClr val="000000"/>
                </a:solidFill>
                <a:latin typeface="Century Gothic" charset="0"/>
                <a:cs typeface="Century Gothic" charset="0"/>
                <a:sym typeface="Arial" charset="0"/>
              </a:rPr>
              <a:t>Use of complex text and </a:t>
            </a:r>
          </a:p>
          <a:p>
            <a:pPr eaLnBrk="1" hangingPunct="1">
              <a:buClr>
                <a:srgbClr val="000000"/>
              </a:buClr>
              <a:buSzPct val="25000"/>
              <a:buFont typeface="Arial" charset="0"/>
              <a:buNone/>
            </a:pPr>
            <a:r>
              <a:rPr lang="en-US" sz="1700" dirty="0">
                <a:solidFill>
                  <a:srgbClr val="000000"/>
                </a:solidFill>
                <a:latin typeface="Century Gothic" charset="0"/>
                <a:cs typeface="Century Gothic" charset="0"/>
                <a:sym typeface="Arial" charset="0"/>
              </a:rPr>
              <a:t>text-dependent questioning which no longer relegates English Learners to the exclusive use of simplified text </a:t>
            </a:r>
          </a:p>
          <a:p>
            <a:pPr eaLnBrk="1" hangingPunct="1">
              <a:buClr>
                <a:srgbClr val="000000"/>
              </a:buClr>
              <a:buFont typeface="Arial" charset="0"/>
              <a:buNone/>
            </a:pPr>
            <a:endParaRPr lang="en-US" sz="1700" dirty="0">
              <a:solidFill>
                <a:srgbClr val="000000"/>
              </a:solidFill>
              <a:latin typeface="Century Gothic" charset="0"/>
              <a:cs typeface="Century Gothic" charset="0"/>
              <a:sym typeface="Arial" charset="0"/>
            </a:endParaRPr>
          </a:p>
          <a:p>
            <a:pPr eaLnBrk="1" hangingPunct="1">
              <a:buClr>
                <a:srgbClr val="000000"/>
              </a:buClr>
              <a:buSzPct val="25000"/>
              <a:buFont typeface="Arial" charset="0"/>
              <a:buNone/>
            </a:pPr>
            <a:r>
              <a:rPr lang="en-US" sz="1700" dirty="0">
                <a:solidFill>
                  <a:srgbClr val="000000"/>
                </a:solidFill>
                <a:latin typeface="Century Gothic" charset="0"/>
                <a:cs typeface="Century Gothic" charset="0"/>
                <a:sym typeface="Arial" charset="0"/>
              </a:rPr>
              <a:t>Students make claim and use supporting evidence to make an argument</a:t>
            </a:r>
          </a:p>
          <a:p>
            <a:pPr eaLnBrk="1" hangingPunct="1">
              <a:buClr>
                <a:srgbClr val="000000"/>
              </a:buClr>
              <a:buFont typeface="Arial" charset="0"/>
              <a:buNone/>
            </a:pPr>
            <a:endParaRPr lang="en-US" sz="1700" dirty="0">
              <a:solidFill>
                <a:srgbClr val="000000"/>
              </a:solidFill>
              <a:latin typeface="Century Gothic" charset="0"/>
              <a:cs typeface="Century Gothic" charset="0"/>
              <a:sym typeface="Arial" charset="0"/>
            </a:endParaRPr>
          </a:p>
          <a:p>
            <a:pPr eaLnBrk="1" hangingPunct="1">
              <a:buClr>
                <a:srgbClr val="000000"/>
              </a:buClr>
              <a:buSzPct val="25000"/>
              <a:buFont typeface="Arial" charset="0"/>
              <a:buNone/>
            </a:pPr>
            <a:r>
              <a:rPr lang="en-US" sz="1700" dirty="0">
                <a:solidFill>
                  <a:srgbClr val="000000"/>
                </a:solidFill>
                <a:latin typeface="Century Gothic" charset="0"/>
                <a:cs typeface="Century Gothic" charset="0"/>
                <a:sym typeface="Arial" charset="0"/>
              </a:rPr>
              <a:t>A focus on oral language development for all students as called for in EL Master Plan </a:t>
            </a:r>
          </a:p>
          <a:p>
            <a:pPr eaLnBrk="1" hangingPunct="1"/>
            <a:endParaRPr lang="en-US" sz="1700" dirty="0">
              <a:solidFill>
                <a:srgbClr val="000000"/>
              </a:solidFill>
              <a:latin typeface="Century Gothic" charset="0"/>
              <a:cs typeface="Century Gothic" charset="0"/>
              <a:sym typeface="Arial" charset="0"/>
            </a:endParaRPr>
          </a:p>
        </p:txBody>
      </p:sp>
      <p:sp>
        <p:nvSpPr>
          <p:cNvPr id="40967" name="Shape 166"/>
          <p:cNvSpPr txBox="1">
            <a:spLocks noChangeArrowheads="1"/>
          </p:cNvSpPr>
          <p:nvPr/>
        </p:nvSpPr>
        <p:spPr bwMode="auto">
          <a:xfrm>
            <a:off x="4645025" y="2801938"/>
            <a:ext cx="4156075"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buClr>
                <a:srgbClr val="000000"/>
              </a:buClr>
              <a:buSzPct val="25000"/>
              <a:buFont typeface="Arial" charset="0"/>
              <a:buNone/>
            </a:pPr>
            <a:r>
              <a:rPr lang="en-US" sz="1700" dirty="0">
                <a:solidFill>
                  <a:srgbClr val="000000"/>
                </a:solidFill>
                <a:latin typeface="Century Gothic" charset="0"/>
                <a:cs typeface="Century Gothic" charset="0"/>
                <a:sym typeface="Arial" charset="0"/>
              </a:rPr>
              <a:t>Provide access to complex text to students of varying English proficiency  levels as called for in the EL Master Plan</a:t>
            </a:r>
          </a:p>
          <a:p>
            <a:pPr eaLnBrk="1" hangingPunct="1">
              <a:buClr>
                <a:srgbClr val="000000"/>
              </a:buClr>
              <a:buFont typeface="Arial" charset="0"/>
              <a:buNone/>
            </a:pPr>
            <a:endParaRPr lang="en-US" sz="1700" dirty="0">
              <a:solidFill>
                <a:srgbClr val="000000"/>
              </a:solidFill>
              <a:latin typeface="Century Gothic" charset="0"/>
              <a:cs typeface="Century Gothic" charset="0"/>
              <a:sym typeface="Arial" charset="0"/>
            </a:endParaRPr>
          </a:p>
          <a:p>
            <a:pPr eaLnBrk="1" hangingPunct="1">
              <a:buClr>
                <a:srgbClr val="000000"/>
              </a:buClr>
              <a:buSzPct val="25000"/>
              <a:buFont typeface="Arial" charset="0"/>
              <a:buNone/>
            </a:pPr>
            <a:r>
              <a:rPr lang="en-US" sz="1700" dirty="0">
                <a:solidFill>
                  <a:srgbClr val="000000"/>
                </a:solidFill>
                <a:latin typeface="Century Gothic" charset="0"/>
                <a:cs typeface="Century Gothic" charset="0"/>
                <a:sym typeface="Arial" charset="0"/>
              </a:rPr>
              <a:t>Understand language and text of argument, its structures and ways to use supporting evidence</a:t>
            </a:r>
          </a:p>
          <a:p>
            <a:pPr eaLnBrk="1" hangingPunct="1">
              <a:buClr>
                <a:srgbClr val="000000"/>
              </a:buClr>
              <a:buFont typeface="Arial" charset="0"/>
              <a:buNone/>
            </a:pPr>
            <a:endParaRPr lang="en-US" sz="1700" dirty="0">
              <a:solidFill>
                <a:srgbClr val="000000"/>
              </a:solidFill>
              <a:latin typeface="Century Gothic" charset="0"/>
              <a:cs typeface="Century Gothic" charset="0"/>
              <a:sym typeface="Arial" charset="0"/>
            </a:endParaRPr>
          </a:p>
          <a:p>
            <a:pPr eaLnBrk="1" hangingPunct="1">
              <a:buClr>
                <a:srgbClr val="000000"/>
              </a:buClr>
              <a:buSzPct val="25000"/>
              <a:buFont typeface="Arial" charset="0"/>
              <a:buNone/>
            </a:pPr>
            <a:r>
              <a:rPr lang="en-US" sz="1700" dirty="0">
                <a:solidFill>
                  <a:srgbClr val="000000"/>
                </a:solidFill>
                <a:latin typeface="Century Gothic" charset="0"/>
                <a:cs typeface="Century Gothic" charset="0"/>
                <a:sym typeface="Arial" charset="0"/>
              </a:rPr>
              <a:t>Students will need to discern and use formal registers of language that are designed for the audience, task and purpose</a:t>
            </a:r>
          </a:p>
        </p:txBody>
      </p:sp>
      <p:sp>
        <p:nvSpPr>
          <p:cNvPr id="9" name="Shape 154"/>
          <p:cNvSpPr txBox="1">
            <a:spLocks noChangeArrowheads="1"/>
          </p:cNvSpPr>
          <p:nvPr/>
        </p:nvSpPr>
        <p:spPr bwMode="auto">
          <a:xfrm>
            <a:off x="0" y="6219825"/>
            <a:ext cx="2876550" cy="638175"/>
          </a:xfrm>
          <a:prstGeom prst="rect">
            <a:avLst/>
          </a:prstGeom>
          <a:solidFill>
            <a:srgbClr val="FFE1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buClr>
                <a:srgbClr val="000000"/>
              </a:buClr>
              <a:buSzPct val="25000"/>
              <a:buFont typeface="Arial" charset="0"/>
              <a:buNone/>
            </a:pPr>
            <a:r>
              <a:rPr lang="en-US" sz="1800" b="1" dirty="0">
                <a:solidFill>
                  <a:srgbClr val="000000"/>
                </a:solidFill>
                <a:latin typeface="Century Gothic" charset="0"/>
                <a:cs typeface="Century Gothic" charset="0"/>
                <a:sym typeface="Arial" charset="0"/>
              </a:rPr>
              <a:t>Instructional Strategy:</a:t>
            </a:r>
          </a:p>
          <a:p>
            <a:pPr eaLnBrk="1" hangingPunct="1">
              <a:buClr>
                <a:srgbClr val="000000"/>
              </a:buClr>
              <a:buSzPct val="25000"/>
              <a:buFont typeface="Arial" charset="0"/>
              <a:buNone/>
            </a:pPr>
            <a:r>
              <a:rPr lang="en-US" sz="1800" dirty="0">
                <a:solidFill>
                  <a:srgbClr val="000000"/>
                </a:solidFill>
                <a:latin typeface="Century Gothic" charset="0"/>
                <a:cs typeface="Century Gothic" charset="0"/>
                <a:sym typeface="Arial" charset="0"/>
              </a:rPr>
              <a:t>Whole Group Share Out</a:t>
            </a:r>
          </a:p>
        </p:txBody>
      </p:sp>
    </p:spTree>
    <p:extLst>
      <p:ext uri="{BB962C8B-B14F-4D97-AF65-F5344CB8AC3E}">
        <p14:creationId xmlns:p14="http://schemas.microsoft.com/office/powerpoint/2010/main" val="87470602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6"/>
          <p:cNvSpPr>
            <a:spLocks noGrp="1"/>
          </p:cNvSpPr>
          <p:nvPr>
            <p:ph type="title"/>
          </p:nvPr>
        </p:nvSpPr>
        <p:spPr>
          <a:xfrm>
            <a:off x="246063" y="107950"/>
            <a:ext cx="8615362" cy="1011238"/>
          </a:xfrm>
        </p:spPr>
        <p:txBody>
          <a:bodyPr/>
          <a:lstStyle/>
          <a:p>
            <a:pPr algn="l" eaLnBrk="1" hangingPunct="1"/>
            <a:r>
              <a:rPr lang="en-US" b="1" dirty="0">
                <a:latin typeface="Century Gothic" charset="0"/>
                <a:ea typeface="MS PGothic" charset="0"/>
                <a:cs typeface="MS PGothic" charset="0"/>
              </a:rPr>
              <a:t>ELA/Literacy CCSS</a:t>
            </a:r>
          </a:p>
        </p:txBody>
      </p:sp>
      <p:sp>
        <p:nvSpPr>
          <p:cNvPr id="8" name="Content Placeholder 7"/>
          <p:cNvSpPr>
            <a:spLocks noGrp="1"/>
          </p:cNvSpPr>
          <p:nvPr>
            <p:ph idx="1"/>
          </p:nvPr>
        </p:nvSpPr>
        <p:spPr>
          <a:xfrm>
            <a:off x="246063" y="2097088"/>
            <a:ext cx="8482012" cy="4549775"/>
          </a:xfrm>
        </p:spPr>
        <p:txBody>
          <a:bodyPr rtlCol="0">
            <a:normAutofit fontScale="77500" lnSpcReduction="20000"/>
          </a:bodyPr>
          <a:lstStyle/>
          <a:p>
            <a:pPr marL="0" indent="0" eaLnBrk="1" fontAlgn="auto" hangingPunct="1">
              <a:spcAft>
                <a:spcPts val="0"/>
              </a:spcAft>
              <a:buClr>
                <a:schemeClr val="accent1">
                  <a:lumMod val="60000"/>
                  <a:lumOff val="40000"/>
                </a:schemeClr>
              </a:buClr>
              <a:buFont typeface="Wingdings 2" pitchFamily="18" charset="2"/>
              <a:buNone/>
              <a:defRPr/>
            </a:pPr>
            <a:r>
              <a:rPr lang="en-US" dirty="0" smtClean="0">
                <a:solidFill>
                  <a:schemeClr val="tx1">
                    <a:lumMod val="65000"/>
                    <a:lumOff val="35000"/>
                  </a:schemeClr>
                </a:solidFill>
                <a:latin typeface="Century Gothic"/>
                <a:ea typeface="+mn-ea"/>
                <a:cs typeface="Century Gothic"/>
              </a:rPr>
              <a:t>“Students can, without significant scaffolding:</a:t>
            </a:r>
          </a:p>
          <a:p>
            <a:pPr eaLnBrk="1" fontAlgn="auto" hangingPunct="1">
              <a:spcAft>
                <a:spcPts val="0"/>
              </a:spcAft>
              <a:buClr>
                <a:schemeClr val="accent1">
                  <a:lumMod val="60000"/>
                  <a:lumOff val="40000"/>
                </a:schemeClr>
              </a:buClr>
              <a:buFont typeface="Wingdings 2" pitchFamily="18" charset="2"/>
              <a:buChar char=""/>
              <a:defRPr/>
            </a:pPr>
            <a:r>
              <a:rPr lang="en-US" sz="2600" b="1" dirty="0" smtClean="0">
                <a:solidFill>
                  <a:schemeClr val="tx1">
                    <a:lumMod val="65000"/>
                    <a:lumOff val="35000"/>
                  </a:schemeClr>
                </a:solidFill>
                <a:latin typeface="Century Gothic"/>
                <a:ea typeface="+mn-ea"/>
                <a:cs typeface="Century Gothic"/>
              </a:rPr>
              <a:t>comprehend and evaluate </a:t>
            </a:r>
            <a:r>
              <a:rPr lang="en-US" dirty="0" smtClean="0">
                <a:solidFill>
                  <a:schemeClr val="tx1">
                    <a:lumMod val="65000"/>
                    <a:lumOff val="35000"/>
                  </a:schemeClr>
                </a:solidFill>
                <a:latin typeface="Century Gothic"/>
                <a:ea typeface="+mn-ea"/>
                <a:cs typeface="Century Gothic"/>
              </a:rPr>
              <a:t>complex texts across a range of types and disciplines</a:t>
            </a:r>
          </a:p>
          <a:p>
            <a:pPr eaLnBrk="1" fontAlgn="auto" hangingPunct="1">
              <a:spcAft>
                <a:spcPts val="0"/>
              </a:spcAft>
              <a:buClr>
                <a:schemeClr val="accent1">
                  <a:lumMod val="60000"/>
                  <a:lumOff val="40000"/>
                </a:schemeClr>
              </a:buClr>
              <a:buFont typeface="Wingdings 2" pitchFamily="18" charset="2"/>
              <a:buChar char=""/>
              <a:defRPr/>
            </a:pPr>
            <a:r>
              <a:rPr lang="en-US" sz="2600" b="1" dirty="0" smtClean="0">
                <a:solidFill>
                  <a:schemeClr val="tx1">
                    <a:lumMod val="65000"/>
                    <a:lumOff val="35000"/>
                  </a:schemeClr>
                </a:solidFill>
                <a:latin typeface="Century Gothic"/>
                <a:ea typeface="+mn-ea"/>
                <a:cs typeface="Century Gothic"/>
              </a:rPr>
              <a:t>construct effective arguments </a:t>
            </a:r>
            <a:r>
              <a:rPr lang="en-US" dirty="0" smtClean="0">
                <a:solidFill>
                  <a:schemeClr val="tx1">
                    <a:lumMod val="65000"/>
                    <a:lumOff val="35000"/>
                  </a:schemeClr>
                </a:solidFill>
                <a:latin typeface="Century Gothic"/>
                <a:ea typeface="+mn-ea"/>
                <a:cs typeface="Century Gothic"/>
              </a:rPr>
              <a:t>and </a:t>
            </a:r>
            <a:r>
              <a:rPr lang="en-US" sz="2600" b="1" dirty="0" smtClean="0">
                <a:solidFill>
                  <a:schemeClr val="tx1">
                    <a:lumMod val="65000"/>
                    <a:lumOff val="35000"/>
                  </a:schemeClr>
                </a:solidFill>
                <a:latin typeface="Century Gothic"/>
                <a:ea typeface="+mn-ea"/>
                <a:cs typeface="Century Gothic"/>
              </a:rPr>
              <a:t>convey</a:t>
            </a:r>
            <a:r>
              <a:rPr lang="en-US" dirty="0" smtClean="0">
                <a:solidFill>
                  <a:schemeClr val="tx1">
                    <a:lumMod val="65000"/>
                    <a:lumOff val="35000"/>
                  </a:schemeClr>
                </a:solidFill>
                <a:latin typeface="Century Gothic"/>
                <a:ea typeface="+mn-ea"/>
                <a:cs typeface="Century Gothic"/>
              </a:rPr>
              <a:t> intricate or multifaceted information </a:t>
            </a:r>
          </a:p>
          <a:p>
            <a:pPr eaLnBrk="1" fontAlgn="auto" hangingPunct="1">
              <a:spcAft>
                <a:spcPts val="0"/>
              </a:spcAft>
              <a:buClr>
                <a:schemeClr val="accent1">
                  <a:lumMod val="60000"/>
                  <a:lumOff val="40000"/>
                </a:schemeClr>
              </a:buClr>
              <a:buFont typeface="Wingdings 2" pitchFamily="18" charset="2"/>
              <a:buChar char=""/>
              <a:defRPr/>
            </a:pPr>
            <a:r>
              <a:rPr lang="en-US" sz="2600" b="1" dirty="0" smtClean="0">
                <a:solidFill>
                  <a:schemeClr val="tx1">
                    <a:lumMod val="65000"/>
                    <a:lumOff val="35000"/>
                  </a:schemeClr>
                </a:solidFill>
                <a:latin typeface="Century Gothic"/>
                <a:ea typeface="+mn-ea"/>
                <a:cs typeface="Century Gothic"/>
              </a:rPr>
              <a:t>discern</a:t>
            </a:r>
            <a:r>
              <a:rPr lang="en-US" b="1" dirty="0" smtClean="0">
                <a:solidFill>
                  <a:schemeClr val="tx1">
                    <a:lumMod val="65000"/>
                    <a:lumOff val="35000"/>
                  </a:schemeClr>
                </a:solidFill>
                <a:latin typeface="Century Gothic"/>
                <a:ea typeface="+mn-ea"/>
                <a:cs typeface="Century Gothic"/>
              </a:rPr>
              <a:t> </a:t>
            </a:r>
            <a:r>
              <a:rPr lang="en-US" dirty="0" smtClean="0">
                <a:solidFill>
                  <a:schemeClr val="tx1">
                    <a:lumMod val="65000"/>
                    <a:lumOff val="35000"/>
                  </a:schemeClr>
                </a:solidFill>
                <a:latin typeface="Century Gothic"/>
                <a:ea typeface="+mn-ea"/>
                <a:cs typeface="Century Gothic"/>
              </a:rPr>
              <a:t>a speaker’s key points</a:t>
            </a:r>
          </a:p>
          <a:p>
            <a:pPr eaLnBrk="1" fontAlgn="auto" hangingPunct="1">
              <a:spcAft>
                <a:spcPts val="0"/>
              </a:spcAft>
              <a:buClr>
                <a:schemeClr val="accent1">
                  <a:lumMod val="60000"/>
                  <a:lumOff val="40000"/>
                </a:schemeClr>
              </a:buClr>
              <a:buFont typeface="Wingdings 2" pitchFamily="18" charset="2"/>
              <a:buChar char=""/>
              <a:defRPr/>
            </a:pPr>
            <a:r>
              <a:rPr lang="en-US" sz="2600" b="1" dirty="0" smtClean="0">
                <a:solidFill>
                  <a:schemeClr val="tx1">
                    <a:lumMod val="65000"/>
                    <a:lumOff val="35000"/>
                  </a:schemeClr>
                </a:solidFill>
                <a:latin typeface="Century Gothic"/>
                <a:ea typeface="+mn-ea"/>
                <a:cs typeface="Century Gothic"/>
              </a:rPr>
              <a:t>request clarification </a:t>
            </a:r>
            <a:r>
              <a:rPr lang="en-US" dirty="0" smtClean="0">
                <a:solidFill>
                  <a:schemeClr val="tx1">
                    <a:lumMod val="65000"/>
                    <a:lumOff val="35000"/>
                  </a:schemeClr>
                </a:solidFill>
                <a:latin typeface="Century Gothic"/>
                <a:ea typeface="+mn-ea"/>
                <a:cs typeface="Century Gothic"/>
              </a:rPr>
              <a:t>and </a:t>
            </a:r>
            <a:r>
              <a:rPr lang="en-US" sz="2800" b="1" dirty="0" smtClean="0">
                <a:solidFill>
                  <a:schemeClr val="tx1">
                    <a:lumMod val="65000"/>
                    <a:lumOff val="35000"/>
                  </a:schemeClr>
                </a:solidFill>
                <a:latin typeface="Century Gothic"/>
                <a:ea typeface="+mn-ea"/>
                <a:cs typeface="Century Gothic"/>
              </a:rPr>
              <a:t>ask relevant</a:t>
            </a:r>
            <a:r>
              <a:rPr lang="en-US" sz="2800" dirty="0" smtClean="0">
                <a:solidFill>
                  <a:schemeClr val="tx1">
                    <a:lumMod val="65000"/>
                    <a:lumOff val="35000"/>
                  </a:schemeClr>
                </a:solidFill>
                <a:latin typeface="Century Gothic"/>
                <a:ea typeface="+mn-ea"/>
                <a:cs typeface="Century Gothic"/>
              </a:rPr>
              <a:t> </a:t>
            </a:r>
            <a:r>
              <a:rPr lang="en-US" dirty="0" smtClean="0">
                <a:solidFill>
                  <a:schemeClr val="tx1">
                    <a:lumMod val="65000"/>
                    <a:lumOff val="35000"/>
                  </a:schemeClr>
                </a:solidFill>
                <a:latin typeface="Century Gothic"/>
                <a:ea typeface="+mn-ea"/>
                <a:cs typeface="Century Gothic"/>
              </a:rPr>
              <a:t>questions</a:t>
            </a:r>
          </a:p>
          <a:p>
            <a:pPr eaLnBrk="1" fontAlgn="auto" hangingPunct="1">
              <a:spcAft>
                <a:spcPts val="0"/>
              </a:spcAft>
              <a:buClr>
                <a:schemeClr val="accent1">
                  <a:lumMod val="60000"/>
                  <a:lumOff val="40000"/>
                </a:schemeClr>
              </a:buClr>
              <a:buFont typeface="Wingdings 2" pitchFamily="18" charset="2"/>
              <a:buChar char=""/>
              <a:defRPr/>
            </a:pPr>
            <a:r>
              <a:rPr lang="en-US" sz="2800" b="1" dirty="0" smtClean="0">
                <a:solidFill>
                  <a:schemeClr val="tx1">
                    <a:lumMod val="65000"/>
                    <a:lumOff val="35000"/>
                  </a:schemeClr>
                </a:solidFill>
                <a:latin typeface="Century Gothic"/>
                <a:ea typeface="+mn-ea"/>
                <a:cs typeface="Century Gothic"/>
              </a:rPr>
              <a:t>build on </a:t>
            </a:r>
            <a:r>
              <a:rPr lang="en-US" dirty="0" smtClean="0">
                <a:solidFill>
                  <a:schemeClr val="tx1">
                    <a:lumMod val="65000"/>
                    <a:lumOff val="35000"/>
                  </a:schemeClr>
                </a:solidFill>
                <a:latin typeface="Century Gothic"/>
                <a:ea typeface="+mn-ea"/>
                <a:cs typeface="Century Gothic"/>
              </a:rPr>
              <a:t>others’ ideas</a:t>
            </a:r>
          </a:p>
          <a:p>
            <a:pPr eaLnBrk="1" fontAlgn="auto" hangingPunct="1">
              <a:spcAft>
                <a:spcPts val="0"/>
              </a:spcAft>
              <a:buClr>
                <a:schemeClr val="accent1">
                  <a:lumMod val="60000"/>
                  <a:lumOff val="40000"/>
                </a:schemeClr>
              </a:buClr>
              <a:buFont typeface="Wingdings 2" pitchFamily="18" charset="2"/>
              <a:buChar char=""/>
              <a:defRPr/>
            </a:pPr>
            <a:r>
              <a:rPr lang="en-US" sz="2800" b="1" dirty="0" smtClean="0">
                <a:solidFill>
                  <a:schemeClr val="tx1">
                    <a:lumMod val="65000"/>
                    <a:lumOff val="35000"/>
                  </a:schemeClr>
                </a:solidFill>
                <a:latin typeface="Century Gothic"/>
                <a:ea typeface="+mn-ea"/>
                <a:cs typeface="Century Gothic"/>
              </a:rPr>
              <a:t>articulate</a:t>
            </a:r>
            <a:r>
              <a:rPr lang="en-US" dirty="0" smtClean="0">
                <a:solidFill>
                  <a:schemeClr val="tx1">
                    <a:lumMod val="65000"/>
                    <a:lumOff val="35000"/>
                  </a:schemeClr>
                </a:solidFill>
                <a:latin typeface="Century Gothic"/>
                <a:ea typeface="+mn-ea"/>
                <a:cs typeface="Century Gothic"/>
              </a:rPr>
              <a:t> their own ideas, and </a:t>
            </a:r>
            <a:r>
              <a:rPr lang="en-US" sz="2800" b="1" dirty="0" smtClean="0">
                <a:solidFill>
                  <a:schemeClr val="tx1">
                    <a:lumMod val="65000"/>
                    <a:lumOff val="35000"/>
                  </a:schemeClr>
                </a:solidFill>
                <a:latin typeface="Century Gothic"/>
                <a:ea typeface="+mn-ea"/>
                <a:cs typeface="Century Gothic"/>
              </a:rPr>
              <a:t>confirm</a:t>
            </a:r>
            <a:r>
              <a:rPr lang="en-US" b="1" dirty="0" smtClean="0">
                <a:solidFill>
                  <a:schemeClr val="tx1">
                    <a:lumMod val="65000"/>
                    <a:lumOff val="35000"/>
                  </a:schemeClr>
                </a:solidFill>
                <a:latin typeface="Century Gothic"/>
                <a:ea typeface="+mn-ea"/>
                <a:cs typeface="Century Gothic"/>
              </a:rPr>
              <a:t> </a:t>
            </a:r>
            <a:r>
              <a:rPr lang="en-US" dirty="0" smtClean="0">
                <a:solidFill>
                  <a:schemeClr val="tx1">
                    <a:lumMod val="65000"/>
                    <a:lumOff val="35000"/>
                  </a:schemeClr>
                </a:solidFill>
                <a:latin typeface="Century Gothic"/>
                <a:ea typeface="+mn-ea"/>
                <a:cs typeface="Century Gothic"/>
              </a:rPr>
              <a:t>they have been understood” </a:t>
            </a:r>
          </a:p>
          <a:p>
            <a:pPr marL="0" indent="0" eaLnBrk="1" fontAlgn="auto" hangingPunct="1">
              <a:spcAft>
                <a:spcPts val="0"/>
              </a:spcAft>
              <a:buClr>
                <a:schemeClr val="accent1">
                  <a:lumMod val="60000"/>
                  <a:lumOff val="40000"/>
                </a:schemeClr>
              </a:buClr>
              <a:buFont typeface="Wingdings 2" pitchFamily="18" charset="2"/>
              <a:buNone/>
              <a:defRPr/>
            </a:pPr>
            <a:r>
              <a:rPr lang="en-US" sz="1400" dirty="0" smtClean="0">
                <a:solidFill>
                  <a:schemeClr val="tx1">
                    <a:lumMod val="65000"/>
                    <a:lumOff val="35000"/>
                  </a:schemeClr>
                </a:solidFill>
                <a:latin typeface="Century Gothic"/>
                <a:ea typeface="+mn-ea"/>
                <a:cs typeface="Century Gothic"/>
              </a:rPr>
              <a:t>(CCSS for ELA Literacy in History/ Social Studies, Science and Technical Subjects, p.7) </a:t>
            </a:r>
          </a:p>
          <a:p>
            <a:pPr marL="0" indent="0" eaLnBrk="1" fontAlgn="auto" hangingPunct="1">
              <a:spcAft>
                <a:spcPts val="0"/>
              </a:spcAft>
              <a:buClr>
                <a:schemeClr val="accent1">
                  <a:lumMod val="60000"/>
                  <a:lumOff val="40000"/>
                </a:schemeClr>
              </a:buClr>
              <a:buFont typeface="Wingdings 2" pitchFamily="18" charset="2"/>
              <a:buNone/>
              <a:defRPr/>
            </a:pPr>
            <a:endParaRPr lang="en-US" dirty="0">
              <a:solidFill>
                <a:schemeClr val="tx1">
                  <a:lumMod val="65000"/>
                  <a:lumOff val="35000"/>
                </a:schemeClr>
              </a:solidFill>
              <a:latin typeface="Century Gothic"/>
              <a:ea typeface="+mn-ea"/>
              <a:cs typeface="Century Gothic"/>
            </a:endParaRPr>
          </a:p>
          <a:p>
            <a:pPr marL="0" indent="0" eaLnBrk="1" fontAlgn="auto" hangingPunct="1">
              <a:spcAft>
                <a:spcPts val="0"/>
              </a:spcAft>
              <a:buClr>
                <a:schemeClr val="accent1">
                  <a:lumMod val="60000"/>
                  <a:lumOff val="40000"/>
                </a:schemeClr>
              </a:buClr>
              <a:buFont typeface="Wingdings 2" pitchFamily="18" charset="2"/>
              <a:buNone/>
              <a:defRPr/>
            </a:pPr>
            <a:endParaRPr lang="en-US" dirty="0">
              <a:solidFill>
                <a:schemeClr val="tx1">
                  <a:lumMod val="65000"/>
                  <a:lumOff val="35000"/>
                </a:schemeClr>
              </a:solidFill>
              <a:latin typeface="Century Gothic"/>
              <a:ea typeface="+mn-ea"/>
              <a:cs typeface="Century Gothic"/>
            </a:endParaRPr>
          </a:p>
        </p:txBody>
      </p:sp>
      <p:pic>
        <p:nvPicPr>
          <p:cNvPr id="43011" name="Picture 9" descr="Screen Shot 2013-12-04 at 11.45.13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72163" y="230188"/>
            <a:ext cx="2989262"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itle 6"/>
          <p:cNvSpPr txBox="1">
            <a:spLocks/>
          </p:cNvSpPr>
          <p:nvPr/>
        </p:nvSpPr>
        <p:spPr bwMode="auto">
          <a:xfrm>
            <a:off x="106363" y="1119188"/>
            <a:ext cx="8621712"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ctr" eaLnBrk="1" hangingPunct="1"/>
            <a:r>
              <a:rPr lang="en-US" b="1" i="1" dirty="0">
                <a:solidFill>
                  <a:schemeClr val="accent1"/>
                </a:solidFill>
                <a:latin typeface="Century Gothic" charset="0"/>
                <a:cs typeface="Century Gothic" charset="0"/>
              </a:rPr>
              <a:t>What must students be able to do with language? </a:t>
            </a:r>
          </a:p>
        </p:txBody>
      </p:sp>
    </p:spTree>
    <p:extLst>
      <p:ext uri="{BB962C8B-B14F-4D97-AF65-F5344CB8AC3E}">
        <p14:creationId xmlns:p14="http://schemas.microsoft.com/office/powerpoint/2010/main" val="84033412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522288" y="0"/>
            <a:ext cx="8416925" cy="1036638"/>
          </a:xfrm>
        </p:spPr>
        <p:txBody>
          <a:bodyPr/>
          <a:lstStyle/>
          <a:p>
            <a:pPr algn="l" eaLnBrk="1" hangingPunct="1"/>
            <a:r>
              <a:rPr lang="en-US" b="1" dirty="0">
                <a:latin typeface="Century Gothic" charset="0"/>
                <a:ea typeface="MS PGothic" charset="0"/>
                <a:cs typeface="MS PGothic" charset="0"/>
              </a:rPr>
              <a:t>Math CCSS</a:t>
            </a:r>
            <a:endParaRPr lang="en-US" sz="3800" i="1" dirty="0">
              <a:latin typeface="Century Gothic" charset="0"/>
              <a:ea typeface="MS PGothic" charset="0"/>
              <a:cs typeface="MS PGothic" charset="0"/>
            </a:endParaRPr>
          </a:p>
        </p:txBody>
      </p:sp>
      <p:sp>
        <p:nvSpPr>
          <p:cNvPr id="3" name="Content Placeholder 2"/>
          <p:cNvSpPr>
            <a:spLocks noGrp="1"/>
          </p:cNvSpPr>
          <p:nvPr>
            <p:ph idx="1"/>
          </p:nvPr>
        </p:nvSpPr>
        <p:spPr>
          <a:xfrm>
            <a:off x="301625" y="1851025"/>
            <a:ext cx="8528050" cy="4589463"/>
          </a:xfrm>
        </p:spPr>
        <p:txBody>
          <a:bodyPr rtlCol="0">
            <a:normAutofit lnSpcReduction="10000"/>
          </a:bodyPr>
          <a:lstStyle/>
          <a:p>
            <a:pPr marL="0" indent="0" eaLnBrk="1" fontAlgn="auto" hangingPunct="1">
              <a:spcAft>
                <a:spcPts val="0"/>
              </a:spcAft>
              <a:buClr>
                <a:schemeClr val="accent1">
                  <a:lumMod val="60000"/>
                  <a:lumOff val="40000"/>
                </a:schemeClr>
              </a:buClr>
              <a:buFont typeface="Wingdings 2" pitchFamily="18" charset="2"/>
              <a:buNone/>
              <a:defRPr/>
            </a:pPr>
            <a:r>
              <a:rPr lang="en-US" dirty="0" smtClean="0">
                <a:solidFill>
                  <a:schemeClr val="tx1">
                    <a:lumMod val="65000"/>
                    <a:lumOff val="35000"/>
                  </a:schemeClr>
                </a:solidFill>
                <a:latin typeface="Century Gothic"/>
                <a:ea typeface="+mn-ea"/>
                <a:cs typeface="Century Gothic"/>
              </a:rPr>
              <a:t>“Mathematically proficient students:</a:t>
            </a:r>
          </a:p>
          <a:p>
            <a:pPr eaLnBrk="1" fontAlgn="auto" hangingPunct="1">
              <a:spcAft>
                <a:spcPts val="0"/>
              </a:spcAft>
              <a:buClr>
                <a:schemeClr val="accent1">
                  <a:lumMod val="60000"/>
                  <a:lumOff val="40000"/>
                </a:schemeClr>
              </a:buClr>
              <a:buFont typeface="Wingdings 2" pitchFamily="18" charset="2"/>
              <a:buChar char=""/>
              <a:defRPr/>
            </a:pPr>
            <a:r>
              <a:rPr lang="en-US" sz="2800" b="1" dirty="0">
                <a:solidFill>
                  <a:schemeClr val="tx1">
                    <a:lumMod val="65000"/>
                    <a:lumOff val="35000"/>
                  </a:schemeClr>
                </a:solidFill>
                <a:latin typeface="Century Gothic"/>
                <a:ea typeface="+mn-ea"/>
                <a:cs typeface="Century Gothic"/>
              </a:rPr>
              <a:t>u</a:t>
            </a:r>
            <a:r>
              <a:rPr lang="en-US" sz="2800" b="1" dirty="0" smtClean="0">
                <a:solidFill>
                  <a:schemeClr val="tx1">
                    <a:lumMod val="65000"/>
                    <a:lumOff val="35000"/>
                  </a:schemeClr>
                </a:solidFill>
                <a:latin typeface="Century Gothic"/>
                <a:ea typeface="+mn-ea"/>
                <a:cs typeface="Century Gothic"/>
              </a:rPr>
              <a:t>nderstand and use </a:t>
            </a:r>
            <a:r>
              <a:rPr lang="en-US" dirty="0" smtClean="0">
                <a:solidFill>
                  <a:schemeClr val="tx1">
                    <a:lumMod val="65000"/>
                    <a:lumOff val="35000"/>
                  </a:schemeClr>
                </a:solidFill>
                <a:latin typeface="Century Gothic"/>
                <a:ea typeface="+mn-ea"/>
                <a:cs typeface="Century Gothic"/>
              </a:rPr>
              <a:t>stated assumptions, definitions, and previously established results </a:t>
            </a:r>
            <a:r>
              <a:rPr lang="en-US" b="1" dirty="0" smtClean="0">
                <a:solidFill>
                  <a:schemeClr val="tx1">
                    <a:lumMod val="65000"/>
                    <a:lumOff val="35000"/>
                  </a:schemeClr>
                </a:solidFill>
                <a:latin typeface="Century Gothic"/>
                <a:ea typeface="+mn-ea"/>
                <a:cs typeface="Century Gothic"/>
              </a:rPr>
              <a:t>in constructing </a:t>
            </a:r>
            <a:r>
              <a:rPr lang="en-US" dirty="0" smtClean="0">
                <a:solidFill>
                  <a:schemeClr val="tx1">
                    <a:lumMod val="65000"/>
                    <a:lumOff val="35000"/>
                  </a:schemeClr>
                </a:solidFill>
                <a:latin typeface="Century Gothic"/>
                <a:ea typeface="+mn-ea"/>
                <a:cs typeface="Century Gothic"/>
              </a:rPr>
              <a:t>arguments</a:t>
            </a:r>
          </a:p>
          <a:p>
            <a:pPr eaLnBrk="1" fontAlgn="auto" hangingPunct="1">
              <a:spcAft>
                <a:spcPts val="0"/>
              </a:spcAft>
              <a:buClr>
                <a:schemeClr val="accent1">
                  <a:lumMod val="60000"/>
                  <a:lumOff val="40000"/>
                </a:schemeClr>
              </a:buClr>
              <a:buFont typeface="Wingdings 2" pitchFamily="18" charset="2"/>
              <a:buChar char=""/>
              <a:defRPr/>
            </a:pPr>
            <a:r>
              <a:rPr lang="en-US" sz="2800" b="1" dirty="0" smtClean="0">
                <a:solidFill>
                  <a:schemeClr val="tx1">
                    <a:lumMod val="65000"/>
                    <a:lumOff val="35000"/>
                  </a:schemeClr>
                </a:solidFill>
                <a:latin typeface="Century Gothic"/>
                <a:ea typeface="+mn-ea"/>
                <a:cs typeface="Century Gothic"/>
              </a:rPr>
              <a:t>make conjectures </a:t>
            </a:r>
            <a:r>
              <a:rPr lang="en-US" dirty="0" smtClean="0">
                <a:solidFill>
                  <a:schemeClr val="tx1">
                    <a:lumMod val="65000"/>
                    <a:lumOff val="35000"/>
                  </a:schemeClr>
                </a:solidFill>
                <a:latin typeface="Century Gothic"/>
                <a:ea typeface="+mn-ea"/>
                <a:cs typeface="Century Gothic"/>
              </a:rPr>
              <a:t>and </a:t>
            </a:r>
            <a:r>
              <a:rPr lang="en-US" sz="2800" b="1" dirty="0" smtClean="0">
                <a:solidFill>
                  <a:schemeClr val="tx1">
                    <a:lumMod val="65000"/>
                    <a:lumOff val="35000"/>
                  </a:schemeClr>
                </a:solidFill>
                <a:latin typeface="Century Gothic"/>
                <a:ea typeface="+mn-ea"/>
                <a:cs typeface="Century Gothic"/>
              </a:rPr>
              <a:t>build a logical </a:t>
            </a:r>
            <a:r>
              <a:rPr lang="en-US" dirty="0" smtClean="0">
                <a:solidFill>
                  <a:schemeClr val="tx1">
                    <a:lumMod val="65000"/>
                    <a:lumOff val="35000"/>
                  </a:schemeClr>
                </a:solidFill>
                <a:latin typeface="Century Gothic"/>
                <a:ea typeface="+mn-ea"/>
                <a:cs typeface="Century Gothic"/>
              </a:rPr>
              <a:t>progression of statements to explore the truth of their conjectures </a:t>
            </a:r>
          </a:p>
          <a:p>
            <a:pPr eaLnBrk="1" fontAlgn="auto" hangingPunct="1">
              <a:spcAft>
                <a:spcPts val="0"/>
              </a:spcAft>
              <a:buClr>
                <a:schemeClr val="accent1">
                  <a:lumMod val="60000"/>
                  <a:lumOff val="40000"/>
                </a:schemeClr>
              </a:buClr>
              <a:buFont typeface="Wingdings 2" pitchFamily="18" charset="2"/>
              <a:buChar char=""/>
              <a:defRPr/>
            </a:pPr>
            <a:r>
              <a:rPr lang="en-US" sz="2800" b="1" dirty="0">
                <a:solidFill>
                  <a:schemeClr val="tx1">
                    <a:lumMod val="65000"/>
                    <a:lumOff val="35000"/>
                  </a:schemeClr>
                </a:solidFill>
                <a:latin typeface="Century Gothic"/>
                <a:ea typeface="+mn-ea"/>
                <a:cs typeface="Century Gothic"/>
              </a:rPr>
              <a:t>j</a:t>
            </a:r>
            <a:r>
              <a:rPr lang="en-US" sz="2800" b="1" dirty="0" smtClean="0">
                <a:solidFill>
                  <a:schemeClr val="tx1">
                    <a:lumMod val="65000"/>
                    <a:lumOff val="35000"/>
                  </a:schemeClr>
                </a:solidFill>
                <a:latin typeface="Century Gothic"/>
                <a:ea typeface="+mn-ea"/>
                <a:cs typeface="Century Gothic"/>
              </a:rPr>
              <a:t>ustify</a:t>
            </a:r>
            <a:r>
              <a:rPr lang="en-US" dirty="0" smtClean="0">
                <a:solidFill>
                  <a:schemeClr val="tx1">
                    <a:lumMod val="65000"/>
                    <a:lumOff val="35000"/>
                  </a:schemeClr>
                </a:solidFill>
                <a:latin typeface="Century Gothic"/>
                <a:ea typeface="+mn-ea"/>
                <a:cs typeface="Century Gothic"/>
              </a:rPr>
              <a:t> their conclusions, </a:t>
            </a:r>
            <a:r>
              <a:rPr lang="en-US" sz="2800" b="1" dirty="0" smtClean="0">
                <a:solidFill>
                  <a:schemeClr val="tx1">
                    <a:lumMod val="65000"/>
                    <a:lumOff val="35000"/>
                  </a:schemeClr>
                </a:solidFill>
                <a:latin typeface="Century Gothic"/>
                <a:ea typeface="+mn-ea"/>
                <a:cs typeface="Century Gothic"/>
              </a:rPr>
              <a:t>communicate them </a:t>
            </a:r>
            <a:r>
              <a:rPr lang="en-US" dirty="0" smtClean="0">
                <a:solidFill>
                  <a:schemeClr val="tx1">
                    <a:lumMod val="65000"/>
                    <a:lumOff val="35000"/>
                  </a:schemeClr>
                </a:solidFill>
                <a:latin typeface="Century Gothic"/>
                <a:ea typeface="+mn-ea"/>
                <a:cs typeface="Century Gothic"/>
              </a:rPr>
              <a:t>to others, and </a:t>
            </a:r>
            <a:r>
              <a:rPr lang="en-US" sz="2800" b="1" dirty="0" smtClean="0">
                <a:solidFill>
                  <a:schemeClr val="tx1">
                    <a:lumMod val="65000"/>
                    <a:lumOff val="35000"/>
                  </a:schemeClr>
                </a:solidFill>
                <a:latin typeface="Century Gothic"/>
                <a:ea typeface="+mn-ea"/>
                <a:cs typeface="Century Gothic"/>
              </a:rPr>
              <a:t>respond to </a:t>
            </a:r>
            <a:r>
              <a:rPr lang="en-US" dirty="0" smtClean="0">
                <a:solidFill>
                  <a:schemeClr val="tx1">
                    <a:lumMod val="65000"/>
                    <a:lumOff val="35000"/>
                  </a:schemeClr>
                </a:solidFill>
                <a:latin typeface="Century Gothic"/>
                <a:ea typeface="+mn-ea"/>
                <a:cs typeface="Century Gothic"/>
              </a:rPr>
              <a:t>the arguments of others” </a:t>
            </a:r>
          </a:p>
          <a:p>
            <a:pPr marL="0" indent="0" eaLnBrk="1" fontAlgn="auto" hangingPunct="1">
              <a:spcAft>
                <a:spcPts val="0"/>
              </a:spcAft>
              <a:buClr>
                <a:schemeClr val="accent1">
                  <a:lumMod val="60000"/>
                  <a:lumOff val="40000"/>
                </a:schemeClr>
              </a:buClr>
              <a:buFont typeface="Wingdings 2" pitchFamily="18" charset="2"/>
              <a:buNone/>
              <a:defRPr/>
            </a:pPr>
            <a:r>
              <a:rPr lang="en-US" sz="1400" dirty="0" smtClean="0">
                <a:solidFill>
                  <a:schemeClr val="tx1">
                    <a:lumMod val="65000"/>
                    <a:lumOff val="35000"/>
                  </a:schemeClr>
                </a:solidFill>
                <a:latin typeface="Century Gothic"/>
                <a:ea typeface="+mn-ea"/>
                <a:cs typeface="Century Gothic"/>
              </a:rPr>
              <a:t>(CCSS for Mathematics, p.6)</a:t>
            </a:r>
            <a:endParaRPr lang="en-US" sz="1400" dirty="0">
              <a:solidFill>
                <a:schemeClr val="tx1">
                  <a:lumMod val="65000"/>
                  <a:lumOff val="35000"/>
                </a:schemeClr>
              </a:solidFill>
              <a:latin typeface="Century Gothic"/>
              <a:ea typeface="+mn-ea"/>
              <a:cs typeface="Century Gothic"/>
            </a:endParaRPr>
          </a:p>
        </p:txBody>
      </p:sp>
      <p:pic>
        <p:nvPicPr>
          <p:cNvPr id="45059" name="Picture 5" descr="Screen Shot 2013-12-04 at 11.45.13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1713" y="187325"/>
            <a:ext cx="28575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itle 6"/>
          <p:cNvSpPr txBox="1">
            <a:spLocks/>
          </p:cNvSpPr>
          <p:nvPr/>
        </p:nvSpPr>
        <p:spPr bwMode="auto">
          <a:xfrm>
            <a:off x="106363" y="1119188"/>
            <a:ext cx="8621712"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ctr" eaLnBrk="1" hangingPunct="1"/>
            <a:r>
              <a:rPr lang="en-US" b="1" i="1" dirty="0">
                <a:solidFill>
                  <a:schemeClr val="accent1"/>
                </a:solidFill>
                <a:latin typeface="Century Gothic" charset="0"/>
                <a:cs typeface="Century Gothic" charset="0"/>
              </a:rPr>
              <a:t>What must students be able to do with language? </a:t>
            </a:r>
          </a:p>
        </p:txBody>
      </p:sp>
    </p:spTree>
    <p:extLst>
      <p:ext uri="{BB962C8B-B14F-4D97-AF65-F5344CB8AC3E}">
        <p14:creationId xmlns:p14="http://schemas.microsoft.com/office/powerpoint/2010/main" val="119365294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0" y="3175"/>
            <a:ext cx="9144000" cy="1336675"/>
          </a:xfrm>
        </p:spPr>
        <p:txBody>
          <a:bodyPr/>
          <a:lstStyle/>
          <a:p>
            <a:r>
              <a:rPr lang="en-US" b="1">
                <a:latin typeface="Century Gothic" charset="0"/>
                <a:ea typeface="MS PGothic" charset="0"/>
                <a:cs typeface="MS PGothic" charset="0"/>
              </a:rPr>
              <a:t>Next Generation Science Standards</a:t>
            </a:r>
            <a:endParaRPr lang="en-US" sz="3200" i="1">
              <a:latin typeface="Century Gothic" charset="0"/>
              <a:ea typeface="MS PGothic" charset="0"/>
              <a:cs typeface="MS PGothic" charset="0"/>
            </a:endParaRPr>
          </a:p>
        </p:txBody>
      </p:sp>
      <p:pic>
        <p:nvPicPr>
          <p:cNvPr id="4" name="Picture 3" descr="Screen Shot 2013-12-04 at 11.56.5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0" y="3965575"/>
            <a:ext cx="5851525" cy="2695575"/>
          </a:xfrm>
          <a:prstGeom prst="rect">
            <a:avLst/>
          </a:prstGeom>
          <a:ln w="57150" cmpd="sng">
            <a:solidFill>
              <a:schemeClr val="bg2">
                <a:lumMod val="50000"/>
              </a:schemeClr>
            </a:solidFill>
          </a:ln>
        </p:spPr>
      </p:pic>
      <p:sp>
        <p:nvSpPr>
          <p:cNvPr id="8" name="Content Placeholder 2"/>
          <p:cNvSpPr>
            <a:spLocks noGrp="1"/>
          </p:cNvSpPr>
          <p:nvPr>
            <p:ph idx="1"/>
          </p:nvPr>
        </p:nvSpPr>
        <p:spPr>
          <a:xfrm>
            <a:off x="150813" y="1928813"/>
            <a:ext cx="8574087" cy="1965325"/>
          </a:xfrm>
        </p:spPr>
        <p:txBody>
          <a:bodyPr rtlCol="0">
            <a:normAutofit fontScale="70000" lnSpcReduction="20000"/>
          </a:bodyPr>
          <a:lstStyle/>
          <a:p>
            <a:pPr marL="0" indent="0" fontAlgn="auto">
              <a:spcAft>
                <a:spcPts val="0"/>
              </a:spcAft>
              <a:buClr>
                <a:schemeClr val="accent1">
                  <a:lumMod val="60000"/>
                  <a:lumOff val="40000"/>
                </a:schemeClr>
              </a:buClr>
              <a:buFont typeface="Wingdings 2" pitchFamily="18" charset="2"/>
              <a:buNone/>
              <a:defRPr/>
            </a:pPr>
            <a:r>
              <a:rPr lang="en-US" dirty="0" smtClean="0">
                <a:solidFill>
                  <a:schemeClr val="tx1">
                    <a:lumMod val="65000"/>
                    <a:lumOff val="35000"/>
                  </a:schemeClr>
                </a:solidFill>
                <a:latin typeface="Century Gothic"/>
                <a:ea typeface="+mn-ea"/>
                <a:cs typeface="Century Gothic"/>
              </a:rPr>
              <a:t>What are the language demands within the essential science practices:</a:t>
            </a:r>
          </a:p>
          <a:p>
            <a:pPr fontAlgn="auto">
              <a:spcAft>
                <a:spcPts val="0"/>
              </a:spcAft>
              <a:buClr>
                <a:schemeClr val="accent1">
                  <a:lumMod val="60000"/>
                  <a:lumOff val="40000"/>
                </a:schemeClr>
              </a:buClr>
              <a:buFont typeface="Wingdings 2" pitchFamily="18" charset="2"/>
              <a:buChar char=""/>
              <a:defRPr/>
            </a:pPr>
            <a:r>
              <a:rPr lang="en-US" sz="3000" b="1" dirty="0">
                <a:solidFill>
                  <a:schemeClr val="tx1">
                    <a:lumMod val="65000"/>
                    <a:lumOff val="35000"/>
                  </a:schemeClr>
                </a:solidFill>
                <a:latin typeface="Century Gothic"/>
                <a:ea typeface="+mn-ea"/>
                <a:cs typeface="Century Gothic"/>
              </a:rPr>
              <a:t>c</a:t>
            </a:r>
            <a:r>
              <a:rPr lang="en-US" sz="3000" b="1" dirty="0" smtClean="0">
                <a:solidFill>
                  <a:schemeClr val="tx1">
                    <a:lumMod val="65000"/>
                    <a:lumOff val="35000"/>
                  </a:schemeClr>
                </a:solidFill>
                <a:latin typeface="Century Gothic"/>
                <a:ea typeface="+mn-ea"/>
                <a:cs typeface="Century Gothic"/>
              </a:rPr>
              <a:t>onstruct explanations </a:t>
            </a:r>
            <a:r>
              <a:rPr lang="en-US" dirty="0" smtClean="0">
                <a:solidFill>
                  <a:schemeClr val="tx1">
                    <a:lumMod val="65000"/>
                    <a:lumOff val="35000"/>
                  </a:schemeClr>
                </a:solidFill>
                <a:latin typeface="Century Gothic"/>
                <a:ea typeface="+mn-ea"/>
                <a:cs typeface="Century Gothic"/>
              </a:rPr>
              <a:t>and designated solutions</a:t>
            </a:r>
          </a:p>
          <a:p>
            <a:pPr fontAlgn="auto">
              <a:spcAft>
                <a:spcPts val="0"/>
              </a:spcAft>
              <a:buClr>
                <a:schemeClr val="accent1">
                  <a:lumMod val="60000"/>
                  <a:lumOff val="40000"/>
                </a:schemeClr>
              </a:buClr>
              <a:buFont typeface="Wingdings 2" pitchFamily="18" charset="2"/>
              <a:buChar char=""/>
              <a:defRPr/>
            </a:pPr>
            <a:r>
              <a:rPr lang="en-US" sz="3000" b="1" dirty="0">
                <a:solidFill>
                  <a:schemeClr val="tx1">
                    <a:lumMod val="65000"/>
                    <a:lumOff val="35000"/>
                  </a:schemeClr>
                </a:solidFill>
                <a:latin typeface="Century Gothic"/>
                <a:ea typeface="+mn-ea"/>
                <a:cs typeface="Century Gothic"/>
              </a:rPr>
              <a:t>e</a:t>
            </a:r>
            <a:r>
              <a:rPr lang="en-US" sz="3000" b="1" dirty="0" smtClean="0">
                <a:solidFill>
                  <a:schemeClr val="tx1">
                    <a:lumMod val="65000"/>
                    <a:lumOff val="35000"/>
                  </a:schemeClr>
                </a:solidFill>
                <a:latin typeface="Century Gothic"/>
                <a:ea typeface="+mn-ea"/>
                <a:cs typeface="Century Gothic"/>
              </a:rPr>
              <a:t>ngaging in argument </a:t>
            </a:r>
            <a:r>
              <a:rPr lang="en-US" dirty="0" smtClean="0">
                <a:solidFill>
                  <a:schemeClr val="tx1">
                    <a:lumMod val="65000"/>
                    <a:lumOff val="35000"/>
                  </a:schemeClr>
                </a:solidFill>
                <a:latin typeface="Century Gothic"/>
                <a:ea typeface="+mn-ea"/>
                <a:cs typeface="Century Gothic"/>
              </a:rPr>
              <a:t>from evidence</a:t>
            </a:r>
          </a:p>
          <a:p>
            <a:pPr fontAlgn="auto">
              <a:spcAft>
                <a:spcPts val="0"/>
              </a:spcAft>
              <a:buClr>
                <a:schemeClr val="accent1">
                  <a:lumMod val="60000"/>
                  <a:lumOff val="40000"/>
                </a:schemeClr>
              </a:buClr>
              <a:buFont typeface="Wingdings 2" pitchFamily="18" charset="2"/>
              <a:buChar char=""/>
              <a:defRPr/>
            </a:pPr>
            <a:r>
              <a:rPr lang="en-US" sz="3000" b="1" dirty="0">
                <a:solidFill>
                  <a:schemeClr val="tx1">
                    <a:lumMod val="65000"/>
                    <a:lumOff val="35000"/>
                  </a:schemeClr>
                </a:solidFill>
                <a:latin typeface="Century Gothic"/>
                <a:ea typeface="+mn-ea"/>
                <a:cs typeface="Century Gothic"/>
              </a:rPr>
              <a:t>o</a:t>
            </a:r>
            <a:r>
              <a:rPr lang="en-US" sz="3000" b="1" dirty="0" smtClean="0">
                <a:solidFill>
                  <a:schemeClr val="tx1">
                    <a:lumMod val="65000"/>
                    <a:lumOff val="35000"/>
                  </a:schemeClr>
                </a:solidFill>
                <a:latin typeface="Century Gothic"/>
                <a:ea typeface="+mn-ea"/>
                <a:cs typeface="Century Gothic"/>
              </a:rPr>
              <a:t>btain, evaluate, and communicate </a:t>
            </a:r>
            <a:r>
              <a:rPr lang="en-US" sz="3000" dirty="0" smtClean="0">
                <a:solidFill>
                  <a:schemeClr val="tx1">
                    <a:lumMod val="65000"/>
                    <a:lumOff val="35000"/>
                  </a:schemeClr>
                </a:solidFill>
                <a:latin typeface="Century Gothic"/>
                <a:ea typeface="+mn-ea"/>
                <a:cs typeface="Century Gothic"/>
              </a:rPr>
              <a:t>information</a:t>
            </a:r>
          </a:p>
          <a:p>
            <a:pPr marL="0" indent="0" fontAlgn="auto">
              <a:spcAft>
                <a:spcPts val="0"/>
              </a:spcAft>
              <a:buClr>
                <a:schemeClr val="accent1">
                  <a:lumMod val="60000"/>
                  <a:lumOff val="40000"/>
                </a:schemeClr>
              </a:buClr>
              <a:buFont typeface="Wingdings 2" pitchFamily="18" charset="2"/>
              <a:buNone/>
              <a:defRPr/>
            </a:pPr>
            <a:endParaRPr lang="en-US" sz="1400" dirty="0">
              <a:solidFill>
                <a:schemeClr val="tx1">
                  <a:lumMod val="65000"/>
                  <a:lumOff val="35000"/>
                </a:schemeClr>
              </a:solidFill>
              <a:latin typeface="Century Gothic"/>
              <a:ea typeface="+mn-ea"/>
              <a:cs typeface="Century Gothic"/>
            </a:endParaRPr>
          </a:p>
        </p:txBody>
      </p:sp>
      <p:pic>
        <p:nvPicPr>
          <p:cNvPr id="35844" name="Picture 8" descr="Screen Shot 2013-12-04 at 12.04.23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40575" y="625475"/>
            <a:ext cx="171926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9"/>
          <p:cNvSpPr txBox="1">
            <a:spLocks noChangeArrowheads="1"/>
          </p:cNvSpPr>
          <p:nvPr/>
        </p:nvSpPr>
        <p:spPr bwMode="auto">
          <a:xfrm>
            <a:off x="6748463" y="6138863"/>
            <a:ext cx="23256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r>
              <a:rPr lang="en-US" sz="1400">
                <a:latin typeface="Century Gothic" charset="0"/>
                <a:cs typeface="Century Gothic" charset="0"/>
              </a:rPr>
              <a:t>K-12 Science Framework</a:t>
            </a:r>
          </a:p>
          <a:p>
            <a:pPr eaLnBrk="1" hangingPunct="1"/>
            <a:r>
              <a:rPr lang="en-US" sz="1400">
                <a:latin typeface="Century Gothic" charset="0"/>
                <a:cs typeface="Century Gothic" charset="0"/>
              </a:rPr>
              <a:t>NRC 2012 pg 45, 49</a:t>
            </a:r>
          </a:p>
        </p:txBody>
      </p:sp>
      <p:sp>
        <p:nvSpPr>
          <p:cNvPr id="35846" name="Title 6"/>
          <p:cNvSpPr txBox="1">
            <a:spLocks/>
          </p:cNvSpPr>
          <p:nvPr/>
        </p:nvSpPr>
        <p:spPr bwMode="auto">
          <a:xfrm>
            <a:off x="106363" y="1119188"/>
            <a:ext cx="8621712"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ctr" eaLnBrk="1" hangingPunct="1"/>
            <a:r>
              <a:rPr lang="en-US" b="1" i="1">
                <a:solidFill>
                  <a:schemeClr val="accent1"/>
                </a:solidFill>
                <a:latin typeface="Century Gothic" charset="0"/>
                <a:cs typeface="Century Gothic" charset="0"/>
              </a:rPr>
              <a:t>What must students be able to do with language? </a:t>
            </a:r>
          </a:p>
        </p:txBody>
      </p:sp>
    </p:spTree>
    <p:extLst>
      <p:ext uri="{BB962C8B-B14F-4D97-AF65-F5344CB8AC3E}">
        <p14:creationId xmlns:p14="http://schemas.microsoft.com/office/powerpoint/2010/main" val="25523240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b="1">
                <a:latin typeface="Century Gothic" charset="0"/>
                <a:ea typeface="MS PGothic" charset="0"/>
              </a:rPr>
              <a:t>Why? </a:t>
            </a:r>
          </a:p>
        </p:txBody>
      </p:sp>
      <p:sp>
        <p:nvSpPr>
          <p:cNvPr id="49154" name="Content Placeholder 2"/>
          <p:cNvSpPr>
            <a:spLocks noGrp="1"/>
          </p:cNvSpPr>
          <p:nvPr>
            <p:ph idx="1"/>
          </p:nvPr>
        </p:nvSpPr>
        <p:spPr/>
        <p:txBody>
          <a:bodyPr/>
          <a:lstStyle/>
          <a:p>
            <a:endParaRPr lang="en-US">
              <a:latin typeface="Century Gothic" charset="0"/>
              <a:ea typeface="MS PGothic" charset="0"/>
            </a:endParaRPr>
          </a:p>
        </p:txBody>
      </p:sp>
      <p:sp>
        <p:nvSpPr>
          <p:cNvPr id="4" name="Shape 154"/>
          <p:cNvSpPr txBox="1">
            <a:spLocks noChangeArrowheads="1"/>
          </p:cNvSpPr>
          <p:nvPr/>
        </p:nvSpPr>
        <p:spPr bwMode="auto">
          <a:xfrm>
            <a:off x="0" y="5934075"/>
            <a:ext cx="2713038" cy="923925"/>
          </a:xfrm>
          <a:prstGeom prst="rect">
            <a:avLst/>
          </a:prstGeom>
          <a:solidFill>
            <a:srgbClr val="FFE1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buClr>
                <a:srgbClr val="000000"/>
              </a:buClr>
              <a:buSzPct val="25000"/>
              <a:buFont typeface="Arial" charset="0"/>
              <a:buNone/>
            </a:pPr>
            <a:r>
              <a:rPr lang="en-US" sz="1800" b="1" dirty="0">
                <a:solidFill>
                  <a:srgbClr val="000000"/>
                </a:solidFill>
                <a:latin typeface="Century Gothic" charset="0"/>
                <a:cs typeface="Century Gothic" charset="0"/>
                <a:sym typeface="Arial" charset="0"/>
              </a:rPr>
              <a:t>Instructional Strategy:</a:t>
            </a:r>
          </a:p>
          <a:p>
            <a:pPr eaLnBrk="1" hangingPunct="1">
              <a:buClr>
                <a:srgbClr val="000000"/>
              </a:buClr>
              <a:buSzPct val="25000"/>
              <a:buFont typeface="Arial" charset="0"/>
              <a:buNone/>
            </a:pPr>
            <a:r>
              <a:rPr lang="en-US" sz="1800" dirty="0">
                <a:solidFill>
                  <a:srgbClr val="000000"/>
                </a:solidFill>
                <a:latin typeface="Century Gothic" charset="0"/>
                <a:cs typeface="Century Gothic" charset="0"/>
                <a:sym typeface="Arial" charset="0"/>
              </a:rPr>
              <a:t>Turn &amp; Talk </a:t>
            </a:r>
          </a:p>
        </p:txBody>
      </p:sp>
    </p:spTree>
    <p:extLst>
      <p:ext uri="{BB962C8B-B14F-4D97-AF65-F5344CB8AC3E}">
        <p14:creationId xmlns:p14="http://schemas.microsoft.com/office/powerpoint/2010/main" val="40965253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1275" y="0"/>
            <a:ext cx="9185275" cy="874713"/>
          </a:xfrm>
        </p:spPr>
        <p:txBody>
          <a:bodyPr/>
          <a:lstStyle/>
          <a:p>
            <a:pPr eaLnBrk="1" hangingPunct="1"/>
            <a:r>
              <a:rPr lang="en-US" sz="3500" b="1">
                <a:latin typeface="Century Gothic" charset="0"/>
                <a:ea typeface="MS PGothic" charset="0"/>
                <a:cs typeface="MS PGothic" charset="0"/>
              </a:rPr>
              <a:t>Purpose of The New ELD Standards</a:t>
            </a:r>
          </a:p>
        </p:txBody>
      </p:sp>
      <p:sp>
        <p:nvSpPr>
          <p:cNvPr id="3" name="Content Placeholder 2"/>
          <p:cNvSpPr>
            <a:spLocks noGrp="1"/>
          </p:cNvSpPr>
          <p:nvPr>
            <p:ph idx="1"/>
          </p:nvPr>
        </p:nvSpPr>
        <p:spPr>
          <a:xfrm>
            <a:off x="333375" y="1176338"/>
            <a:ext cx="8451850" cy="5314950"/>
          </a:xfrm>
        </p:spPr>
        <p:txBody>
          <a:bodyPr rtlCol="0">
            <a:noAutofit/>
          </a:bodyPr>
          <a:lstStyle/>
          <a:p>
            <a:pPr eaLnBrk="1" fontAlgn="auto" hangingPunct="1">
              <a:lnSpc>
                <a:spcPct val="130000"/>
              </a:lnSpc>
              <a:spcAft>
                <a:spcPts val="0"/>
              </a:spcAft>
              <a:buClr>
                <a:schemeClr val="accent1"/>
              </a:buClr>
              <a:buFont typeface="Arial"/>
              <a:buChar char="•"/>
              <a:defRPr/>
            </a:pPr>
            <a:r>
              <a:rPr lang="en-US" sz="2200" dirty="0" smtClean="0">
                <a:solidFill>
                  <a:schemeClr val="tx1"/>
                </a:solidFill>
                <a:latin typeface="Century Gothic"/>
                <a:ea typeface="+mn-ea"/>
                <a:cs typeface="Century Gothic"/>
              </a:rPr>
              <a:t>Designed </a:t>
            </a:r>
            <a:r>
              <a:rPr lang="en-US" sz="2200" b="1" dirty="0" smtClean="0">
                <a:solidFill>
                  <a:schemeClr val="tx1"/>
                </a:solidFill>
                <a:latin typeface="Century Gothic"/>
                <a:ea typeface="+mn-ea"/>
                <a:cs typeface="Century Gothic"/>
              </a:rPr>
              <a:t>to be used in tandem </a:t>
            </a:r>
            <a:r>
              <a:rPr lang="en-US" sz="2200" dirty="0" smtClean="0">
                <a:solidFill>
                  <a:schemeClr val="tx1"/>
                </a:solidFill>
                <a:latin typeface="Century Gothic"/>
                <a:ea typeface="+mn-ea"/>
                <a:cs typeface="Century Gothic"/>
              </a:rPr>
              <a:t>with CCSS for ELA &amp; Literacy</a:t>
            </a:r>
          </a:p>
          <a:p>
            <a:pPr eaLnBrk="1" fontAlgn="auto" hangingPunct="1">
              <a:lnSpc>
                <a:spcPct val="130000"/>
              </a:lnSpc>
              <a:spcAft>
                <a:spcPts val="0"/>
              </a:spcAft>
              <a:buClr>
                <a:schemeClr val="accent1"/>
              </a:buClr>
              <a:buFont typeface="Arial"/>
              <a:buChar char="•"/>
              <a:defRPr/>
            </a:pPr>
            <a:r>
              <a:rPr lang="en-US" sz="2200" b="1" dirty="0" smtClean="0">
                <a:solidFill>
                  <a:schemeClr val="tx1"/>
                </a:solidFill>
                <a:latin typeface="Century Gothic"/>
                <a:ea typeface="+mn-ea"/>
                <a:cs typeface="Century Gothic"/>
              </a:rPr>
              <a:t>Highlight and amplify </a:t>
            </a:r>
            <a:r>
              <a:rPr lang="en-US" sz="2200" dirty="0" smtClean="0">
                <a:solidFill>
                  <a:schemeClr val="tx1"/>
                </a:solidFill>
                <a:latin typeface="Century Gothic"/>
                <a:ea typeface="+mn-ea"/>
                <a:cs typeface="Century Gothic"/>
              </a:rPr>
              <a:t>the critical knowledge about language and skills using language in CCSS for ELA/Literacy necessary for ELs to be successful in school and life</a:t>
            </a:r>
          </a:p>
          <a:p>
            <a:pPr eaLnBrk="1" fontAlgn="auto" hangingPunct="1">
              <a:lnSpc>
                <a:spcPct val="130000"/>
              </a:lnSpc>
              <a:spcAft>
                <a:spcPts val="0"/>
              </a:spcAft>
              <a:buClr>
                <a:schemeClr val="accent1"/>
              </a:buClr>
              <a:buFont typeface="Arial"/>
              <a:buChar char="•"/>
              <a:defRPr/>
            </a:pPr>
            <a:r>
              <a:rPr lang="en-US" sz="2200" dirty="0" smtClean="0">
                <a:solidFill>
                  <a:schemeClr val="tx1"/>
                </a:solidFill>
                <a:latin typeface="Century Gothic"/>
                <a:ea typeface="+mn-ea"/>
                <a:cs typeface="Century Gothic"/>
              </a:rPr>
              <a:t>Provide </a:t>
            </a:r>
            <a:r>
              <a:rPr lang="en-US" sz="2200" b="1" dirty="0" smtClean="0">
                <a:solidFill>
                  <a:schemeClr val="tx1"/>
                </a:solidFill>
                <a:latin typeface="Century Gothic"/>
                <a:ea typeface="+mn-ea"/>
                <a:cs typeface="Century Gothic"/>
              </a:rPr>
              <a:t>fewer, clearer, higher standards </a:t>
            </a:r>
            <a:r>
              <a:rPr lang="en-US" sz="2200" dirty="0" smtClean="0">
                <a:solidFill>
                  <a:schemeClr val="tx1"/>
                </a:solidFill>
                <a:latin typeface="Century Gothic"/>
                <a:ea typeface="+mn-ea"/>
                <a:cs typeface="Century Gothic"/>
              </a:rPr>
              <a:t>so teachers can focus on what’s most important</a:t>
            </a:r>
          </a:p>
          <a:p>
            <a:pPr eaLnBrk="1" fontAlgn="auto" hangingPunct="1">
              <a:lnSpc>
                <a:spcPct val="130000"/>
              </a:lnSpc>
              <a:spcAft>
                <a:spcPts val="0"/>
              </a:spcAft>
              <a:buClr>
                <a:schemeClr val="accent1"/>
              </a:buClr>
              <a:buFont typeface="Arial"/>
              <a:buChar char="•"/>
              <a:defRPr/>
            </a:pPr>
            <a:r>
              <a:rPr lang="en-US" sz="2200" b="1" dirty="0" smtClean="0">
                <a:solidFill>
                  <a:schemeClr val="tx1"/>
                </a:solidFill>
                <a:latin typeface="Century Gothic"/>
                <a:ea typeface="+mn-ea"/>
                <a:cs typeface="Century Gothic"/>
              </a:rPr>
              <a:t>Strengthen</a:t>
            </a:r>
            <a:r>
              <a:rPr lang="en-US" sz="2200" dirty="0" smtClean="0">
                <a:solidFill>
                  <a:schemeClr val="tx1"/>
                </a:solidFill>
                <a:latin typeface="Century Gothic"/>
                <a:ea typeface="+mn-ea"/>
                <a:cs typeface="Century Gothic"/>
              </a:rPr>
              <a:t> ELD opportunities </a:t>
            </a:r>
            <a:r>
              <a:rPr lang="en-US" sz="2200" b="1" dirty="0" smtClean="0">
                <a:solidFill>
                  <a:schemeClr val="tx1"/>
                </a:solidFill>
                <a:latin typeface="Century Gothic"/>
                <a:ea typeface="+mn-ea"/>
                <a:cs typeface="Century Gothic"/>
              </a:rPr>
              <a:t>in core content instruction </a:t>
            </a:r>
            <a:r>
              <a:rPr lang="en-US" sz="2200" dirty="0" smtClean="0">
                <a:solidFill>
                  <a:schemeClr val="tx1"/>
                </a:solidFill>
                <a:latin typeface="Century Gothic"/>
                <a:ea typeface="+mn-ea"/>
                <a:cs typeface="Century Gothic"/>
              </a:rPr>
              <a:t>and </a:t>
            </a:r>
            <a:r>
              <a:rPr lang="en-US" sz="2200" b="1" dirty="0" smtClean="0">
                <a:solidFill>
                  <a:schemeClr val="tx1"/>
                </a:solidFill>
                <a:latin typeface="Century Gothic"/>
                <a:ea typeface="+mn-ea"/>
                <a:cs typeface="Century Gothic"/>
              </a:rPr>
              <a:t>in targeted ELD</a:t>
            </a:r>
            <a:r>
              <a:rPr lang="en-US" sz="2200" dirty="0" smtClean="0">
                <a:solidFill>
                  <a:schemeClr val="tx1"/>
                </a:solidFill>
                <a:latin typeface="Century Gothic"/>
                <a:ea typeface="+mn-ea"/>
                <a:cs typeface="Century Gothic"/>
              </a:rPr>
              <a:t> in light of new content standards</a:t>
            </a:r>
            <a:endParaRPr lang="en-US" sz="2200" dirty="0">
              <a:solidFill>
                <a:schemeClr val="tx1"/>
              </a:solidFill>
              <a:latin typeface="Century Gothic"/>
              <a:ea typeface="+mn-ea"/>
              <a:cs typeface="Century Gothic"/>
            </a:endParaRPr>
          </a:p>
        </p:txBody>
      </p:sp>
    </p:spTree>
    <p:extLst>
      <p:ext uri="{BB962C8B-B14F-4D97-AF65-F5344CB8AC3E}">
        <p14:creationId xmlns:p14="http://schemas.microsoft.com/office/powerpoint/2010/main" val="90048477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549275" y="107950"/>
            <a:ext cx="8137525" cy="596900"/>
          </a:xfrm>
        </p:spPr>
        <p:txBody>
          <a:bodyPr/>
          <a:lstStyle/>
          <a:p>
            <a:r>
              <a:rPr lang="en-US" sz="4400" b="1">
                <a:latin typeface="Century Gothic" charset="0"/>
                <a:ea typeface="MS PGothic" charset="0"/>
                <a:cs typeface="Century Gothic" charset="0"/>
              </a:rPr>
              <a:t>Appendix D</a:t>
            </a:r>
          </a:p>
        </p:txBody>
      </p:sp>
      <p:graphicFrame>
        <p:nvGraphicFramePr>
          <p:cNvPr id="4" name="Content Placeholder 3"/>
          <p:cNvGraphicFramePr>
            <a:graphicFrameLocks noGrp="1"/>
          </p:cNvGraphicFramePr>
          <p:nvPr>
            <p:ph idx="1"/>
          </p:nvPr>
        </p:nvGraphicFramePr>
        <p:xfrm>
          <a:off x="0" y="908050"/>
          <a:ext cx="9144000" cy="6273799"/>
        </p:xfrm>
        <a:graphic>
          <a:graphicData uri="http://schemas.openxmlformats.org/drawingml/2006/table">
            <a:tbl>
              <a:tblPr firstRow="1" bandRow="1">
                <a:tableStyleId>{5C22544A-7EE6-4342-B048-85BDC9FD1C3A}</a:tableStyleId>
              </a:tblPr>
              <a:tblGrid>
                <a:gridCol w="4572000"/>
                <a:gridCol w="4572000"/>
              </a:tblGrid>
              <a:tr h="969381">
                <a:tc>
                  <a:txBody>
                    <a:bodyPr/>
                    <a:lstStyle/>
                    <a:p>
                      <a:pPr algn="ctr">
                        <a:lnSpc>
                          <a:spcPct val="120000"/>
                        </a:lnSpc>
                      </a:pPr>
                      <a:r>
                        <a:rPr lang="en-US" sz="2400" dirty="0" smtClean="0">
                          <a:latin typeface="Century Gothic"/>
                          <a:cs typeface="Century Gothic"/>
                        </a:rPr>
                        <a:t>Goals of the CA ELD Standards</a:t>
                      </a:r>
                      <a:endParaRPr lang="en-US" sz="2400" dirty="0">
                        <a:latin typeface="Century Gothic"/>
                        <a:cs typeface="Century Gothic"/>
                      </a:endParaRPr>
                    </a:p>
                  </a:txBody>
                  <a:tcPr marL="91449" marR="91449" marT="45731" marB="45731"/>
                </a:tc>
                <a:tc>
                  <a:txBody>
                    <a:bodyPr/>
                    <a:lstStyle/>
                    <a:p>
                      <a:pPr algn="ctr">
                        <a:lnSpc>
                          <a:spcPct val="120000"/>
                        </a:lnSpc>
                      </a:pPr>
                      <a:r>
                        <a:rPr lang="en-US" sz="2400" dirty="0" smtClean="0">
                          <a:latin typeface="Century Gothic"/>
                          <a:cs typeface="Century Gothic"/>
                        </a:rPr>
                        <a:t>What CA</a:t>
                      </a:r>
                      <a:r>
                        <a:rPr lang="en-US" sz="2400" baseline="0" dirty="0" smtClean="0">
                          <a:latin typeface="Century Gothic"/>
                          <a:cs typeface="Century Gothic"/>
                        </a:rPr>
                        <a:t> ELD Standards are NOT</a:t>
                      </a:r>
                      <a:endParaRPr lang="en-US" sz="2400" dirty="0">
                        <a:latin typeface="Century Gothic"/>
                        <a:cs typeface="Century Gothic"/>
                      </a:endParaRPr>
                    </a:p>
                  </a:txBody>
                  <a:tcPr marL="91449" marR="91449" marT="45731" marB="45731"/>
                </a:tc>
              </a:tr>
              <a:tr h="749938">
                <a:tc>
                  <a:txBody>
                    <a:bodyPr/>
                    <a:lstStyle/>
                    <a:p>
                      <a:pPr>
                        <a:lnSpc>
                          <a:spcPct val="120000"/>
                        </a:lnSpc>
                      </a:pPr>
                      <a:r>
                        <a:rPr lang="en-US" sz="1700" dirty="0" smtClean="0">
                          <a:latin typeface="Century Gothic"/>
                          <a:cs typeface="Century Gothic"/>
                        </a:rPr>
                        <a:t>Fewer, Clearer, and Higher Standards</a:t>
                      </a:r>
                      <a:endParaRPr lang="en-US" sz="1700" dirty="0">
                        <a:latin typeface="Century Gothic"/>
                        <a:cs typeface="Century Gothic"/>
                      </a:endParaRPr>
                    </a:p>
                  </a:txBody>
                  <a:tcPr marL="91449" marR="91449" marT="45731" marB="45731"/>
                </a:tc>
                <a:tc>
                  <a:txBody>
                    <a:bodyPr/>
                    <a:lstStyle/>
                    <a:p>
                      <a:pPr>
                        <a:lnSpc>
                          <a:spcPct val="120000"/>
                        </a:lnSpc>
                      </a:pPr>
                      <a:r>
                        <a:rPr lang="en-US" sz="1700" dirty="0" smtClean="0">
                          <a:latin typeface="Century Gothic"/>
                          <a:cs typeface="Century Gothic"/>
                        </a:rPr>
                        <a:t>The CA ELD standards</a:t>
                      </a:r>
                      <a:r>
                        <a:rPr lang="en-US" sz="1700" baseline="0" dirty="0" smtClean="0">
                          <a:latin typeface="Century Gothic"/>
                          <a:cs typeface="Century Gothic"/>
                        </a:rPr>
                        <a:t> are not to be used in isolation from CCSS</a:t>
                      </a:r>
                      <a:endParaRPr lang="en-US" sz="1700" dirty="0">
                        <a:latin typeface="Century Gothic"/>
                        <a:cs typeface="Century Gothic"/>
                      </a:endParaRPr>
                    </a:p>
                  </a:txBody>
                  <a:tcPr marL="91449" marR="91449" marT="45731" marB="45731"/>
                </a:tc>
              </a:tr>
              <a:tr h="1408414">
                <a:tc>
                  <a:txBody>
                    <a:bodyPr/>
                    <a:lstStyle/>
                    <a:p>
                      <a:pPr>
                        <a:lnSpc>
                          <a:spcPct val="120000"/>
                        </a:lnSpc>
                      </a:pPr>
                      <a:r>
                        <a:rPr lang="en-US" sz="1700" dirty="0" smtClean="0">
                          <a:latin typeface="Century Gothic"/>
                          <a:cs typeface="Century Gothic"/>
                        </a:rPr>
                        <a:t>Promote EL</a:t>
                      </a:r>
                      <a:r>
                        <a:rPr lang="en-US" sz="1700" baseline="0" dirty="0" smtClean="0">
                          <a:latin typeface="Century Gothic"/>
                          <a:cs typeface="Century Gothic"/>
                        </a:rPr>
                        <a:t> abilities to interact in meaningful ways during rich instruction so that they both develop English and content knowledge</a:t>
                      </a:r>
                      <a:endParaRPr lang="en-US" sz="1700" dirty="0">
                        <a:latin typeface="Century Gothic"/>
                        <a:cs typeface="Century Gothic"/>
                      </a:endParaRPr>
                    </a:p>
                  </a:txBody>
                  <a:tcPr marL="91449" marR="91449" marT="45731" marB="45731"/>
                </a:tc>
                <a:tc>
                  <a:txBody>
                    <a:bodyPr/>
                    <a:lstStyle/>
                    <a:p>
                      <a:pPr>
                        <a:lnSpc>
                          <a:spcPct val="120000"/>
                        </a:lnSpc>
                      </a:pPr>
                      <a:r>
                        <a:rPr lang="en-US" sz="1700" dirty="0" smtClean="0">
                          <a:latin typeface="Century Gothic"/>
                          <a:cs typeface="Century Gothic"/>
                        </a:rPr>
                        <a:t>The CA ELD standards</a:t>
                      </a:r>
                      <a:r>
                        <a:rPr lang="en-US" sz="1700" baseline="0" dirty="0" smtClean="0">
                          <a:latin typeface="Century Gothic"/>
                          <a:cs typeface="Century Gothic"/>
                        </a:rPr>
                        <a:t> are not to be used piecemeal at a given proficiency level</a:t>
                      </a:r>
                      <a:endParaRPr lang="en-US" sz="1700" dirty="0">
                        <a:latin typeface="Century Gothic"/>
                        <a:cs typeface="Century Gothic"/>
                      </a:endParaRPr>
                    </a:p>
                  </a:txBody>
                  <a:tcPr marL="91449" marR="91449" marT="45731" marB="45731"/>
                </a:tc>
              </a:tr>
              <a:tr h="1079175">
                <a:tc>
                  <a:txBody>
                    <a:bodyPr/>
                    <a:lstStyle/>
                    <a:p>
                      <a:pPr>
                        <a:lnSpc>
                          <a:spcPct val="120000"/>
                        </a:lnSpc>
                      </a:pPr>
                      <a:r>
                        <a:rPr lang="en-US" sz="1700" dirty="0" smtClean="0">
                          <a:latin typeface="Century Gothic"/>
                          <a:cs typeface="Century Gothic"/>
                        </a:rPr>
                        <a:t>Develop proficiency</a:t>
                      </a:r>
                      <a:r>
                        <a:rPr lang="en-US" sz="1700" baseline="0" dirty="0" smtClean="0">
                          <a:latin typeface="Century Gothic"/>
                          <a:cs typeface="Century Gothic"/>
                        </a:rPr>
                        <a:t> in shifting register based on content.</a:t>
                      </a:r>
                      <a:endParaRPr lang="en-US" sz="1700" dirty="0">
                        <a:latin typeface="Century Gothic"/>
                        <a:cs typeface="Century Gothic"/>
                      </a:endParaRPr>
                    </a:p>
                  </a:txBody>
                  <a:tcPr marL="91449" marR="91449" marT="45731" marB="45731"/>
                </a:tc>
                <a:tc>
                  <a:txBody>
                    <a:bodyPr/>
                    <a:lstStyle/>
                    <a:p>
                      <a:pPr>
                        <a:lnSpc>
                          <a:spcPct val="120000"/>
                        </a:lnSpc>
                      </a:pPr>
                      <a:r>
                        <a:rPr lang="en-US" sz="1700" dirty="0" smtClean="0">
                          <a:latin typeface="Century Gothic"/>
                          <a:cs typeface="Century Gothic"/>
                        </a:rPr>
                        <a:t>The CA ELD standards</a:t>
                      </a:r>
                      <a:r>
                        <a:rPr lang="en-US" sz="1700" baseline="0" dirty="0" smtClean="0">
                          <a:latin typeface="Century Gothic"/>
                          <a:cs typeface="Century Gothic"/>
                        </a:rPr>
                        <a:t> do not provide an exhaustive list of all the linguistic processes.</a:t>
                      </a:r>
                      <a:endParaRPr lang="en-US" sz="1700" dirty="0">
                        <a:latin typeface="Century Gothic"/>
                        <a:cs typeface="Century Gothic"/>
                      </a:endParaRPr>
                    </a:p>
                  </a:txBody>
                  <a:tcPr marL="91449" marR="91449" marT="45731" marB="45731"/>
                </a:tc>
              </a:tr>
              <a:tr h="2066891">
                <a:tc>
                  <a:txBody>
                    <a:bodyPr/>
                    <a:lstStyle/>
                    <a:p>
                      <a:pPr>
                        <a:lnSpc>
                          <a:spcPct val="120000"/>
                        </a:lnSpc>
                      </a:pPr>
                      <a:r>
                        <a:rPr lang="en-US" sz="1700" baseline="0" dirty="0" smtClean="0">
                          <a:latin typeface="Century Gothic"/>
                          <a:cs typeface="Century Gothic"/>
                        </a:rPr>
                        <a:t>Be aware that different languages and variations of English exist and recognize their home languages and cultures as resources to value in their own right and draw upon in building proficiency in English</a:t>
                      </a:r>
                      <a:endParaRPr lang="en-US" sz="1700" dirty="0">
                        <a:latin typeface="Century Gothic"/>
                        <a:cs typeface="Century Gothic"/>
                      </a:endParaRPr>
                    </a:p>
                  </a:txBody>
                  <a:tcPr marL="91449" marR="91449" marT="45731" marB="45731"/>
                </a:tc>
                <a:tc>
                  <a:txBody>
                    <a:bodyPr/>
                    <a:lstStyle/>
                    <a:p>
                      <a:pPr>
                        <a:lnSpc>
                          <a:spcPct val="120000"/>
                        </a:lnSpc>
                      </a:pPr>
                      <a:r>
                        <a:rPr lang="en-US" sz="1700" dirty="0" smtClean="0">
                          <a:latin typeface="Century Gothic"/>
                          <a:cs typeface="Century Gothic"/>
                        </a:rPr>
                        <a:t>The CA ELD standards</a:t>
                      </a:r>
                      <a:r>
                        <a:rPr lang="en-US" sz="1700" baseline="0" dirty="0" smtClean="0">
                          <a:latin typeface="Century Gothic"/>
                          <a:cs typeface="Century Gothic"/>
                        </a:rPr>
                        <a:t> are not a curriculum or a curriculum framework</a:t>
                      </a:r>
                      <a:endParaRPr lang="en-US" sz="1700" dirty="0">
                        <a:latin typeface="Century Gothic"/>
                        <a:cs typeface="Century Gothic"/>
                      </a:endParaRPr>
                    </a:p>
                  </a:txBody>
                  <a:tcPr marL="91449" marR="91449" marT="45731" marB="45731"/>
                </a:tc>
              </a:tr>
            </a:tbl>
          </a:graphicData>
        </a:graphic>
      </p:graphicFrame>
      <p:sp>
        <p:nvSpPr>
          <p:cNvPr id="2" name="Rectangle 1"/>
          <p:cNvSpPr/>
          <p:nvPr/>
        </p:nvSpPr>
        <p:spPr>
          <a:xfrm>
            <a:off x="4603750" y="1892300"/>
            <a:ext cx="4540250" cy="528955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6494971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Grp="1" noChangeArrowheads="1"/>
          </p:cNvSpPr>
          <p:nvPr>
            <p:ph type="title"/>
          </p:nvPr>
        </p:nvSpPr>
        <p:spPr>
          <a:xfrm>
            <a:off x="-117475" y="15875"/>
            <a:ext cx="9423400" cy="1292225"/>
          </a:xfrm>
        </p:spPr>
        <p:txBody>
          <a:bodyPr rIns="132080"/>
          <a:lstStyle/>
          <a:p>
            <a:pPr eaLnBrk="1" hangingPunct="1"/>
            <a:r>
              <a:rPr lang="en-US" sz="3300" b="1">
                <a:latin typeface="Century Gothic" charset="0"/>
                <a:ea typeface="MS PGothic" charset="0"/>
                <a:cs typeface="MS PGothic" charset="0"/>
                <a:sym typeface="Arial" charset="0"/>
              </a:rPr>
              <a:t>Key Conceptual </a:t>
            </a:r>
            <a:r>
              <a:rPr lang="en-US" sz="3300" b="1">
                <a:latin typeface="Century Gothic" charset="0"/>
                <a:ea typeface="MS PGothic" charset="0"/>
                <a:cs typeface="MS PGothic" charset="0"/>
              </a:rPr>
              <a:t>Shifts in </a:t>
            </a:r>
            <a:br>
              <a:rPr lang="en-US" sz="3300" b="1">
                <a:latin typeface="Century Gothic" charset="0"/>
                <a:ea typeface="MS PGothic" charset="0"/>
                <a:cs typeface="MS PGothic" charset="0"/>
              </a:rPr>
            </a:br>
            <a:r>
              <a:rPr lang="en-US" sz="3300" b="1">
                <a:latin typeface="Century Gothic" charset="0"/>
                <a:ea typeface="MS PGothic" charset="0"/>
                <a:cs typeface="MS PGothic" charset="0"/>
              </a:rPr>
              <a:t>2012 CA ELD Standards</a:t>
            </a:r>
            <a:endParaRPr lang="en-US" sz="3300" b="1">
              <a:latin typeface="Century Gothic" charset="0"/>
              <a:ea typeface="MS PGothic" charset="0"/>
              <a:cs typeface="MS PGothic" charset="0"/>
              <a:sym typeface="Arial" charset="0"/>
            </a:endParaRPr>
          </a:p>
        </p:txBody>
      </p:sp>
      <p:sp>
        <p:nvSpPr>
          <p:cNvPr id="55298" name="Rectangle 5"/>
          <p:cNvSpPr>
            <a:spLocks noChangeArrowheads="1"/>
          </p:cNvSpPr>
          <p:nvPr/>
        </p:nvSpPr>
        <p:spPr bwMode="auto">
          <a:xfrm>
            <a:off x="473075" y="1447800"/>
            <a:ext cx="4137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90488" algn="ctr">
              <a:buClr>
                <a:srgbClr val="3891A7"/>
              </a:buClr>
              <a:buSzPct val="80000"/>
            </a:pPr>
            <a:r>
              <a:rPr lang="en-US" b="1" i="1">
                <a:latin typeface="Century Gothic" charset="0"/>
                <a:ea typeface="ヒラギノ角ゴ ProN W3" charset="0"/>
                <a:cs typeface="ヒラギノ角ゴ ProN W3" charset="0"/>
                <a:sym typeface="Arial Bold" charset="0"/>
              </a:rPr>
              <a:t>FROM A CONCEPTUALIZATION OF… </a:t>
            </a:r>
          </a:p>
        </p:txBody>
      </p:sp>
      <p:sp>
        <p:nvSpPr>
          <p:cNvPr id="55299" name="Rectangle 6"/>
          <p:cNvSpPr>
            <a:spLocks noChangeArrowheads="1"/>
          </p:cNvSpPr>
          <p:nvPr/>
        </p:nvSpPr>
        <p:spPr bwMode="auto">
          <a:xfrm>
            <a:off x="5418138" y="1447800"/>
            <a:ext cx="2690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90488" algn="ctr">
              <a:buClr>
                <a:srgbClr val="3891A7"/>
              </a:buClr>
              <a:buSzPct val="80000"/>
            </a:pPr>
            <a:r>
              <a:rPr lang="en-US" b="1" i="1">
                <a:latin typeface="Century Gothic" charset="0"/>
                <a:ea typeface="ヒラギノ角ゴ ProN W3" charset="0"/>
                <a:cs typeface="ヒラギノ角ゴ ProN W3" charset="0"/>
                <a:sym typeface="Arial Bold" charset="0"/>
              </a:rPr>
              <a:t>TO UNDERSTANDING…</a:t>
            </a:r>
          </a:p>
        </p:txBody>
      </p:sp>
      <p:graphicFrame>
        <p:nvGraphicFramePr>
          <p:cNvPr id="10" name="Diagram 9"/>
          <p:cNvGraphicFramePr/>
          <p:nvPr/>
        </p:nvGraphicFramePr>
        <p:xfrm>
          <a:off x="154885" y="1889930"/>
          <a:ext cx="8836715" cy="1115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 13"/>
          <p:cNvGraphicFramePr/>
          <p:nvPr/>
        </p:nvGraphicFramePr>
        <p:xfrm>
          <a:off x="154885" y="3160686"/>
          <a:ext cx="8836715" cy="103698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nvGraphicFramePr>
        <p:xfrm>
          <a:off x="170373" y="4376824"/>
          <a:ext cx="8898669" cy="101354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9" name="Diagram 8"/>
          <p:cNvGraphicFramePr/>
          <p:nvPr/>
        </p:nvGraphicFramePr>
        <p:xfrm>
          <a:off x="170373" y="5498792"/>
          <a:ext cx="8841943" cy="1161716"/>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35021323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14" grpId="0">
        <p:bldAsOne/>
      </p:bldGraphic>
      <p:bldGraphic spid="8" grpId="0">
        <p:bldAsOne/>
      </p:bldGraphic>
      <p:bldGraphic spid="9"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366713" y="600075"/>
            <a:ext cx="8440737" cy="1101725"/>
          </a:xfrm>
        </p:spPr>
        <p:txBody>
          <a:bodyPr/>
          <a:lstStyle/>
          <a:p>
            <a:pPr eaLnBrk="1" hangingPunct="1">
              <a:lnSpc>
                <a:spcPct val="110000"/>
              </a:lnSpc>
              <a:defRPr/>
            </a:pPr>
            <a:r>
              <a:rPr lang="en-US" sz="4400" b="1" dirty="0" smtClean="0">
                <a:solidFill>
                  <a:schemeClr val="bg2">
                    <a:lumMod val="50000"/>
                  </a:schemeClr>
                </a:solidFill>
                <a:latin typeface="Century Gothic"/>
                <a:ea typeface="MS PGothic" charset="0"/>
                <a:cs typeface="Century Gothic"/>
              </a:rPr>
              <a:t>Chalk Talk:</a:t>
            </a:r>
            <a:r>
              <a:rPr lang="en-US" sz="4400" b="1" dirty="0" smtClean="0">
                <a:solidFill>
                  <a:schemeClr val="bg2">
                    <a:lumMod val="50000"/>
                  </a:schemeClr>
                </a:solidFill>
                <a:latin typeface="Century Gothic"/>
                <a:cs typeface="Century Gothic"/>
              </a:rPr>
              <a:t/>
            </a:r>
            <a:br>
              <a:rPr lang="en-US" sz="4400" b="1" dirty="0" smtClean="0">
                <a:solidFill>
                  <a:schemeClr val="bg2">
                    <a:lumMod val="50000"/>
                  </a:schemeClr>
                </a:solidFill>
                <a:latin typeface="Century Gothic"/>
                <a:cs typeface="Century Gothic"/>
              </a:rPr>
            </a:br>
            <a:r>
              <a:rPr lang="en-US" sz="4400" b="1" dirty="0" smtClean="0">
                <a:solidFill>
                  <a:schemeClr val="bg2">
                    <a:lumMod val="50000"/>
                  </a:schemeClr>
                </a:solidFill>
                <a:latin typeface="Century Gothic"/>
                <a:cs typeface="Century Gothic"/>
              </a:rPr>
              <a:t>CA ELD Standards </a:t>
            </a:r>
            <a:endParaRPr lang="en-US" sz="4400" dirty="0">
              <a:solidFill>
                <a:schemeClr val="bg2">
                  <a:lumMod val="50000"/>
                </a:schemeClr>
              </a:solidFill>
              <a:latin typeface="Century Gothic" charset="0"/>
              <a:ea typeface="MS PGothic" charset="0"/>
            </a:endParaRPr>
          </a:p>
        </p:txBody>
      </p:sp>
      <p:sp>
        <p:nvSpPr>
          <p:cNvPr id="8194" name="Content Placeholder 2"/>
          <p:cNvSpPr>
            <a:spLocks noGrp="1"/>
          </p:cNvSpPr>
          <p:nvPr>
            <p:ph idx="1"/>
          </p:nvPr>
        </p:nvSpPr>
        <p:spPr>
          <a:xfrm>
            <a:off x="333375" y="1820863"/>
            <a:ext cx="8348663" cy="4529137"/>
          </a:xfrm>
        </p:spPr>
        <p:txBody>
          <a:bodyPr/>
          <a:lstStyle/>
          <a:p>
            <a:pPr marL="0" indent="0" eaLnBrk="1" hangingPunct="1">
              <a:lnSpc>
                <a:spcPct val="120000"/>
              </a:lnSpc>
              <a:buFont typeface="Wingdings 2" charset="0"/>
              <a:buNone/>
              <a:defRPr/>
            </a:pPr>
            <a:r>
              <a:rPr lang="en-US" dirty="0" smtClean="0">
                <a:solidFill>
                  <a:srgbClr val="000000"/>
                </a:solidFill>
                <a:latin typeface="Century Gothic"/>
                <a:ea typeface="MS PGothic" charset="0"/>
                <a:cs typeface="Century Gothic"/>
              </a:rPr>
              <a:t>Read the Appendix D quotes on the perimeter of the room silently.</a:t>
            </a:r>
          </a:p>
          <a:p>
            <a:pPr marL="0" indent="0" eaLnBrk="1" hangingPunct="1">
              <a:lnSpc>
                <a:spcPct val="120000"/>
              </a:lnSpc>
              <a:buFont typeface="Wingdings 2" charset="0"/>
              <a:buNone/>
              <a:defRPr/>
            </a:pPr>
            <a:r>
              <a:rPr lang="en-US" b="1" dirty="0" smtClean="0">
                <a:solidFill>
                  <a:srgbClr val="000000"/>
                </a:solidFill>
                <a:latin typeface="Century Gothic"/>
                <a:ea typeface="MS PGothic" charset="0"/>
                <a:cs typeface="Century Gothic"/>
              </a:rPr>
              <a:t>Respond </a:t>
            </a:r>
            <a:r>
              <a:rPr lang="en-US" b="1" dirty="0">
                <a:solidFill>
                  <a:srgbClr val="000000"/>
                </a:solidFill>
                <a:latin typeface="Century Gothic"/>
                <a:ea typeface="MS PGothic" charset="0"/>
                <a:cs typeface="Century Gothic"/>
              </a:rPr>
              <a:t>to the </a:t>
            </a:r>
            <a:r>
              <a:rPr lang="en-US" b="1" dirty="0" smtClean="0">
                <a:solidFill>
                  <a:srgbClr val="000000"/>
                </a:solidFill>
                <a:latin typeface="Century Gothic"/>
                <a:ea typeface="MS PGothic" charset="0"/>
                <a:cs typeface="Century Gothic"/>
              </a:rPr>
              <a:t>quote by either:</a:t>
            </a:r>
            <a:endParaRPr lang="en-US" b="1" dirty="0">
              <a:solidFill>
                <a:srgbClr val="000000"/>
              </a:solidFill>
              <a:latin typeface="Century Gothic"/>
              <a:ea typeface="MS PGothic" charset="0"/>
              <a:cs typeface="Century Gothic"/>
            </a:endParaRPr>
          </a:p>
          <a:p>
            <a:pPr eaLnBrk="1" hangingPunct="1">
              <a:lnSpc>
                <a:spcPct val="120000"/>
              </a:lnSpc>
              <a:buClr>
                <a:schemeClr val="accent1"/>
              </a:buClr>
              <a:defRPr/>
            </a:pPr>
            <a:r>
              <a:rPr lang="en-US" dirty="0" smtClean="0">
                <a:solidFill>
                  <a:srgbClr val="000000"/>
                </a:solidFill>
                <a:latin typeface="Century Gothic"/>
                <a:ea typeface="MS PGothic" charset="0"/>
                <a:cs typeface="Century Gothic"/>
              </a:rPr>
              <a:t>Adding </a:t>
            </a:r>
            <a:r>
              <a:rPr lang="en-US" dirty="0">
                <a:solidFill>
                  <a:srgbClr val="000000"/>
                </a:solidFill>
                <a:latin typeface="Century Gothic"/>
                <a:ea typeface="MS PGothic" charset="0"/>
                <a:cs typeface="Century Gothic"/>
              </a:rPr>
              <a:t>your comment, reflection, or idea</a:t>
            </a:r>
          </a:p>
          <a:p>
            <a:pPr eaLnBrk="1" hangingPunct="1">
              <a:lnSpc>
                <a:spcPct val="120000"/>
              </a:lnSpc>
              <a:buClr>
                <a:schemeClr val="accent1"/>
              </a:buClr>
              <a:defRPr/>
            </a:pPr>
            <a:r>
              <a:rPr lang="en-US" dirty="0" smtClean="0">
                <a:solidFill>
                  <a:srgbClr val="000000"/>
                </a:solidFill>
                <a:latin typeface="Century Gothic"/>
                <a:ea typeface="MS PGothic" charset="0"/>
                <a:cs typeface="Century Gothic"/>
              </a:rPr>
              <a:t>Responding </a:t>
            </a:r>
            <a:r>
              <a:rPr lang="en-US" dirty="0">
                <a:solidFill>
                  <a:srgbClr val="000000"/>
                </a:solidFill>
                <a:latin typeface="Century Gothic"/>
                <a:ea typeface="MS PGothic" charset="0"/>
                <a:cs typeface="Century Gothic"/>
              </a:rPr>
              <a:t>to someone </a:t>
            </a:r>
            <a:r>
              <a:rPr lang="en-US" dirty="0" smtClean="0">
                <a:solidFill>
                  <a:srgbClr val="000000"/>
                </a:solidFill>
                <a:latin typeface="Century Gothic"/>
                <a:ea typeface="MS PGothic" charset="0"/>
                <a:cs typeface="Century Gothic"/>
              </a:rPr>
              <a:t>else’</a:t>
            </a:r>
            <a:r>
              <a:rPr lang="en-US" altLang="ja-JP" dirty="0" smtClean="0">
                <a:solidFill>
                  <a:srgbClr val="000000"/>
                </a:solidFill>
                <a:latin typeface="Century Gothic"/>
                <a:ea typeface="Calisto MT" charset="0"/>
                <a:cs typeface="Century Gothic"/>
              </a:rPr>
              <a:t>s comment</a:t>
            </a:r>
            <a:endParaRPr lang="en-US" altLang="ja-JP" dirty="0">
              <a:solidFill>
                <a:srgbClr val="000000"/>
              </a:solidFill>
              <a:latin typeface="Century Gothic"/>
              <a:ea typeface="Calisto MT" charset="0"/>
              <a:cs typeface="Century Gothic"/>
            </a:endParaRPr>
          </a:p>
        </p:txBody>
      </p:sp>
    </p:spTree>
    <p:extLst>
      <p:ext uri="{BB962C8B-B14F-4D97-AF65-F5344CB8AC3E}">
        <p14:creationId xmlns:p14="http://schemas.microsoft.com/office/powerpoint/2010/main" val="90965275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6900" y="1117600"/>
            <a:ext cx="6099175" cy="1477963"/>
          </a:xfrm>
          <a:prstGeom prst="rect">
            <a:avLst/>
          </a:prstGeom>
          <a:ln w="76200" cmpd="sng"/>
        </p:spPr>
        <p:style>
          <a:lnRef idx="2">
            <a:schemeClr val="accent5"/>
          </a:lnRef>
          <a:fillRef idx="1">
            <a:schemeClr val="lt1"/>
          </a:fillRef>
          <a:effectRef idx="0">
            <a:schemeClr val="accent5"/>
          </a:effectRef>
          <a:fontRef idx="minor">
            <a:schemeClr val="dk1"/>
          </a:fontRef>
        </p:style>
        <p:txBody>
          <a:bodyPr>
            <a:spAutoFit/>
          </a:bodyPr>
          <a:lstStyle/>
          <a:p>
            <a:pPr>
              <a:defRPr/>
            </a:pPr>
            <a:r>
              <a:rPr lang="en-US" dirty="0">
                <a:latin typeface="Century Gothic"/>
                <a:cs typeface="Century Gothic"/>
              </a:rPr>
              <a:t>Overview &amp; Proficiency Level Descriptors (PLDs):</a:t>
            </a:r>
          </a:p>
          <a:p>
            <a:pPr marL="285750" indent="-285750">
              <a:buFont typeface="Wingdings" charset="2"/>
              <a:buChar char="ü"/>
              <a:defRPr/>
            </a:pPr>
            <a:r>
              <a:rPr lang="en-US" dirty="0">
                <a:latin typeface="Century Gothic"/>
                <a:cs typeface="Century Gothic"/>
              </a:rPr>
              <a:t>Alignment to CCSS for ELA &amp; Literacy</a:t>
            </a:r>
          </a:p>
          <a:p>
            <a:pPr marL="285750" indent="-285750">
              <a:buFont typeface="Wingdings" charset="2"/>
              <a:buChar char="ü"/>
              <a:defRPr/>
            </a:pPr>
            <a:r>
              <a:rPr lang="en-US" dirty="0">
                <a:latin typeface="Century Gothic"/>
                <a:cs typeface="Century Gothic"/>
              </a:rPr>
              <a:t>CA’s EL Student</a:t>
            </a:r>
          </a:p>
          <a:p>
            <a:pPr marL="285750" indent="-285750">
              <a:buFont typeface="Wingdings" charset="2"/>
              <a:buChar char="ü"/>
              <a:defRPr/>
            </a:pPr>
            <a:r>
              <a:rPr lang="en-US" dirty="0">
                <a:latin typeface="Century Gothic"/>
                <a:cs typeface="Century Gothic"/>
              </a:rPr>
              <a:t>Proficiency Level Descriptors (PLDs)</a:t>
            </a:r>
          </a:p>
          <a:p>
            <a:pPr marL="285750" indent="-285750">
              <a:buFont typeface="Wingdings" charset="2"/>
              <a:buChar char="ü"/>
              <a:defRPr/>
            </a:pPr>
            <a:r>
              <a:rPr lang="en-US" dirty="0">
                <a:latin typeface="Century Gothic"/>
                <a:cs typeface="Century Gothic"/>
              </a:rPr>
              <a:t>Structure of the grade level standards</a:t>
            </a:r>
          </a:p>
        </p:txBody>
      </p:sp>
      <p:sp>
        <p:nvSpPr>
          <p:cNvPr id="6" name="TextBox 5"/>
          <p:cNvSpPr txBox="1"/>
          <p:nvPr/>
        </p:nvSpPr>
        <p:spPr>
          <a:xfrm>
            <a:off x="1109663" y="2828925"/>
            <a:ext cx="6981825" cy="1754188"/>
          </a:xfrm>
          <a:prstGeom prst="rect">
            <a:avLst/>
          </a:prstGeom>
          <a:ln w="76200" cmpd="sng">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dirty="0">
                <a:latin typeface="Century Gothic"/>
                <a:cs typeface="Century Gothic"/>
              </a:rPr>
              <a:t>Grade Level Standards</a:t>
            </a:r>
          </a:p>
          <a:p>
            <a:pPr marL="285750" indent="-285750">
              <a:buFont typeface="Wingdings" charset="2"/>
              <a:buChar char="ü"/>
              <a:defRPr/>
            </a:pPr>
            <a:r>
              <a:rPr lang="en-US" dirty="0">
                <a:latin typeface="Century Gothic"/>
                <a:cs typeface="Century Gothic"/>
              </a:rPr>
              <a:t>Section 1: Goal, Critical Principles, At-a-glance Overview</a:t>
            </a:r>
          </a:p>
          <a:p>
            <a:pPr marL="285750" indent="-285750">
              <a:buFont typeface="Wingdings" charset="2"/>
              <a:buChar char="ü"/>
              <a:defRPr/>
            </a:pPr>
            <a:r>
              <a:rPr lang="en-US" dirty="0">
                <a:latin typeface="Century Gothic"/>
                <a:cs typeface="Century Gothic"/>
              </a:rPr>
              <a:t>Section 2: Elaboration on Critical Principles</a:t>
            </a:r>
          </a:p>
          <a:p>
            <a:pPr marL="742950" lvl="1" indent="-285750">
              <a:buFont typeface="Arial"/>
              <a:buChar char="•"/>
              <a:defRPr/>
            </a:pPr>
            <a:r>
              <a:rPr lang="en-US" dirty="0">
                <a:latin typeface="Century Gothic"/>
                <a:cs typeface="Century Gothic"/>
              </a:rPr>
              <a:t>Part I:   Interacting in Meaningful Ways</a:t>
            </a:r>
          </a:p>
          <a:p>
            <a:pPr marL="742950" lvl="1" indent="-285750">
              <a:buFont typeface="Arial"/>
              <a:buChar char="•"/>
              <a:defRPr/>
            </a:pPr>
            <a:r>
              <a:rPr lang="en-US" dirty="0">
                <a:latin typeface="Century Gothic"/>
                <a:cs typeface="Century Gothic"/>
              </a:rPr>
              <a:t>Part II:  Learning About How English Works</a:t>
            </a:r>
          </a:p>
          <a:p>
            <a:pPr marL="742950" lvl="1" indent="-285750">
              <a:buFont typeface="Arial"/>
              <a:buChar char="•"/>
              <a:defRPr/>
            </a:pPr>
            <a:r>
              <a:rPr lang="en-US" dirty="0">
                <a:latin typeface="Century Gothic"/>
                <a:cs typeface="Century Gothic"/>
              </a:rPr>
              <a:t>Part III: Using Foundation Skills</a:t>
            </a:r>
          </a:p>
        </p:txBody>
      </p:sp>
      <p:sp>
        <p:nvSpPr>
          <p:cNvPr id="7" name="TextBox 6"/>
          <p:cNvSpPr txBox="1"/>
          <p:nvPr/>
        </p:nvSpPr>
        <p:spPr>
          <a:xfrm>
            <a:off x="1652588" y="4795838"/>
            <a:ext cx="6986587" cy="1477962"/>
          </a:xfrm>
          <a:prstGeom prst="rect">
            <a:avLst/>
          </a:prstGeom>
          <a:ln w="76200" cmpd="sng"/>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dirty="0">
                <a:latin typeface="Century Gothic"/>
                <a:cs typeface="Century Gothic"/>
              </a:rPr>
              <a:t>Appendices:</a:t>
            </a:r>
          </a:p>
          <a:p>
            <a:pPr marL="285750" indent="-285750">
              <a:buFont typeface="Wingdings" charset="2"/>
              <a:buChar char="ü"/>
              <a:defRPr/>
            </a:pPr>
            <a:r>
              <a:rPr lang="en-US" dirty="0">
                <a:latin typeface="Century Gothic"/>
                <a:cs typeface="Century Gothic"/>
              </a:rPr>
              <a:t>Appendix A: Foundational Literacy Skills</a:t>
            </a:r>
          </a:p>
          <a:p>
            <a:pPr marL="285750" indent="-285750">
              <a:buFont typeface="Wingdings" charset="2"/>
              <a:buChar char="ü"/>
              <a:defRPr/>
            </a:pPr>
            <a:r>
              <a:rPr lang="en-US" dirty="0">
                <a:latin typeface="Century Gothic"/>
                <a:cs typeface="Century Gothic"/>
              </a:rPr>
              <a:t>Appendix B: Learning About How English Works</a:t>
            </a:r>
          </a:p>
          <a:p>
            <a:pPr marL="285750" indent="-285750">
              <a:buFont typeface="Wingdings" charset="2"/>
              <a:buChar char="ü"/>
              <a:defRPr/>
            </a:pPr>
            <a:r>
              <a:rPr lang="en-US" dirty="0">
                <a:latin typeface="Century Gothic"/>
                <a:cs typeface="Century Gothic"/>
              </a:rPr>
              <a:t>Appendix C: Theory and Research</a:t>
            </a:r>
          </a:p>
          <a:p>
            <a:pPr marL="285750" indent="-285750">
              <a:buFont typeface="Wingdings" charset="2"/>
              <a:buChar char="ü"/>
              <a:defRPr/>
            </a:pPr>
            <a:r>
              <a:rPr lang="en-US" dirty="0">
                <a:latin typeface="Century Gothic"/>
                <a:cs typeface="Century Gothic"/>
              </a:rPr>
              <a:t>Appendix D: Context, Development, Validation</a:t>
            </a:r>
          </a:p>
        </p:txBody>
      </p:sp>
      <p:sp>
        <p:nvSpPr>
          <p:cNvPr id="8" name="TextBox 7"/>
          <p:cNvSpPr txBox="1"/>
          <p:nvPr/>
        </p:nvSpPr>
        <p:spPr>
          <a:xfrm>
            <a:off x="5514975" y="6472238"/>
            <a:ext cx="3306763" cy="369887"/>
          </a:xfrm>
          <a:prstGeom prst="rect">
            <a:avLst/>
          </a:prstGeom>
          <a:ln w="76200" cmpd="sng"/>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latin typeface="Century Gothic"/>
                <a:cs typeface="Century Gothic"/>
              </a:rPr>
              <a:t>Glossary of Key Terms</a:t>
            </a:r>
          </a:p>
        </p:txBody>
      </p:sp>
      <p:sp>
        <p:nvSpPr>
          <p:cNvPr id="57349" name="Title 10"/>
          <p:cNvSpPr>
            <a:spLocks noGrp="1"/>
          </p:cNvSpPr>
          <p:nvPr>
            <p:ph type="title"/>
          </p:nvPr>
        </p:nvSpPr>
        <p:spPr>
          <a:xfrm>
            <a:off x="596900" y="47625"/>
            <a:ext cx="8042275" cy="839788"/>
          </a:xfrm>
        </p:spPr>
        <p:txBody>
          <a:bodyPr/>
          <a:lstStyle/>
          <a:p>
            <a:pPr eaLnBrk="1" hangingPunct="1">
              <a:lnSpc>
                <a:spcPct val="140000"/>
              </a:lnSpc>
            </a:pPr>
            <a:r>
              <a:rPr lang="en-US" sz="3300" b="1">
                <a:latin typeface="Century Gothic" charset="0"/>
                <a:ea typeface="MS PGothic" charset="0"/>
              </a:rPr>
              <a:t>CA ELD Standards Overview</a:t>
            </a:r>
            <a:endParaRPr lang="en-US" sz="2000">
              <a:solidFill>
                <a:schemeClr val="tx1"/>
              </a:solidFill>
              <a:latin typeface="Century Gothic" charset="0"/>
              <a:ea typeface="MS PGothic" charset="0"/>
            </a:endParaRPr>
          </a:p>
        </p:txBody>
      </p:sp>
      <p:sp>
        <p:nvSpPr>
          <p:cNvPr id="10" name="Oval 9"/>
          <p:cNvSpPr/>
          <p:nvPr/>
        </p:nvSpPr>
        <p:spPr>
          <a:xfrm>
            <a:off x="1652588" y="5912556"/>
            <a:ext cx="5665787" cy="418394"/>
          </a:xfrm>
          <a:prstGeom prst="ellipse">
            <a:avLst/>
          </a:prstGeom>
          <a:noFill/>
          <a:ln w="38100" cmpd="sng">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281932982"/>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3"/>
          <p:cNvPicPr>
            <a:picLocks noChangeAspect="1" noChangeArrowheads="1"/>
          </p:cNvPicPr>
          <p:nvPr/>
        </p:nvPicPr>
        <p:blipFill>
          <a:blip r:embed="rId3">
            <a:extLst>
              <a:ext uri="{28A0092B-C50C-407E-A947-70E740481C1C}">
                <a14:useLocalDpi xmlns:a14="http://schemas.microsoft.com/office/drawing/2010/main" val="0"/>
              </a:ext>
            </a:extLst>
          </a:blip>
          <a:srcRect l="3125" t="14844" r="5000"/>
          <a:stretch>
            <a:fillRect/>
          </a:stretch>
        </p:blipFill>
        <p:spPr bwMode="auto">
          <a:xfrm>
            <a:off x="3848489" y="2566810"/>
            <a:ext cx="4540391" cy="33672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381000" y="1606550"/>
            <a:ext cx="8007880" cy="4235450"/>
          </a:xfrm>
        </p:spPr>
        <p:txBody>
          <a:bodyPr rtlCol="0">
            <a:normAutofit/>
          </a:bodyPr>
          <a:lstStyle/>
          <a:p>
            <a:pPr marL="0" indent="0" fontAlgn="auto">
              <a:spcAft>
                <a:spcPts val="0"/>
              </a:spcAft>
              <a:buFont typeface="Wingdings 2" charset="0"/>
              <a:buNone/>
              <a:defRPr/>
            </a:pPr>
            <a:r>
              <a:rPr lang="en-US" dirty="0" smtClean="0">
                <a:latin typeface="Century Gothic"/>
                <a:ea typeface="+mn-ea"/>
                <a:cs typeface="Century Gothic"/>
              </a:rPr>
              <a:t>On your own, scan pages 1-2 from your grade level </a:t>
            </a:r>
          </a:p>
          <a:p>
            <a:pPr lvl="1" fontAlgn="auto">
              <a:spcAft>
                <a:spcPts val="0"/>
              </a:spcAft>
              <a:defRPr/>
            </a:pPr>
            <a:r>
              <a:rPr lang="en-US" sz="1800" dirty="0" smtClean="0">
                <a:latin typeface="Century Gothic"/>
                <a:ea typeface="+mn-ea"/>
                <a:cs typeface="Century Gothic"/>
              </a:rPr>
              <a:t>What do you notice?</a:t>
            </a:r>
          </a:p>
          <a:p>
            <a:pPr marL="0" indent="0" fontAlgn="auto">
              <a:spcAft>
                <a:spcPts val="0"/>
              </a:spcAft>
              <a:buFont typeface="Wingdings 2" charset="0"/>
              <a:buNone/>
              <a:defRPr/>
            </a:pPr>
            <a:endParaRPr lang="en-US" sz="2000" dirty="0" smtClean="0">
              <a:latin typeface="Century Gothic"/>
              <a:ea typeface="+mn-ea"/>
              <a:cs typeface="Century Gothic"/>
            </a:endParaRPr>
          </a:p>
          <a:p>
            <a:pPr marL="0" indent="0" fontAlgn="auto">
              <a:spcAft>
                <a:spcPts val="0"/>
              </a:spcAft>
              <a:buFont typeface="Wingdings 2" charset="0"/>
              <a:buNone/>
              <a:defRPr/>
            </a:pPr>
            <a:r>
              <a:rPr lang="en-US" dirty="0" smtClean="0">
                <a:solidFill>
                  <a:schemeClr val="tx1"/>
                </a:solidFill>
                <a:latin typeface="Century Gothic"/>
                <a:ea typeface="+mn-ea"/>
                <a:cs typeface="Century Gothic"/>
              </a:rPr>
              <a:t>Turn and Talk</a:t>
            </a:r>
            <a:endParaRPr lang="en-US" dirty="0">
              <a:solidFill>
                <a:schemeClr val="tx1"/>
              </a:solidFill>
              <a:latin typeface="Century Gothic"/>
              <a:ea typeface="+mn-ea"/>
              <a:cs typeface="Century Gothic"/>
            </a:endParaRPr>
          </a:p>
        </p:txBody>
      </p:sp>
      <p:sp>
        <p:nvSpPr>
          <p:cNvPr id="59396" name="Title 2"/>
          <p:cNvSpPr>
            <a:spLocks noGrp="1"/>
          </p:cNvSpPr>
          <p:nvPr>
            <p:ph type="title"/>
          </p:nvPr>
        </p:nvSpPr>
        <p:spPr>
          <a:xfrm>
            <a:off x="549275" y="438150"/>
            <a:ext cx="8042275" cy="1006475"/>
          </a:xfrm>
        </p:spPr>
        <p:txBody>
          <a:bodyPr/>
          <a:lstStyle/>
          <a:p>
            <a:r>
              <a:rPr lang="en-US" sz="4400" b="1" dirty="0">
                <a:latin typeface="Century Gothic" charset="0"/>
                <a:ea typeface="MS PGothic" charset="0"/>
                <a:cs typeface="Century Gothic" charset="0"/>
              </a:rPr>
              <a:t>Layout of the CA ELD Standards</a:t>
            </a:r>
          </a:p>
        </p:txBody>
      </p:sp>
      <p:sp>
        <p:nvSpPr>
          <p:cNvPr id="8" name="Shape 154"/>
          <p:cNvSpPr txBox="1">
            <a:spLocks noChangeArrowheads="1"/>
          </p:cNvSpPr>
          <p:nvPr/>
        </p:nvSpPr>
        <p:spPr bwMode="auto">
          <a:xfrm>
            <a:off x="0" y="5934075"/>
            <a:ext cx="2713038" cy="923925"/>
          </a:xfrm>
          <a:prstGeom prst="rect">
            <a:avLst/>
          </a:prstGeom>
          <a:solidFill>
            <a:srgbClr val="FFE1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buClr>
                <a:srgbClr val="000000"/>
              </a:buClr>
              <a:buSzPct val="25000"/>
              <a:buFont typeface="Arial" charset="0"/>
              <a:buNone/>
            </a:pPr>
            <a:r>
              <a:rPr lang="en-US" sz="1800" b="1" dirty="0">
                <a:solidFill>
                  <a:srgbClr val="000000"/>
                </a:solidFill>
                <a:latin typeface="Century Gothic" charset="0"/>
                <a:cs typeface="Century Gothic" charset="0"/>
                <a:sym typeface="Arial" charset="0"/>
              </a:rPr>
              <a:t>Instructional Strategy:</a:t>
            </a:r>
          </a:p>
          <a:p>
            <a:pPr eaLnBrk="1" hangingPunct="1">
              <a:buClr>
                <a:srgbClr val="000000"/>
              </a:buClr>
              <a:buSzPct val="25000"/>
              <a:buFont typeface="Arial" charset="0"/>
              <a:buNone/>
            </a:pPr>
            <a:r>
              <a:rPr lang="en-US" sz="1800" dirty="0">
                <a:solidFill>
                  <a:srgbClr val="000000"/>
                </a:solidFill>
                <a:latin typeface="Century Gothic" charset="0"/>
                <a:cs typeface="Century Gothic" charset="0"/>
                <a:sym typeface="Arial" charset="0"/>
              </a:rPr>
              <a:t>Turn &amp; Talk </a:t>
            </a:r>
          </a:p>
        </p:txBody>
      </p:sp>
      <p:sp>
        <p:nvSpPr>
          <p:cNvPr id="7" name="TextBox 6"/>
          <p:cNvSpPr txBox="1"/>
          <p:nvPr/>
        </p:nvSpPr>
        <p:spPr>
          <a:xfrm>
            <a:off x="7803444" y="6251222"/>
            <a:ext cx="1340556" cy="369332"/>
          </a:xfrm>
          <a:prstGeom prst="rect">
            <a:avLst/>
          </a:prstGeom>
          <a:solidFill>
            <a:srgbClr val="FFFF00"/>
          </a:solidFill>
          <a:ln>
            <a:solidFill>
              <a:schemeClr val="tx1">
                <a:alpha val="95000"/>
              </a:schemeClr>
            </a:solidFill>
          </a:ln>
        </p:spPr>
        <p:txBody>
          <a:bodyPr wrap="square" rtlCol="0">
            <a:spAutoFit/>
          </a:bodyPr>
          <a:lstStyle/>
          <a:p>
            <a:r>
              <a:rPr lang="en-US" b="1" dirty="0" smtClean="0"/>
              <a:t>Handout</a:t>
            </a:r>
            <a:endParaRPr lang="en-US" b="1" dirty="0"/>
          </a:p>
        </p:txBody>
      </p:sp>
    </p:spTree>
    <p:extLst>
      <p:ext uri="{BB962C8B-B14F-4D97-AF65-F5344CB8AC3E}">
        <p14:creationId xmlns:p14="http://schemas.microsoft.com/office/powerpoint/2010/main" val="13813260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3" descr="Screen Shot 2014-01-10 at 12.13.34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0" y="1174750"/>
            <a:ext cx="9080500" cy="5683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normAutofit fontScale="90000"/>
          </a:bodyPr>
          <a:lstStyle/>
          <a:p>
            <a:pPr>
              <a:defRPr/>
            </a:pPr>
            <a:r>
              <a:rPr lang="en-US" sz="4400" b="1" dirty="0" smtClean="0">
                <a:solidFill>
                  <a:srgbClr val="31859C"/>
                </a:solidFill>
                <a:latin typeface="Century Gothic"/>
                <a:cs typeface="Century Gothic"/>
              </a:rPr>
              <a:t>ELD Standards Layout</a:t>
            </a:r>
            <a:br>
              <a:rPr lang="en-US" sz="4400" b="1" dirty="0" smtClean="0">
                <a:solidFill>
                  <a:srgbClr val="31859C"/>
                </a:solidFill>
                <a:latin typeface="Century Gothic"/>
                <a:cs typeface="Century Gothic"/>
              </a:rPr>
            </a:br>
            <a:endParaRPr lang="en-US" sz="4400" b="1" dirty="0">
              <a:solidFill>
                <a:srgbClr val="31859C"/>
              </a:solidFill>
              <a:latin typeface="Century Gothic"/>
              <a:cs typeface="Century Gothic"/>
            </a:endParaRPr>
          </a:p>
        </p:txBody>
      </p:sp>
      <p:sp>
        <p:nvSpPr>
          <p:cNvPr id="6" name="Rectangle 5"/>
          <p:cNvSpPr/>
          <p:nvPr/>
        </p:nvSpPr>
        <p:spPr>
          <a:xfrm>
            <a:off x="338138" y="3725863"/>
            <a:ext cx="6535737" cy="2844800"/>
          </a:xfrm>
          <a:prstGeom prst="rect">
            <a:avLst/>
          </a:prstGeom>
          <a:noFill/>
          <a:ln w="57150" cmpd="sng">
            <a:solidFill>
              <a:schemeClr val="accent2">
                <a:lumMod val="75000"/>
              </a:schemeClr>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rgbClr val="000000"/>
                </a:solidFill>
              </a:ln>
            </a:endParaRPr>
          </a:p>
        </p:txBody>
      </p:sp>
      <p:sp>
        <p:nvSpPr>
          <p:cNvPr id="61444" name="TextBox 6"/>
          <p:cNvSpPr txBox="1">
            <a:spLocks noChangeArrowheads="1"/>
          </p:cNvSpPr>
          <p:nvPr/>
        </p:nvSpPr>
        <p:spPr bwMode="auto">
          <a:xfrm>
            <a:off x="711200" y="774700"/>
            <a:ext cx="843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r>
              <a:rPr lang="en-US" sz="2000">
                <a:solidFill>
                  <a:srgbClr val="FF0000"/>
                </a:solidFill>
                <a:latin typeface="Arial Black" charset="0"/>
                <a:cs typeface="Arial Black" charset="0"/>
              </a:rPr>
              <a:t>Section I, Part I: Interacting in Meaningful Ways</a:t>
            </a:r>
          </a:p>
        </p:txBody>
      </p:sp>
      <p:sp>
        <p:nvSpPr>
          <p:cNvPr id="7" name="TextBox 6"/>
          <p:cNvSpPr txBox="1"/>
          <p:nvPr/>
        </p:nvSpPr>
        <p:spPr>
          <a:xfrm>
            <a:off x="7803444" y="6488668"/>
            <a:ext cx="1340556" cy="369332"/>
          </a:xfrm>
          <a:prstGeom prst="rect">
            <a:avLst/>
          </a:prstGeom>
          <a:solidFill>
            <a:srgbClr val="FFFF00"/>
          </a:solidFill>
          <a:ln>
            <a:solidFill>
              <a:schemeClr val="tx1">
                <a:alpha val="95000"/>
              </a:schemeClr>
            </a:solidFill>
          </a:ln>
        </p:spPr>
        <p:txBody>
          <a:bodyPr wrap="square" rtlCol="0">
            <a:spAutoFit/>
          </a:bodyPr>
          <a:lstStyle/>
          <a:p>
            <a:r>
              <a:rPr lang="en-US" b="1" dirty="0" smtClean="0"/>
              <a:t>Handout</a:t>
            </a:r>
            <a:endParaRPr lang="en-US" b="1" dirty="0"/>
          </a:p>
        </p:txBody>
      </p:sp>
    </p:spTree>
    <p:extLst>
      <p:ext uri="{BB962C8B-B14F-4D97-AF65-F5344CB8AC3E}">
        <p14:creationId xmlns:p14="http://schemas.microsoft.com/office/powerpoint/2010/main" val="289380498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lang="en-US" sz="4400" b="1" dirty="0" smtClean="0">
                <a:solidFill>
                  <a:srgbClr val="31859C"/>
                </a:solidFill>
                <a:latin typeface="Century Gothic"/>
                <a:cs typeface="Century Gothic"/>
              </a:rPr>
              <a:t>ELD Standards Layout</a:t>
            </a:r>
            <a:br>
              <a:rPr lang="en-US" sz="4400" b="1" dirty="0" smtClean="0">
                <a:solidFill>
                  <a:srgbClr val="31859C"/>
                </a:solidFill>
                <a:latin typeface="Century Gothic"/>
                <a:cs typeface="Century Gothic"/>
              </a:rPr>
            </a:br>
            <a:endParaRPr lang="en-US" sz="4400" b="1" dirty="0">
              <a:solidFill>
                <a:srgbClr val="31859C"/>
              </a:solidFill>
              <a:latin typeface="Century Gothic"/>
              <a:cs typeface="Century Gothic"/>
            </a:endParaRPr>
          </a:p>
        </p:txBody>
      </p:sp>
      <p:sp>
        <p:nvSpPr>
          <p:cNvPr id="84994" name="TextBox 11"/>
          <p:cNvSpPr txBox="1">
            <a:spLocks noChangeArrowheads="1"/>
          </p:cNvSpPr>
          <p:nvPr/>
        </p:nvSpPr>
        <p:spPr bwMode="auto">
          <a:xfrm>
            <a:off x="771525" y="862013"/>
            <a:ext cx="819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r" eaLnBrk="1" hangingPunct="1"/>
            <a:r>
              <a:rPr lang="en-US" sz="2000">
                <a:solidFill>
                  <a:srgbClr val="FF0000"/>
                </a:solidFill>
                <a:latin typeface="Arial Black" charset="0"/>
                <a:cs typeface="Arial Black" charset="0"/>
              </a:rPr>
              <a:t>Section I, Part II: Learning About How English Works </a:t>
            </a:r>
          </a:p>
        </p:txBody>
      </p:sp>
      <p:pic>
        <p:nvPicPr>
          <p:cNvPr id="2" name="Picture 1" descr="Screen Shot 2014-01-10 at 12.14.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925" y="1727200"/>
            <a:ext cx="8740775" cy="4730750"/>
          </a:xfrm>
          <a:prstGeom prst="rect">
            <a:avLst/>
          </a:prstGeom>
          <a:ln>
            <a:solidFill>
              <a:schemeClr val="accent6">
                <a:lumMod val="75000"/>
              </a:schemeClr>
            </a:solidFill>
          </a:ln>
        </p:spPr>
      </p:pic>
      <p:sp>
        <p:nvSpPr>
          <p:cNvPr id="6" name="Rectangle 5"/>
          <p:cNvSpPr/>
          <p:nvPr/>
        </p:nvSpPr>
        <p:spPr>
          <a:xfrm>
            <a:off x="771525" y="5118100"/>
            <a:ext cx="6129338" cy="285750"/>
          </a:xfrm>
          <a:prstGeom prst="rect">
            <a:avLst/>
          </a:prstGeom>
          <a:noFill/>
          <a:ln w="57150" cmpd="sng">
            <a:solidFill>
              <a:schemeClr val="accent2">
                <a:lumMod val="75000"/>
              </a:schemeClr>
            </a:solidFill>
            <a:prstDash val="lg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rgbClr val="000000"/>
                </a:solidFill>
              </a:ln>
            </a:endParaRPr>
          </a:p>
        </p:txBody>
      </p:sp>
      <p:sp>
        <p:nvSpPr>
          <p:cNvPr id="8" name="TextBox 11"/>
          <p:cNvSpPr txBox="1">
            <a:spLocks noChangeArrowheads="1"/>
          </p:cNvSpPr>
          <p:nvPr/>
        </p:nvSpPr>
        <p:spPr bwMode="auto">
          <a:xfrm>
            <a:off x="615950" y="1327150"/>
            <a:ext cx="819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r>
              <a:rPr lang="en-US" sz="2000">
                <a:solidFill>
                  <a:srgbClr val="FF0000"/>
                </a:solidFill>
                <a:latin typeface="Arial Black" charset="0"/>
                <a:cs typeface="Arial Black" charset="0"/>
              </a:rPr>
              <a:t>          Section I, Part III: Foundational Skills</a:t>
            </a:r>
          </a:p>
        </p:txBody>
      </p:sp>
      <p:sp>
        <p:nvSpPr>
          <p:cNvPr id="9" name="Rectangle 8"/>
          <p:cNvSpPr/>
          <p:nvPr/>
        </p:nvSpPr>
        <p:spPr>
          <a:xfrm>
            <a:off x="758825" y="2633663"/>
            <a:ext cx="6129338" cy="2484437"/>
          </a:xfrm>
          <a:prstGeom prst="rect">
            <a:avLst/>
          </a:prstGeom>
          <a:noFill/>
          <a:ln w="57150" cmpd="sng">
            <a:solidFill>
              <a:schemeClr val="accent2">
                <a:lumMod val="75000"/>
              </a:schemeClr>
            </a:solidFill>
            <a:prstDash val="lg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rgbClr val="000000"/>
                </a:solidFill>
              </a:ln>
            </a:endParaRPr>
          </a:p>
        </p:txBody>
      </p:sp>
      <p:sp>
        <p:nvSpPr>
          <p:cNvPr id="10" name="TextBox 9"/>
          <p:cNvSpPr txBox="1"/>
          <p:nvPr/>
        </p:nvSpPr>
        <p:spPr>
          <a:xfrm>
            <a:off x="7803444" y="6378222"/>
            <a:ext cx="1340556" cy="369332"/>
          </a:xfrm>
          <a:prstGeom prst="rect">
            <a:avLst/>
          </a:prstGeom>
          <a:solidFill>
            <a:srgbClr val="FFFF00"/>
          </a:solidFill>
          <a:ln>
            <a:solidFill>
              <a:schemeClr val="tx1">
                <a:alpha val="95000"/>
              </a:schemeClr>
            </a:solidFill>
          </a:ln>
        </p:spPr>
        <p:txBody>
          <a:bodyPr wrap="square" rtlCol="0">
            <a:spAutoFit/>
          </a:bodyPr>
          <a:lstStyle/>
          <a:p>
            <a:r>
              <a:rPr lang="en-US" b="1" dirty="0" smtClean="0"/>
              <a:t>Handout</a:t>
            </a:r>
            <a:endParaRPr lang="en-US" b="1" dirty="0"/>
          </a:p>
        </p:txBody>
      </p:sp>
    </p:spTree>
    <p:extLst>
      <p:ext uri="{BB962C8B-B14F-4D97-AF65-F5344CB8AC3E}">
        <p14:creationId xmlns:p14="http://schemas.microsoft.com/office/powerpoint/2010/main" val="25636634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99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84994"/>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P spid="84994" grpId="1"/>
      <p:bldP spid="6" grpId="0" animBg="1"/>
      <p:bldP spid="8" grpId="0"/>
      <p:bldP spid="9" grpId="0" animBg="1"/>
      <p:bldP spid="9"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Screen Shot 2014-01-10 at 12.14.58 PM.png"/>
          <p:cNvPicPr>
            <a:picLocks noChangeAspect="1"/>
          </p:cNvPicPr>
          <p:nvPr/>
        </p:nvPicPr>
        <p:blipFill rotWithShape="1">
          <a:blip r:embed="rId3">
            <a:extLst>
              <a:ext uri="{28A0092B-C50C-407E-A947-70E740481C1C}">
                <a14:useLocalDpi xmlns:a14="http://schemas.microsoft.com/office/drawing/2010/main" val="0"/>
              </a:ext>
            </a:extLst>
          </a:blip>
          <a:srcRect l="4522" t="5838" b="12081"/>
          <a:stretch/>
        </p:blipFill>
        <p:spPr>
          <a:xfrm>
            <a:off x="195263" y="3573463"/>
            <a:ext cx="9120187" cy="3633787"/>
          </a:xfrm>
          <a:prstGeom prst="rect">
            <a:avLst/>
          </a:prstGeom>
          <a:ln>
            <a:solidFill>
              <a:schemeClr val="accent6">
                <a:lumMod val="75000"/>
              </a:schemeClr>
            </a:solidFill>
          </a:ln>
        </p:spPr>
      </p:pic>
      <p:pic>
        <p:nvPicPr>
          <p:cNvPr id="65538" name="Picture 3" descr="Screen Shot 2014-01-10 at 12.13.34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2388"/>
            <a:ext cx="9144000" cy="408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1770063" y="2362200"/>
            <a:ext cx="6726237" cy="1570038"/>
          </a:xfrm>
          <a:prstGeom prst="rect">
            <a:avLst/>
          </a:prstGeom>
          <a:solidFill>
            <a:schemeClr val="bg1"/>
          </a:solidFill>
          <a:ln w="38100">
            <a:solidFill>
              <a:srgbClr val="C00000"/>
            </a:solidFill>
            <a:miter lim="800000"/>
            <a:headEnd/>
            <a:tailEnd/>
          </a:ln>
        </p:spPr>
        <p:txBody>
          <a:bodyPr>
            <a:spAutoFit/>
          </a:bodyPr>
          <a:lstStyle/>
          <a:p>
            <a:r>
              <a:rPr lang="en-US" sz="1600" b="1">
                <a:latin typeface="Century Gothic" charset="0"/>
                <a:cs typeface="Century Gothic" charset="0"/>
              </a:rPr>
              <a:t>Part I of the ELD Standards: Interacting in Meaningful Ways</a:t>
            </a:r>
            <a:r>
              <a:rPr lang="en-US" sz="1600">
                <a:latin typeface="Century Gothic" charset="0"/>
                <a:cs typeface="Century Gothic" charset="0"/>
              </a:rPr>
              <a:t>. It is the same at each grade level.  It lists 3 </a:t>
            </a:r>
            <a:r>
              <a:rPr lang="en-US" sz="1600" b="1">
                <a:latin typeface="Century Gothic" charset="0"/>
                <a:cs typeface="Century Gothic" charset="0"/>
              </a:rPr>
              <a:t>Modes</a:t>
            </a:r>
            <a:r>
              <a:rPr lang="en-US" sz="1600">
                <a:latin typeface="Century Gothic" charset="0"/>
                <a:cs typeface="Century Gothic" charset="0"/>
              </a:rPr>
              <a:t> </a:t>
            </a:r>
            <a:r>
              <a:rPr lang="en-US" sz="1600" b="1">
                <a:solidFill>
                  <a:srgbClr val="008000"/>
                </a:solidFill>
                <a:latin typeface="Century Gothic" charset="0"/>
                <a:cs typeface="Century Gothic" charset="0"/>
              </a:rPr>
              <a:t>(Ways of Using Language)</a:t>
            </a:r>
          </a:p>
          <a:p>
            <a:pPr marL="685800" lvl="1" indent="-228600">
              <a:buFont typeface="News Gothic MT" charset="0"/>
              <a:buAutoNum type="alphaUcPeriod"/>
            </a:pPr>
            <a:r>
              <a:rPr lang="en-US" sz="1600">
                <a:latin typeface="Century Gothic" charset="0"/>
                <a:cs typeface="Century Gothic" charset="0"/>
              </a:rPr>
              <a:t>Collaborative</a:t>
            </a:r>
          </a:p>
          <a:p>
            <a:pPr marL="685800" lvl="1" indent="-228600">
              <a:buFont typeface="News Gothic MT" charset="0"/>
              <a:buAutoNum type="alphaUcPeriod"/>
            </a:pPr>
            <a:r>
              <a:rPr lang="en-US" sz="1600">
                <a:latin typeface="Century Gothic" charset="0"/>
                <a:cs typeface="Century Gothic" charset="0"/>
              </a:rPr>
              <a:t>Interpretive</a:t>
            </a:r>
          </a:p>
          <a:p>
            <a:pPr marL="685800" lvl="1" indent="-228600">
              <a:buFont typeface="News Gothic MT" charset="0"/>
              <a:buAutoNum type="alphaUcPeriod"/>
            </a:pPr>
            <a:r>
              <a:rPr lang="en-US" sz="1600">
                <a:latin typeface="Century Gothic" charset="0"/>
                <a:cs typeface="Century Gothic" charset="0"/>
              </a:rPr>
              <a:t>Productive</a:t>
            </a:r>
          </a:p>
        </p:txBody>
      </p:sp>
      <p:sp>
        <p:nvSpPr>
          <p:cNvPr id="14" name="Rectangle 13"/>
          <p:cNvSpPr/>
          <p:nvPr/>
        </p:nvSpPr>
        <p:spPr>
          <a:xfrm>
            <a:off x="1389063" y="1317625"/>
            <a:ext cx="5178425" cy="1077913"/>
          </a:xfrm>
          <a:prstGeom prst="rect">
            <a:avLst/>
          </a:prstGeom>
          <a:solidFill>
            <a:schemeClr val="bg1"/>
          </a:solidFill>
          <a:ln w="38100" cmpd="sng">
            <a:solidFill>
              <a:srgbClr val="C00000"/>
            </a:solidFill>
          </a:ln>
        </p:spPr>
        <p:txBody>
          <a:bodyPr>
            <a:spAutoFit/>
          </a:bodyPr>
          <a:lstStyle/>
          <a:p>
            <a:pPr marL="171450" indent="-171450">
              <a:buFont typeface="Arial"/>
              <a:buChar char="•"/>
              <a:defRPr/>
            </a:pPr>
            <a:r>
              <a:rPr lang="en-US" sz="1600" dirty="0">
                <a:latin typeface="Century Gothic"/>
                <a:cs typeface="Century Gothic"/>
              </a:rPr>
              <a:t>The same </a:t>
            </a:r>
            <a:r>
              <a:rPr lang="en-US" sz="1600" b="1" dirty="0">
                <a:latin typeface="Century Gothic"/>
                <a:cs typeface="Century Gothic"/>
              </a:rPr>
              <a:t>Goal</a:t>
            </a:r>
            <a:r>
              <a:rPr lang="en-US" sz="1600" dirty="0">
                <a:latin typeface="Century Gothic"/>
                <a:cs typeface="Century Gothic"/>
              </a:rPr>
              <a:t> is listed at each grade level</a:t>
            </a:r>
          </a:p>
          <a:p>
            <a:pPr marL="171450" indent="-171450">
              <a:buFont typeface="Arial"/>
              <a:buChar char="•"/>
              <a:defRPr/>
            </a:pPr>
            <a:r>
              <a:rPr lang="en-US" sz="1600" dirty="0">
                <a:latin typeface="Century Gothic"/>
                <a:cs typeface="Century Gothic"/>
              </a:rPr>
              <a:t>The same </a:t>
            </a:r>
            <a:r>
              <a:rPr lang="en-US" sz="1600" b="1" dirty="0">
                <a:latin typeface="Century Gothic"/>
                <a:cs typeface="Century Gothic"/>
              </a:rPr>
              <a:t>Critical Principles </a:t>
            </a:r>
            <a:r>
              <a:rPr lang="en-US" sz="1600" dirty="0">
                <a:latin typeface="Century Gothic"/>
                <a:cs typeface="Century Gothic"/>
              </a:rPr>
              <a:t>for Developing</a:t>
            </a:r>
          </a:p>
          <a:p>
            <a:pPr marL="171450" indent="-171450">
              <a:buFont typeface="Arial"/>
              <a:buChar char="•"/>
              <a:defRPr/>
            </a:pPr>
            <a:r>
              <a:rPr lang="en-US" sz="1600" dirty="0">
                <a:latin typeface="Century Gothic"/>
                <a:cs typeface="Century Gothic"/>
              </a:rPr>
              <a:t> </a:t>
            </a:r>
            <a:r>
              <a:rPr lang="en-US" sz="1600" b="1" dirty="0">
                <a:latin typeface="Century Gothic"/>
                <a:cs typeface="Century Gothic"/>
              </a:rPr>
              <a:t>Language and Cognition in Academic Contexts </a:t>
            </a:r>
          </a:p>
          <a:p>
            <a:pPr>
              <a:defRPr/>
            </a:pPr>
            <a:r>
              <a:rPr lang="en-US" sz="1600" dirty="0">
                <a:latin typeface="Century Gothic"/>
                <a:cs typeface="Century Gothic"/>
              </a:rPr>
              <a:t>is at each grade level</a:t>
            </a:r>
          </a:p>
        </p:txBody>
      </p:sp>
      <p:sp>
        <p:nvSpPr>
          <p:cNvPr id="15" name="Rectangle 14"/>
          <p:cNvSpPr>
            <a:spLocks noChangeArrowheads="1"/>
          </p:cNvSpPr>
          <p:nvPr/>
        </p:nvSpPr>
        <p:spPr bwMode="auto">
          <a:xfrm>
            <a:off x="2659063" y="4367213"/>
            <a:ext cx="6134100" cy="1570037"/>
          </a:xfrm>
          <a:prstGeom prst="rect">
            <a:avLst/>
          </a:prstGeom>
          <a:solidFill>
            <a:schemeClr val="bg1"/>
          </a:solidFill>
          <a:ln w="38100">
            <a:solidFill>
              <a:srgbClr val="C00000"/>
            </a:solidFill>
            <a:miter lim="800000"/>
            <a:headEnd/>
            <a:tailEnd/>
          </a:ln>
        </p:spPr>
        <p:txBody>
          <a:bodyPr>
            <a:spAutoFit/>
          </a:bodyPr>
          <a:lstStyle/>
          <a:p>
            <a:r>
              <a:rPr lang="en-US" sz="1600" b="1">
                <a:latin typeface="Century Gothic" charset="0"/>
                <a:cs typeface="Century Gothic" charset="0"/>
              </a:rPr>
              <a:t>Part II: Learning about How English Works. </a:t>
            </a:r>
            <a:r>
              <a:rPr lang="en-US" sz="1600">
                <a:latin typeface="Century Gothic" charset="0"/>
                <a:cs typeface="Century Gothic" charset="0"/>
              </a:rPr>
              <a:t>It is the same at each grade level.  It lists 3 </a:t>
            </a:r>
            <a:r>
              <a:rPr lang="en-US" sz="1600" b="1">
                <a:latin typeface="Century Gothic" charset="0"/>
                <a:cs typeface="Century Gothic" charset="0"/>
              </a:rPr>
              <a:t>Processes</a:t>
            </a:r>
            <a:r>
              <a:rPr lang="en-US" sz="1600">
                <a:latin typeface="Century Gothic" charset="0"/>
                <a:cs typeface="Century Gothic" charset="0"/>
              </a:rPr>
              <a:t> </a:t>
            </a:r>
            <a:r>
              <a:rPr lang="en-US" sz="1600" b="1">
                <a:solidFill>
                  <a:srgbClr val="008000"/>
                </a:solidFill>
                <a:latin typeface="Century Gothic" charset="0"/>
                <a:cs typeface="Century Gothic" charset="0"/>
              </a:rPr>
              <a:t>(Purpose for using Language)</a:t>
            </a:r>
          </a:p>
          <a:p>
            <a:pPr marL="685800" lvl="1" indent="-228600">
              <a:buFont typeface="News Gothic MT" charset="0"/>
              <a:buAutoNum type="alphaUcPeriod"/>
            </a:pPr>
            <a:r>
              <a:rPr lang="en-US" sz="1600">
                <a:latin typeface="Century Gothic" charset="0"/>
                <a:cs typeface="Century Gothic" charset="0"/>
              </a:rPr>
              <a:t>Structuring Cohesive Texts</a:t>
            </a:r>
          </a:p>
          <a:p>
            <a:pPr marL="685800" lvl="1" indent="-228600">
              <a:buFont typeface="News Gothic MT" charset="0"/>
              <a:buAutoNum type="alphaUcPeriod"/>
            </a:pPr>
            <a:r>
              <a:rPr lang="en-US" sz="1600">
                <a:latin typeface="Century Gothic" charset="0"/>
                <a:cs typeface="Century Gothic" charset="0"/>
              </a:rPr>
              <a:t>Expanding and Enriching Ideas</a:t>
            </a:r>
          </a:p>
          <a:p>
            <a:pPr marL="685800" lvl="1" indent="-228600">
              <a:buFont typeface="News Gothic MT" charset="0"/>
              <a:buAutoNum type="alphaUcPeriod"/>
            </a:pPr>
            <a:r>
              <a:rPr lang="en-US" sz="1600">
                <a:latin typeface="Century Gothic" charset="0"/>
                <a:cs typeface="Century Gothic" charset="0"/>
              </a:rPr>
              <a:t>Connecting and Condensing Ideas</a:t>
            </a:r>
          </a:p>
        </p:txBody>
      </p:sp>
      <p:sp>
        <p:nvSpPr>
          <p:cNvPr id="17" name="Rectangle 16"/>
          <p:cNvSpPr>
            <a:spLocks noChangeArrowheads="1"/>
          </p:cNvSpPr>
          <p:nvPr/>
        </p:nvSpPr>
        <p:spPr bwMode="auto">
          <a:xfrm>
            <a:off x="1268413" y="3746500"/>
            <a:ext cx="2667000" cy="584200"/>
          </a:xfrm>
          <a:prstGeom prst="rect">
            <a:avLst/>
          </a:prstGeom>
          <a:solidFill>
            <a:schemeClr val="bg1"/>
          </a:solidFill>
          <a:ln w="38100">
            <a:solidFill>
              <a:srgbClr val="C00000"/>
            </a:solidFill>
            <a:miter lim="800000"/>
            <a:headEnd/>
            <a:tailEnd/>
          </a:ln>
        </p:spPr>
        <p:txBody>
          <a:bodyPr>
            <a:spAutoFit/>
          </a:bodyPr>
          <a:lstStyle/>
          <a:p>
            <a:pPr algn="ctr"/>
            <a:r>
              <a:rPr lang="en-US" sz="1600">
                <a:latin typeface="Century Gothic" charset="0"/>
                <a:cs typeface="Century Gothic" charset="0"/>
              </a:rPr>
              <a:t>The Strands appear beneath.</a:t>
            </a:r>
          </a:p>
        </p:txBody>
      </p:sp>
      <p:pic>
        <p:nvPicPr>
          <p:cNvPr id="1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4600" y="3810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9" name="Rectangle 18"/>
          <p:cNvSpPr>
            <a:spLocks noChangeArrowheads="1"/>
          </p:cNvSpPr>
          <p:nvPr/>
        </p:nvSpPr>
        <p:spPr bwMode="auto">
          <a:xfrm>
            <a:off x="723900" y="685800"/>
            <a:ext cx="7772400" cy="338138"/>
          </a:xfrm>
          <a:prstGeom prst="rect">
            <a:avLst/>
          </a:prstGeom>
          <a:solidFill>
            <a:schemeClr val="bg1"/>
          </a:solidFill>
          <a:ln w="38100">
            <a:solidFill>
              <a:srgbClr val="C00000"/>
            </a:solidFill>
            <a:miter lim="800000"/>
            <a:headEnd/>
            <a:tailEnd/>
          </a:ln>
        </p:spPr>
        <p:txBody>
          <a:bodyPr>
            <a:spAutoFit/>
          </a:bodyPr>
          <a:lstStyle/>
          <a:p>
            <a:r>
              <a:rPr lang="en-US" sz="1600">
                <a:latin typeface="Century Gothic" charset="0"/>
                <a:cs typeface="Century Gothic" charset="0"/>
              </a:rPr>
              <a:t>For every Grade level, the ELD Standards have the same ‘Section 1’</a:t>
            </a:r>
          </a:p>
        </p:txBody>
      </p:sp>
      <p:pic>
        <p:nvPicPr>
          <p:cNvPr id="2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25" y="990600"/>
            <a:ext cx="304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250" y="4005263"/>
            <a:ext cx="4572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0" name="Oval 29"/>
          <p:cNvSpPr/>
          <p:nvPr/>
        </p:nvSpPr>
        <p:spPr>
          <a:xfrm>
            <a:off x="458788" y="2422525"/>
            <a:ext cx="762000" cy="304800"/>
          </a:xfrm>
          <a:prstGeom prst="ellipse">
            <a:avLst/>
          </a:prstGeom>
          <a:noFill/>
          <a:ln w="38100" cmpd="sng">
            <a:solidFill>
              <a:srgbClr val="66006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Oval 30"/>
          <p:cNvSpPr/>
          <p:nvPr/>
        </p:nvSpPr>
        <p:spPr>
          <a:xfrm>
            <a:off x="441325" y="3200400"/>
            <a:ext cx="762000" cy="304800"/>
          </a:xfrm>
          <a:prstGeom prst="ellipse">
            <a:avLst/>
          </a:prstGeom>
          <a:noFill/>
          <a:ln w="38100" cmpd="sng">
            <a:solidFill>
              <a:srgbClr val="66006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Oval 19"/>
          <p:cNvSpPr/>
          <p:nvPr/>
        </p:nvSpPr>
        <p:spPr>
          <a:xfrm>
            <a:off x="471488" y="1819275"/>
            <a:ext cx="762000" cy="304800"/>
          </a:xfrm>
          <a:prstGeom prst="ellipse">
            <a:avLst/>
          </a:prstGeom>
          <a:noFill/>
          <a:ln w="38100" cmpd="sng">
            <a:solidFill>
              <a:srgbClr val="66006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TextBox 4"/>
          <p:cNvSpPr txBox="1">
            <a:spLocks noChangeArrowheads="1"/>
          </p:cNvSpPr>
          <p:nvPr/>
        </p:nvSpPr>
        <p:spPr bwMode="auto">
          <a:xfrm>
            <a:off x="276225" y="381000"/>
            <a:ext cx="381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r>
              <a:rPr lang="en-US" sz="8000">
                <a:solidFill>
                  <a:srgbClr val="660066"/>
                </a:solidFill>
                <a:latin typeface="Century Gothic" charset="0"/>
                <a:cs typeface="Century Gothic" charset="0"/>
              </a:rPr>
              <a:t>{</a:t>
            </a:r>
          </a:p>
        </p:txBody>
      </p:sp>
      <p:sp>
        <p:nvSpPr>
          <p:cNvPr id="22" name="Left Brace 21"/>
          <p:cNvSpPr/>
          <p:nvPr/>
        </p:nvSpPr>
        <p:spPr>
          <a:xfrm>
            <a:off x="130175" y="2657475"/>
            <a:ext cx="180975" cy="539750"/>
          </a:xfrm>
          <a:prstGeom prst="leftBrace">
            <a:avLst/>
          </a:prstGeom>
          <a:ln w="57150" cmpd="sng">
            <a:solidFill>
              <a:srgbClr val="660066"/>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9" name="Left Brace 28"/>
          <p:cNvSpPr/>
          <p:nvPr/>
        </p:nvSpPr>
        <p:spPr>
          <a:xfrm>
            <a:off x="106363" y="2081213"/>
            <a:ext cx="228600" cy="381000"/>
          </a:xfrm>
          <a:prstGeom prst="leftBrace">
            <a:avLst/>
          </a:prstGeom>
          <a:ln w="57150" cmpd="sng">
            <a:solidFill>
              <a:srgbClr val="660066"/>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3" name="Left Brace 32"/>
          <p:cNvSpPr/>
          <p:nvPr/>
        </p:nvSpPr>
        <p:spPr>
          <a:xfrm>
            <a:off x="84138" y="3514725"/>
            <a:ext cx="266700" cy="381000"/>
          </a:xfrm>
          <a:prstGeom prst="leftBrace">
            <a:avLst/>
          </a:prstGeom>
          <a:ln w="57150" cmpd="sng">
            <a:solidFill>
              <a:srgbClr val="660066"/>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5" name="Rectangle 34"/>
          <p:cNvSpPr>
            <a:spLocks noChangeArrowheads="1"/>
          </p:cNvSpPr>
          <p:nvPr/>
        </p:nvSpPr>
        <p:spPr bwMode="auto">
          <a:xfrm>
            <a:off x="2805113" y="5946775"/>
            <a:ext cx="4146550" cy="338138"/>
          </a:xfrm>
          <a:prstGeom prst="rect">
            <a:avLst/>
          </a:prstGeom>
          <a:solidFill>
            <a:schemeClr val="bg1"/>
          </a:solidFill>
          <a:ln w="38100">
            <a:solidFill>
              <a:srgbClr val="C00000"/>
            </a:solidFill>
            <a:miter lim="800000"/>
            <a:headEnd/>
            <a:tailEnd/>
          </a:ln>
        </p:spPr>
        <p:txBody>
          <a:bodyPr>
            <a:spAutoFit/>
          </a:bodyPr>
          <a:lstStyle/>
          <a:p>
            <a:pPr algn="ctr"/>
            <a:r>
              <a:rPr lang="en-US" sz="1600" b="1">
                <a:latin typeface="Century Gothic" charset="0"/>
                <a:cs typeface="Century Gothic" charset="0"/>
              </a:rPr>
              <a:t>Part III: Using Foundational Literacy Skills</a:t>
            </a:r>
          </a:p>
        </p:txBody>
      </p:sp>
      <p:sp>
        <p:nvSpPr>
          <p:cNvPr id="36" name="Left Brace 35"/>
          <p:cNvSpPr/>
          <p:nvPr/>
        </p:nvSpPr>
        <p:spPr>
          <a:xfrm>
            <a:off x="76200" y="6181725"/>
            <a:ext cx="228600" cy="315913"/>
          </a:xfrm>
          <a:prstGeom prst="leftBrace">
            <a:avLst/>
          </a:prstGeom>
          <a:ln w="57150" cmpd="sng">
            <a:solidFill>
              <a:srgbClr val="660066"/>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7" name="Left Brace 36"/>
          <p:cNvSpPr/>
          <p:nvPr/>
        </p:nvSpPr>
        <p:spPr>
          <a:xfrm>
            <a:off x="65088" y="5434013"/>
            <a:ext cx="211137" cy="384175"/>
          </a:xfrm>
          <a:prstGeom prst="leftBrace">
            <a:avLst/>
          </a:prstGeom>
          <a:ln w="57150" cmpd="sng">
            <a:solidFill>
              <a:srgbClr val="660066"/>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8" name="Left Brace 37"/>
          <p:cNvSpPr/>
          <p:nvPr/>
        </p:nvSpPr>
        <p:spPr>
          <a:xfrm>
            <a:off x="53975" y="4722813"/>
            <a:ext cx="228600" cy="314325"/>
          </a:xfrm>
          <a:prstGeom prst="leftBrace">
            <a:avLst/>
          </a:prstGeom>
          <a:ln w="57150" cmpd="sng">
            <a:solidFill>
              <a:srgbClr val="660066"/>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pic>
        <p:nvPicPr>
          <p:cNvPr id="3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250" y="6437313"/>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2" name="TextBox 41"/>
          <p:cNvSpPr txBox="1"/>
          <p:nvPr/>
        </p:nvSpPr>
        <p:spPr>
          <a:xfrm>
            <a:off x="6705600" y="2081213"/>
            <a:ext cx="1905000" cy="400050"/>
          </a:xfrm>
          <a:prstGeom prst="rect">
            <a:avLst/>
          </a:prstGeom>
          <a:solidFill>
            <a:schemeClr val="accent4">
              <a:lumMod val="60000"/>
              <a:lumOff val="40000"/>
              <a:alpha val="49000"/>
            </a:schemeClr>
          </a:solidFill>
          <a:ln>
            <a:solidFill>
              <a:schemeClr val="accent3">
                <a:lumMod val="50000"/>
              </a:schemeClr>
            </a:solidFill>
          </a:ln>
        </p:spPr>
        <p:txBody>
          <a:bodyPr>
            <a:spAutoFit/>
          </a:bodyPr>
          <a:lstStyle/>
          <a:p>
            <a:pPr>
              <a:defRPr/>
            </a:pPr>
            <a:endParaRPr lang="en-US" sz="2000" dirty="0" err="1"/>
          </a:p>
        </p:txBody>
      </p:sp>
      <p:sp>
        <p:nvSpPr>
          <p:cNvPr id="43" name="TextBox 42"/>
          <p:cNvSpPr txBox="1"/>
          <p:nvPr/>
        </p:nvSpPr>
        <p:spPr>
          <a:xfrm>
            <a:off x="6705600" y="2657475"/>
            <a:ext cx="1905000" cy="554038"/>
          </a:xfrm>
          <a:prstGeom prst="rect">
            <a:avLst/>
          </a:prstGeom>
          <a:solidFill>
            <a:schemeClr val="accent4">
              <a:lumMod val="60000"/>
              <a:lumOff val="40000"/>
              <a:alpha val="49000"/>
            </a:schemeClr>
          </a:solidFill>
          <a:ln>
            <a:solidFill>
              <a:schemeClr val="accent3">
                <a:lumMod val="50000"/>
              </a:schemeClr>
            </a:solidFill>
          </a:ln>
        </p:spPr>
        <p:txBody>
          <a:bodyPr>
            <a:spAutoFit/>
          </a:bodyPr>
          <a:lstStyle/>
          <a:p>
            <a:pPr>
              <a:defRPr/>
            </a:pPr>
            <a:endParaRPr lang="en-US" sz="3000" dirty="0" err="1"/>
          </a:p>
        </p:txBody>
      </p:sp>
      <p:sp>
        <p:nvSpPr>
          <p:cNvPr id="44" name="TextBox 43"/>
          <p:cNvSpPr txBox="1"/>
          <p:nvPr/>
        </p:nvSpPr>
        <p:spPr>
          <a:xfrm>
            <a:off x="6705600" y="3419475"/>
            <a:ext cx="1905000" cy="554038"/>
          </a:xfrm>
          <a:prstGeom prst="rect">
            <a:avLst/>
          </a:prstGeom>
          <a:solidFill>
            <a:schemeClr val="accent4">
              <a:lumMod val="60000"/>
              <a:lumOff val="40000"/>
              <a:alpha val="49000"/>
            </a:schemeClr>
          </a:solidFill>
          <a:ln>
            <a:solidFill>
              <a:schemeClr val="accent3">
                <a:lumMod val="50000"/>
              </a:schemeClr>
            </a:solidFill>
          </a:ln>
        </p:spPr>
        <p:txBody>
          <a:bodyPr>
            <a:spAutoFit/>
          </a:bodyPr>
          <a:lstStyle/>
          <a:p>
            <a:pPr>
              <a:defRPr/>
            </a:pPr>
            <a:endParaRPr lang="en-US" sz="3000" dirty="0" err="1"/>
          </a:p>
        </p:txBody>
      </p:sp>
      <p:sp>
        <p:nvSpPr>
          <p:cNvPr id="45" name="TextBox 44"/>
          <p:cNvSpPr txBox="1"/>
          <p:nvPr/>
        </p:nvSpPr>
        <p:spPr>
          <a:xfrm>
            <a:off x="6705600" y="4805363"/>
            <a:ext cx="1905000" cy="400050"/>
          </a:xfrm>
          <a:prstGeom prst="rect">
            <a:avLst/>
          </a:prstGeom>
          <a:solidFill>
            <a:schemeClr val="accent4">
              <a:lumMod val="60000"/>
              <a:lumOff val="40000"/>
              <a:alpha val="49000"/>
            </a:schemeClr>
          </a:solidFill>
          <a:ln>
            <a:solidFill>
              <a:schemeClr val="accent3">
                <a:lumMod val="50000"/>
              </a:schemeClr>
            </a:solidFill>
          </a:ln>
        </p:spPr>
        <p:txBody>
          <a:bodyPr>
            <a:spAutoFit/>
          </a:bodyPr>
          <a:lstStyle/>
          <a:p>
            <a:pPr>
              <a:defRPr/>
            </a:pPr>
            <a:endParaRPr lang="en-US" sz="2000" dirty="0" err="1"/>
          </a:p>
        </p:txBody>
      </p:sp>
      <p:sp>
        <p:nvSpPr>
          <p:cNvPr id="46" name="TextBox 45"/>
          <p:cNvSpPr txBox="1"/>
          <p:nvPr/>
        </p:nvSpPr>
        <p:spPr>
          <a:xfrm>
            <a:off x="6705600" y="5418138"/>
            <a:ext cx="1905000" cy="708025"/>
          </a:xfrm>
          <a:prstGeom prst="rect">
            <a:avLst/>
          </a:prstGeom>
          <a:solidFill>
            <a:schemeClr val="accent4">
              <a:lumMod val="60000"/>
              <a:lumOff val="40000"/>
              <a:alpha val="49000"/>
            </a:schemeClr>
          </a:solidFill>
          <a:ln>
            <a:solidFill>
              <a:schemeClr val="accent3">
                <a:lumMod val="50000"/>
              </a:schemeClr>
            </a:solidFill>
          </a:ln>
        </p:spPr>
        <p:txBody>
          <a:bodyPr>
            <a:spAutoFit/>
          </a:bodyPr>
          <a:lstStyle/>
          <a:p>
            <a:pPr>
              <a:defRPr/>
            </a:pPr>
            <a:endParaRPr lang="en-US" sz="2000" dirty="0"/>
          </a:p>
          <a:p>
            <a:pPr>
              <a:defRPr/>
            </a:pPr>
            <a:endParaRPr lang="en-US" sz="1000" dirty="0"/>
          </a:p>
          <a:p>
            <a:pPr>
              <a:defRPr/>
            </a:pPr>
            <a:endParaRPr lang="en-US" sz="1000" dirty="0" err="1"/>
          </a:p>
        </p:txBody>
      </p:sp>
      <p:sp>
        <p:nvSpPr>
          <p:cNvPr id="47" name="TextBox 46"/>
          <p:cNvSpPr txBox="1"/>
          <p:nvPr/>
        </p:nvSpPr>
        <p:spPr>
          <a:xfrm>
            <a:off x="6705600" y="6218238"/>
            <a:ext cx="1905000" cy="554037"/>
          </a:xfrm>
          <a:prstGeom prst="rect">
            <a:avLst/>
          </a:prstGeom>
          <a:solidFill>
            <a:schemeClr val="accent4">
              <a:lumMod val="60000"/>
              <a:lumOff val="40000"/>
              <a:alpha val="49000"/>
            </a:schemeClr>
          </a:solidFill>
          <a:ln>
            <a:solidFill>
              <a:schemeClr val="accent3">
                <a:lumMod val="50000"/>
              </a:schemeClr>
            </a:solidFill>
          </a:ln>
        </p:spPr>
        <p:txBody>
          <a:bodyPr>
            <a:spAutoFit/>
          </a:bodyPr>
          <a:lstStyle/>
          <a:p>
            <a:pPr>
              <a:defRPr/>
            </a:pPr>
            <a:endParaRPr lang="en-US" sz="3000" dirty="0" err="1"/>
          </a:p>
        </p:txBody>
      </p:sp>
      <p:sp>
        <p:nvSpPr>
          <p:cNvPr id="53" name="Rectangle 52"/>
          <p:cNvSpPr/>
          <p:nvPr/>
        </p:nvSpPr>
        <p:spPr>
          <a:xfrm>
            <a:off x="533400" y="990600"/>
            <a:ext cx="8077200" cy="708025"/>
          </a:xfrm>
          <a:prstGeom prst="rect">
            <a:avLst/>
          </a:prstGeom>
          <a:solidFill>
            <a:schemeClr val="bg1"/>
          </a:solidFill>
          <a:ln w="38100" cmpd="sng">
            <a:solidFill>
              <a:schemeClr val="accent6"/>
            </a:solidFill>
          </a:ln>
        </p:spPr>
        <p:txBody>
          <a:bodyPr>
            <a:spAutoFit/>
          </a:bodyPr>
          <a:lstStyle/>
          <a:p>
            <a:pPr>
              <a:defRPr/>
            </a:pPr>
            <a:r>
              <a:rPr lang="en-US" sz="2000" dirty="0">
                <a:latin typeface="Century Gothic"/>
                <a:cs typeface="Century Gothic"/>
              </a:rPr>
              <a:t>The only thing that differs on page 1-2 of the ELD Standards for each grade level is the CCSS standards it corresponds to.</a:t>
            </a:r>
          </a:p>
        </p:txBody>
      </p:sp>
      <p:sp>
        <p:nvSpPr>
          <p:cNvPr id="65566" name="TextBox 14"/>
          <p:cNvSpPr txBox="1">
            <a:spLocks noChangeArrowheads="1"/>
          </p:cNvSpPr>
          <p:nvPr/>
        </p:nvSpPr>
        <p:spPr bwMode="auto">
          <a:xfrm>
            <a:off x="6507163" y="225425"/>
            <a:ext cx="2286000" cy="461963"/>
          </a:xfrm>
          <a:prstGeom prst="rect">
            <a:avLst/>
          </a:prstGeom>
          <a:solidFill>
            <a:schemeClr val="bg1"/>
          </a:solidFill>
          <a:ln w="25400">
            <a:solidFill>
              <a:srgbClr val="660066"/>
            </a:solidFill>
            <a:miter lim="800000"/>
            <a:headEnd/>
            <a:tailEnd/>
          </a:ln>
        </p:spPr>
        <p:txBody>
          <a:bodyPr>
            <a:spAutoFit/>
          </a:bodyPr>
          <a:lstStyle>
            <a:lvl1pPr marL="342900" indent="-342900" eaLnBrk="0" hangingPunct="0">
              <a:defRPr sz="2400">
                <a:solidFill>
                  <a:schemeClr val="tx1"/>
                </a:solidFill>
                <a:latin typeface="News Gothic MT" charset="0"/>
                <a:ea typeface="ＭＳ Ｐゴシック" charset="0"/>
                <a:cs typeface="ＭＳ Ｐゴシック" charset="0"/>
              </a:defRPr>
            </a:lvl1pPr>
            <a:lvl2pPr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lvl="1" eaLnBrk="1" hangingPunct="1"/>
            <a:r>
              <a:rPr lang="en-US">
                <a:latin typeface="Century Gothic" charset="0"/>
                <a:cs typeface="Century Gothic" charset="0"/>
              </a:rPr>
              <a:t>Section 1</a:t>
            </a:r>
            <a:endParaRPr lang="en-US" sz="1800">
              <a:latin typeface="Century Gothic" charset="0"/>
              <a:cs typeface="Century Gothic" charset="0"/>
            </a:endParaRPr>
          </a:p>
        </p:txBody>
      </p:sp>
    </p:spTree>
    <p:extLst>
      <p:ext uri="{BB962C8B-B14F-4D97-AF65-F5344CB8AC3E}">
        <p14:creationId xmlns:p14="http://schemas.microsoft.com/office/powerpoint/2010/main" val="32293847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nodeType="clickEffect">
                                  <p:stCondLst>
                                    <p:cond delay="0"/>
                                  </p:stCondLst>
                                  <p:childTnLst>
                                    <p:set>
                                      <p:cBhvr>
                                        <p:cTn id="12" dur="1" fill="hold">
                                          <p:stCondLst>
                                            <p:cond delay="0"/>
                                          </p:stCondLst>
                                        </p:cTn>
                                        <p:tgtEl>
                                          <p:spTgt spid="18"/>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9"/>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0"/>
                                          </p:stCondLst>
                                        </p:cTn>
                                        <p:tgtEl>
                                          <p:spTgt spid="21"/>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5"/>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20"/>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30"/>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31"/>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2"/>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29"/>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2"/>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33"/>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17"/>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xit" presetSubtype="0" fill="hold" nodeType="clickEffect">
                                  <p:stCondLst>
                                    <p:cond delay="0"/>
                                  </p:stCondLst>
                                  <p:childTnLst>
                                    <p:set>
                                      <p:cBhvr>
                                        <p:cTn id="80" dur="1" fill="hold">
                                          <p:stCondLst>
                                            <p:cond delay="0"/>
                                          </p:stCondLst>
                                        </p:cTn>
                                        <p:tgtEl>
                                          <p:spTgt spid="24"/>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15"/>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8"/>
                                        </p:tgtEl>
                                        <p:attrNameLst>
                                          <p:attrName>style.visibility</p:attrName>
                                        </p:attrNameLst>
                                      </p:cBhvr>
                                      <p:to>
                                        <p:strVal val="visible"/>
                                      </p:to>
                                    </p:set>
                                  </p:childTnLst>
                                </p:cTn>
                              </p:par>
                              <p:par>
                                <p:cTn id="91" presetID="1" presetClass="entr" presetSubtype="0" fill="hold" grpId="2" nodeType="withEffect">
                                  <p:stCondLst>
                                    <p:cond delay="0"/>
                                  </p:stCondLst>
                                  <p:childTnLst>
                                    <p:set>
                                      <p:cBhvr>
                                        <p:cTn id="92" dur="1" fill="hold">
                                          <p:stCondLst>
                                            <p:cond delay="0"/>
                                          </p:stCondLst>
                                        </p:cTn>
                                        <p:tgtEl>
                                          <p:spTgt spid="17"/>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xit" presetSubtype="0" fill="hold" grpId="3" nodeType="clickEffect">
                                  <p:stCondLst>
                                    <p:cond delay="0"/>
                                  </p:stCondLst>
                                  <p:childTnLst>
                                    <p:set>
                                      <p:cBhvr>
                                        <p:cTn id="96" dur="1" fill="hold">
                                          <p:stCondLst>
                                            <p:cond delay="0"/>
                                          </p:stCondLst>
                                        </p:cTn>
                                        <p:tgtEl>
                                          <p:spTgt spid="17"/>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38"/>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37"/>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36"/>
                                        </p:tgtEl>
                                        <p:attrNameLst>
                                          <p:attrName>style.visibility</p:attrName>
                                        </p:attrNameLst>
                                      </p:cBhvr>
                                      <p:to>
                                        <p:strVal val="hidden"/>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nodeType="clickEffect">
                                  <p:stCondLst>
                                    <p:cond delay="0"/>
                                  </p:stCondLst>
                                  <p:childTnLst>
                                    <p:set>
                                      <p:cBhvr>
                                        <p:cTn id="106" dur="1" fill="hold">
                                          <p:stCondLst>
                                            <p:cond delay="0"/>
                                          </p:stCondLst>
                                        </p:cTn>
                                        <p:tgtEl>
                                          <p:spTgt spid="39"/>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5"/>
                                        </p:tgtEl>
                                        <p:attrNameLst>
                                          <p:attrName>style.visibility</p:attrName>
                                        </p:attrNameLst>
                                      </p:cBhvr>
                                      <p:to>
                                        <p:strVal val="visible"/>
                                      </p:to>
                                    </p:se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 presetClass="exit" presetSubtype="0" fill="hold" nodeType="clickEffect">
                                  <p:stCondLst>
                                    <p:cond delay="0"/>
                                  </p:stCondLst>
                                  <p:childTnLst>
                                    <p:set>
                                      <p:cBhvr>
                                        <p:cTn id="112" dur="1" fill="hold">
                                          <p:stCondLst>
                                            <p:cond delay="0"/>
                                          </p:stCondLst>
                                        </p:cTn>
                                        <p:tgtEl>
                                          <p:spTgt spid="39"/>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35"/>
                                        </p:tgtEl>
                                        <p:attrNameLst>
                                          <p:attrName>style.visibility</p:attrName>
                                        </p:attrNameLst>
                                      </p:cBhvr>
                                      <p:to>
                                        <p:strVal val="hidden"/>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53"/>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42"/>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44"/>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46"/>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47"/>
                                        </p:tgtEl>
                                        <p:attrNameLst>
                                          <p:attrName>style.visibility</p:attrName>
                                        </p:attrNameLst>
                                      </p:cBhvr>
                                      <p:to>
                                        <p:strVal val="visible"/>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xit" presetSubtype="0" fill="hold" grpId="1" nodeType="clickEffect">
                                  <p:stCondLst>
                                    <p:cond delay="0"/>
                                  </p:stCondLst>
                                  <p:childTnLst>
                                    <p:set>
                                      <p:cBhvr>
                                        <p:cTn id="134" dur="1" fill="hold">
                                          <p:stCondLst>
                                            <p:cond delay="0"/>
                                          </p:stCondLst>
                                        </p:cTn>
                                        <p:tgtEl>
                                          <p:spTgt spid="53"/>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42"/>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43"/>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44"/>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45"/>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46"/>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47"/>
                                        </p:tgtEl>
                                        <p:attrNameLst>
                                          <p:attrName>style.visibility</p:attrName>
                                        </p:attrNameLst>
                                      </p:cBhvr>
                                      <p:to>
                                        <p:strVal val="hidden"/>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 presetClass="entr" presetSubtype="0" fill="hold" nodeType="clickEffect">
                                  <p:stCondLst>
                                    <p:cond delay="0"/>
                                  </p:stCondLst>
                                  <p:childTnLst>
                                    <p:set>
                                      <p:cBhvr>
                                        <p:cTn id="15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4" grpId="0" animBg="1"/>
      <p:bldP spid="14" grpId="1" animBg="1"/>
      <p:bldP spid="15" grpId="0" animBg="1"/>
      <p:bldP spid="15" grpId="1" animBg="1"/>
      <p:bldP spid="17" grpId="0" animBg="1"/>
      <p:bldP spid="17" grpId="1" animBg="1"/>
      <p:bldP spid="17" grpId="2" animBg="1"/>
      <p:bldP spid="17" grpId="3" animBg="1"/>
      <p:bldP spid="19" grpId="0" animBg="1"/>
      <p:bldP spid="19" grpId="1" animBg="1"/>
      <p:bldP spid="30" grpId="0" animBg="1"/>
      <p:bldP spid="30" grpId="1" animBg="1"/>
      <p:bldP spid="31" grpId="0" animBg="1"/>
      <p:bldP spid="31" grpId="1" animBg="1"/>
      <p:bldP spid="20" grpId="0" animBg="1"/>
      <p:bldP spid="20" grpId="1" animBg="1"/>
      <p:bldP spid="5" grpId="0"/>
      <p:bldP spid="5" grpId="1"/>
      <p:bldP spid="22" grpId="0" animBg="1"/>
      <p:bldP spid="22" grpId="1" animBg="1"/>
      <p:bldP spid="29" grpId="0" animBg="1"/>
      <p:bldP spid="29" grpId="1" animBg="1"/>
      <p:bldP spid="33" grpId="0" animBg="1"/>
      <p:bldP spid="33" grpId="1" animBg="1"/>
      <p:bldP spid="35" grpId="0" animBg="1"/>
      <p:bldP spid="35" grpId="1" animBg="1"/>
      <p:bldP spid="36" grpId="0" animBg="1"/>
      <p:bldP spid="36" grpId="1" animBg="1"/>
      <p:bldP spid="37" grpId="0" animBg="1"/>
      <p:bldP spid="37" grpId="1" animBg="1"/>
      <p:bldP spid="38" grpId="0" animBg="1"/>
      <p:bldP spid="38"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53" grpId="0" animBg="1"/>
      <p:bldP spid="5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1" descr="Screen Shot 2014-06-12 at 3.05.00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0075" y="757238"/>
            <a:ext cx="8516938" cy="558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a:spLocks noChangeArrowheads="1"/>
          </p:cNvSpPr>
          <p:nvPr/>
        </p:nvSpPr>
        <p:spPr bwMode="auto">
          <a:xfrm rot="-5400000">
            <a:off x="1968501" y="3602037"/>
            <a:ext cx="1905000" cy="339725"/>
          </a:xfrm>
          <a:prstGeom prst="rect">
            <a:avLst/>
          </a:prstGeom>
          <a:solidFill>
            <a:srgbClr val="FFE199">
              <a:alpha val="4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r>
              <a:rPr lang="en-US" sz="1600"/>
              <a:t>             </a:t>
            </a:r>
          </a:p>
        </p:txBody>
      </p:sp>
      <p:sp>
        <p:nvSpPr>
          <p:cNvPr id="34" name="TextBox 33"/>
          <p:cNvSpPr txBox="1">
            <a:spLocks noChangeArrowheads="1"/>
          </p:cNvSpPr>
          <p:nvPr/>
        </p:nvSpPr>
        <p:spPr bwMode="auto">
          <a:xfrm>
            <a:off x="3132138" y="2981325"/>
            <a:ext cx="5851525" cy="738188"/>
          </a:xfrm>
          <a:prstGeom prst="rect">
            <a:avLst/>
          </a:prstGeom>
          <a:solidFill>
            <a:srgbClr val="FFFF00">
              <a:alpha val="4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endParaRPr lang="en-US" sz="700"/>
          </a:p>
          <a:p>
            <a:pPr eaLnBrk="1" hangingPunct="1"/>
            <a:endParaRPr lang="en-US" sz="700"/>
          </a:p>
          <a:p>
            <a:pPr eaLnBrk="1" hangingPunct="1"/>
            <a:endParaRPr lang="en-US" sz="700"/>
          </a:p>
          <a:p>
            <a:pPr eaLnBrk="1" hangingPunct="1"/>
            <a:endParaRPr lang="en-US" sz="700"/>
          </a:p>
          <a:p>
            <a:pPr eaLnBrk="1" hangingPunct="1"/>
            <a:endParaRPr lang="en-US" sz="700"/>
          </a:p>
          <a:p>
            <a:pPr eaLnBrk="1" hangingPunct="1"/>
            <a:endParaRPr lang="en-US" sz="700"/>
          </a:p>
        </p:txBody>
      </p:sp>
      <p:sp>
        <p:nvSpPr>
          <p:cNvPr id="10" name="TextBox 9"/>
          <p:cNvSpPr txBox="1">
            <a:spLocks noChangeArrowheads="1"/>
          </p:cNvSpPr>
          <p:nvPr/>
        </p:nvSpPr>
        <p:spPr bwMode="auto">
          <a:xfrm>
            <a:off x="3132138" y="2786063"/>
            <a:ext cx="5851525" cy="200025"/>
          </a:xfrm>
          <a:prstGeom prst="rect">
            <a:avLst/>
          </a:prstGeom>
          <a:solidFill>
            <a:srgbClr val="A4F9F3">
              <a:alpha val="4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r>
              <a:rPr lang="en-US" sz="700"/>
              <a:t>             </a:t>
            </a:r>
          </a:p>
        </p:txBody>
      </p:sp>
      <p:sp>
        <p:nvSpPr>
          <p:cNvPr id="11" name="TextBox 10"/>
          <p:cNvSpPr txBox="1">
            <a:spLocks noChangeArrowheads="1"/>
          </p:cNvSpPr>
          <p:nvPr/>
        </p:nvSpPr>
        <p:spPr bwMode="auto">
          <a:xfrm>
            <a:off x="3090863" y="1365250"/>
            <a:ext cx="5892800" cy="200025"/>
          </a:xfrm>
          <a:prstGeom prst="rect">
            <a:avLst/>
          </a:prstGeom>
          <a:solidFill>
            <a:srgbClr val="FFE199">
              <a:alpha val="4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r>
              <a:rPr lang="en-US" sz="700"/>
              <a:t>             </a:t>
            </a:r>
          </a:p>
        </p:txBody>
      </p:sp>
      <p:sp>
        <p:nvSpPr>
          <p:cNvPr id="15" name="TextBox 14"/>
          <p:cNvSpPr txBox="1">
            <a:spLocks noChangeArrowheads="1"/>
          </p:cNvSpPr>
          <p:nvPr/>
        </p:nvSpPr>
        <p:spPr bwMode="auto">
          <a:xfrm>
            <a:off x="3109913" y="1766888"/>
            <a:ext cx="5873750" cy="954087"/>
          </a:xfrm>
          <a:prstGeom prst="rect">
            <a:avLst/>
          </a:prstGeom>
          <a:solidFill>
            <a:srgbClr val="FFFF00">
              <a:alpha val="4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endParaRPr lang="en-US" sz="700"/>
          </a:p>
          <a:p>
            <a:pPr eaLnBrk="1" hangingPunct="1"/>
            <a:endParaRPr lang="en-US" sz="700"/>
          </a:p>
          <a:p>
            <a:pPr eaLnBrk="1" hangingPunct="1"/>
            <a:endParaRPr lang="en-US" sz="700"/>
          </a:p>
          <a:p>
            <a:pPr eaLnBrk="1" hangingPunct="1"/>
            <a:endParaRPr lang="en-US" sz="700"/>
          </a:p>
          <a:p>
            <a:pPr eaLnBrk="1" hangingPunct="1"/>
            <a:endParaRPr lang="en-US" sz="700"/>
          </a:p>
          <a:p>
            <a:pPr eaLnBrk="1" hangingPunct="1"/>
            <a:endParaRPr lang="en-US" sz="700"/>
          </a:p>
          <a:p>
            <a:pPr eaLnBrk="1" hangingPunct="1"/>
            <a:endParaRPr lang="en-US" sz="700"/>
          </a:p>
          <a:p>
            <a:pPr eaLnBrk="1" hangingPunct="1"/>
            <a:endParaRPr lang="en-US" sz="700"/>
          </a:p>
        </p:txBody>
      </p:sp>
      <p:sp>
        <p:nvSpPr>
          <p:cNvPr id="17" name="TextBox 16"/>
          <p:cNvSpPr txBox="1">
            <a:spLocks noChangeArrowheads="1"/>
          </p:cNvSpPr>
          <p:nvPr/>
        </p:nvSpPr>
        <p:spPr bwMode="auto">
          <a:xfrm>
            <a:off x="3113088" y="5189538"/>
            <a:ext cx="5870575" cy="954087"/>
          </a:xfrm>
          <a:prstGeom prst="rect">
            <a:avLst/>
          </a:prstGeom>
          <a:solidFill>
            <a:srgbClr val="FFFF00">
              <a:alpha val="4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endParaRPr lang="en-US" sz="700"/>
          </a:p>
          <a:p>
            <a:pPr eaLnBrk="1" hangingPunct="1"/>
            <a:endParaRPr lang="en-US" sz="700"/>
          </a:p>
          <a:p>
            <a:pPr eaLnBrk="1" hangingPunct="1"/>
            <a:endParaRPr lang="en-US" sz="700"/>
          </a:p>
          <a:p>
            <a:pPr eaLnBrk="1" hangingPunct="1"/>
            <a:endParaRPr lang="en-US" sz="700"/>
          </a:p>
          <a:p>
            <a:pPr eaLnBrk="1" hangingPunct="1"/>
            <a:endParaRPr lang="en-US" sz="700"/>
          </a:p>
          <a:p>
            <a:pPr eaLnBrk="1" hangingPunct="1"/>
            <a:endParaRPr lang="en-US" sz="700"/>
          </a:p>
          <a:p>
            <a:pPr eaLnBrk="1" hangingPunct="1"/>
            <a:endParaRPr lang="en-US" sz="700"/>
          </a:p>
          <a:p>
            <a:pPr eaLnBrk="1" hangingPunct="1"/>
            <a:r>
              <a:rPr lang="en-US" sz="700"/>
              <a:t> </a:t>
            </a:r>
          </a:p>
        </p:txBody>
      </p:sp>
      <p:sp>
        <p:nvSpPr>
          <p:cNvPr id="18" name="TextBox 17"/>
          <p:cNvSpPr txBox="1">
            <a:spLocks noChangeArrowheads="1"/>
          </p:cNvSpPr>
          <p:nvPr/>
        </p:nvSpPr>
        <p:spPr bwMode="auto">
          <a:xfrm>
            <a:off x="3132138" y="4989513"/>
            <a:ext cx="6002337" cy="200025"/>
          </a:xfrm>
          <a:prstGeom prst="rect">
            <a:avLst/>
          </a:prstGeom>
          <a:solidFill>
            <a:srgbClr val="A4F9F3">
              <a:alpha val="4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r>
              <a:rPr lang="en-US" sz="700"/>
              <a:t>             </a:t>
            </a:r>
          </a:p>
        </p:txBody>
      </p:sp>
      <p:sp>
        <p:nvSpPr>
          <p:cNvPr id="19" name="TextBox 18"/>
          <p:cNvSpPr txBox="1">
            <a:spLocks noChangeArrowheads="1"/>
          </p:cNvSpPr>
          <p:nvPr/>
        </p:nvSpPr>
        <p:spPr bwMode="auto">
          <a:xfrm>
            <a:off x="3151188" y="3919538"/>
            <a:ext cx="5832475" cy="954087"/>
          </a:xfrm>
          <a:prstGeom prst="rect">
            <a:avLst/>
          </a:prstGeom>
          <a:solidFill>
            <a:srgbClr val="FFFF00">
              <a:alpha val="4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endParaRPr lang="en-US" sz="700"/>
          </a:p>
          <a:p>
            <a:pPr eaLnBrk="1" hangingPunct="1"/>
            <a:endParaRPr lang="en-US" sz="700"/>
          </a:p>
          <a:p>
            <a:pPr eaLnBrk="1" hangingPunct="1"/>
            <a:endParaRPr lang="en-US" sz="700"/>
          </a:p>
          <a:p>
            <a:pPr eaLnBrk="1" hangingPunct="1"/>
            <a:endParaRPr lang="en-US" sz="700"/>
          </a:p>
          <a:p>
            <a:pPr eaLnBrk="1" hangingPunct="1"/>
            <a:endParaRPr lang="en-US" sz="700"/>
          </a:p>
          <a:p>
            <a:pPr eaLnBrk="1" hangingPunct="1"/>
            <a:endParaRPr lang="en-US" sz="700"/>
          </a:p>
          <a:p>
            <a:pPr eaLnBrk="1" hangingPunct="1"/>
            <a:endParaRPr lang="en-US" sz="700"/>
          </a:p>
          <a:p>
            <a:pPr eaLnBrk="1" hangingPunct="1"/>
            <a:endParaRPr lang="en-US" sz="700"/>
          </a:p>
        </p:txBody>
      </p:sp>
      <p:sp>
        <p:nvSpPr>
          <p:cNvPr id="20" name="TextBox 19"/>
          <p:cNvSpPr txBox="1">
            <a:spLocks noChangeArrowheads="1"/>
          </p:cNvSpPr>
          <p:nvPr/>
        </p:nvSpPr>
        <p:spPr bwMode="auto">
          <a:xfrm>
            <a:off x="3151188" y="3719513"/>
            <a:ext cx="5832475" cy="200025"/>
          </a:xfrm>
          <a:prstGeom prst="rect">
            <a:avLst/>
          </a:prstGeom>
          <a:solidFill>
            <a:srgbClr val="A4F9F3">
              <a:alpha val="4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r>
              <a:rPr lang="en-US" sz="700"/>
              <a:t>             </a:t>
            </a:r>
          </a:p>
        </p:txBody>
      </p:sp>
      <p:sp>
        <p:nvSpPr>
          <p:cNvPr id="21" name="TextBox 20"/>
          <p:cNvSpPr txBox="1">
            <a:spLocks noChangeArrowheads="1"/>
          </p:cNvSpPr>
          <p:nvPr/>
        </p:nvSpPr>
        <p:spPr bwMode="auto">
          <a:xfrm>
            <a:off x="4648200" y="682625"/>
            <a:ext cx="2728913" cy="461963"/>
          </a:xfrm>
          <a:prstGeom prst="rect">
            <a:avLst/>
          </a:prstGeom>
          <a:solidFill>
            <a:schemeClr val="bg1"/>
          </a:solidFill>
          <a:ln w="25400">
            <a:solidFill>
              <a:srgbClr val="660066"/>
            </a:solidFill>
            <a:miter lim="800000"/>
            <a:headEnd/>
            <a:tailEnd/>
          </a:ln>
        </p:spPr>
        <p:txBody>
          <a:bodyPr wrap="none">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r>
              <a:rPr lang="en-US">
                <a:latin typeface="Century Gothic" charset="0"/>
                <a:cs typeface="Century Gothic" charset="0"/>
              </a:rPr>
              <a:t>Proficiency levels</a:t>
            </a:r>
          </a:p>
        </p:txBody>
      </p:sp>
      <p:sp>
        <p:nvSpPr>
          <p:cNvPr id="22" name="TextBox 21"/>
          <p:cNvSpPr txBox="1">
            <a:spLocks noChangeArrowheads="1"/>
          </p:cNvSpPr>
          <p:nvPr/>
        </p:nvSpPr>
        <p:spPr bwMode="auto">
          <a:xfrm>
            <a:off x="617538" y="682625"/>
            <a:ext cx="2981325" cy="461963"/>
          </a:xfrm>
          <a:prstGeom prst="rect">
            <a:avLst/>
          </a:prstGeom>
          <a:solidFill>
            <a:schemeClr val="bg1"/>
          </a:solidFill>
          <a:ln w="25400">
            <a:solidFill>
              <a:srgbClr val="660066"/>
            </a:solidFill>
            <a:miter lim="800000"/>
            <a:headEnd/>
            <a:tailEnd/>
          </a:ln>
        </p:spPr>
        <p:txBody>
          <a:bodyPr wrap="none">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r>
              <a:rPr lang="en-US">
                <a:latin typeface="Century Gothic" charset="0"/>
                <a:cs typeface="Century Gothic" charset="0"/>
              </a:rPr>
              <a:t>Teacher Resources</a:t>
            </a:r>
          </a:p>
        </p:txBody>
      </p:sp>
      <p:sp>
        <p:nvSpPr>
          <p:cNvPr id="24" name="TextBox 23"/>
          <p:cNvSpPr txBox="1">
            <a:spLocks noChangeArrowheads="1"/>
          </p:cNvSpPr>
          <p:nvPr/>
        </p:nvSpPr>
        <p:spPr bwMode="auto">
          <a:xfrm>
            <a:off x="457200" y="3281363"/>
            <a:ext cx="2133600" cy="1201737"/>
          </a:xfrm>
          <a:prstGeom prst="rect">
            <a:avLst/>
          </a:prstGeom>
          <a:solidFill>
            <a:schemeClr val="bg1"/>
          </a:solidFill>
          <a:ln w="25400">
            <a:solidFill>
              <a:srgbClr val="660066"/>
            </a:solidFill>
            <a:miter lim="800000"/>
            <a:headEnd/>
            <a:tailEnd/>
          </a:ln>
        </p:spPr>
        <p:txBody>
          <a:bodyPr>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ctr" eaLnBrk="1" hangingPunct="1"/>
            <a:r>
              <a:rPr lang="en-US">
                <a:latin typeface="Century Gothic" charset="0"/>
                <a:cs typeface="Century Gothic" charset="0"/>
              </a:rPr>
              <a:t>Language of the Standards</a:t>
            </a:r>
          </a:p>
        </p:txBody>
      </p:sp>
      <p:sp>
        <p:nvSpPr>
          <p:cNvPr id="25" name="TextBox 24"/>
          <p:cNvSpPr txBox="1">
            <a:spLocks noChangeArrowheads="1"/>
          </p:cNvSpPr>
          <p:nvPr/>
        </p:nvSpPr>
        <p:spPr bwMode="auto">
          <a:xfrm>
            <a:off x="3109913" y="1560513"/>
            <a:ext cx="5868987" cy="200025"/>
          </a:xfrm>
          <a:prstGeom prst="rect">
            <a:avLst/>
          </a:prstGeom>
          <a:solidFill>
            <a:srgbClr val="A4F9F3">
              <a:alpha val="4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r>
              <a:rPr lang="en-US" sz="700"/>
              <a:t>             </a:t>
            </a:r>
          </a:p>
        </p:txBody>
      </p:sp>
      <p:sp>
        <p:nvSpPr>
          <p:cNvPr id="26" name="TextBox 25"/>
          <p:cNvSpPr txBox="1">
            <a:spLocks noChangeArrowheads="1"/>
          </p:cNvSpPr>
          <p:nvPr/>
        </p:nvSpPr>
        <p:spPr bwMode="auto">
          <a:xfrm>
            <a:off x="617538" y="2147888"/>
            <a:ext cx="2133600" cy="461962"/>
          </a:xfrm>
          <a:prstGeom prst="rect">
            <a:avLst/>
          </a:prstGeom>
          <a:solidFill>
            <a:schemeClr val="bg1"/>
          </a:solidFill>
          <a:ln w="25400">
            <a:solidFill>
              <a:srgbClr val="660066"/>
            </a:solidFill>
            <a:miter lim="800000"/>
            <a:headEnd/>
            <a:tailEnd/>
          </a:ln>
        </p:spPr>
        <p:txBody>
          <a:bodyPr>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ctr" eaLnBrk="1" hangingPunct="1"/>
            <a:r>
              <a:rPr lang="en-US">
                <a:latin typeface="Century Gothic" charset="0"/>
                <a:cs typeface="Century Gothic" charset="0"/>
              </a:rPr>
              <a:t>Modes</a:t>
            </a:r>
          </a:p>
        </p:txBody>
      </p:sp>
      <p:sp>
        <p:nvSpPr>
          <p:cNvPr id="27" name="TextBox 26"/>
          <p:cNvSpPr txBox="1">
            <a:spLocks noChangeArrowheads="1"/>
          </p:cNvSpPr>
          <p:nvPr/>
        </p:nvSpPr>
        <p:spPr bwMode="auto">
          <a:xfrm>
            <a:off x="609600" y="1400175"/>
            <a:ext cx="2133600" cy="461963"/>
          </a:xfrm>
          <a:prstGeom prst="rect">
            <a:avLst/>
          </a:prstGeom>
          <a:solidFill>
            <a:schemeClr val="bg1"/>
          </a:solidFill>
          <a:ln w="25400">
            <a:solidFill>
              <a:srgbClr val="660066"/>
            </a:solidFill>
            <a:miter lim="800000"/>
            <a:headEnd/>
            <a:tailEnd/>
          </a:ln>
        </p:spPr>
        <p:txBody>
          <a:bodyPr>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ctr" eaLnBrk="1" hangingPunct="1"/>
            <a:r>
              <a:rPr lang="en-US">
                <a:latin typeface="Century Gothic" charset="0"/>
                <a:cs typeface="Century Gothic" charset="0"/>
              </a:rPr>
              <a:t>Strands</a:t>
            </a:r>
          </a:p>
        </p:txBody>
      </p:sp>
      <p:sp>
        <p:nvSpPr>
          <p:cNvPr id="67601" name="TextBox 14"/>
          <p:cNvSpPr txBox="1">
            <a:spLocks noChangeArrowheads="1"/>
          </p:cNvSpPr>
          <p:nvPr/>
        </p:nvSpPr>
        <p:spPr bwMode="auto">
          <a:xfrm>
            <a:off x="6692900" y="149225"/>
            <a:ext cx="2286000" cy="461963"/>
          </a:xfrm>
          <a:prstGeom prst="rect">
            <a:avLst/>
          </a:prstGeom>
          <a:solidFill>
            <a:schemeClr val="bg1"/>
          </a:solidFill>
          <a:ln w="25400">
            <a:solidFill>
              <a:srgbClr val="660066"/>
            </a:solidFill>
            <a:miter lim="800000"/>
            <a:headEnd/>
            <a:tailEnd/>
          </a:ln>
        </p:spPr>
        <p:txBody>
          <a:bodyPr>
            <a:spAutoFit/>
          </a:bodyPr>
          <a:lstStyle>
            <a:lvl1pPr marL="342900" indent="-342900" eaLnBrk="0" hangingPunct="0">
              <a:defRPr sz="2400">
                <a:solidFill>
                  <a:schemeClr val="tx1"/>
                </a:solidFill>
                <a:latin typeface="News Gothic MT" charset="0"/>
                <a:ea typeface="ＭＳ Ｐゴシック" charset="0"/>
                <a:cs typeface="ＭＳ Ｐゴシック" charset="0"/>
              </a:defRPr>
            </a:lvl1pPr>
            <a:lvl2pPr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lvl="1" eaLnBrk="1" hangingPunct="1"/>
            <a:r>
              <a:rPr lang="en-US">
                <a:latin typeface="Century Gothic" charset="0"/>
                <a:cs typeface="Century Gothic" charset="0"/>
              </a:rPr>
              <a:t>Section 2</a:t>
            </a:r>
            <a:endParaRPr lang="en-US" sz="1800">
              <a:latin typeface="Century Gothic" charset="0"/>
              <a:cs typeface="Century Gothic" charset="0"/>
            </a:endParaRPr>
          </a:p>
        </p:txBody>
      </p:sp>
      <p:pic>
        <p:nvPicPr>
          <p:cNvPr id="3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9863" y="1565275"/>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0" y="2720975"/>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3988" y="49276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3724275"/>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295400" y="1068388"/>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8" name="Rectangle 27"/>
          <p:cNvSpPr/>
          <p:nvPr/>
        </p:nvSpPr>
        <p:spPr>
          <a:xfrm>
            <a:off x="2143125" y="757238"/>
            <a:ext cx="608013" cy="339725"/>
          </a:xfrm>
          <a:prstGeom prst="rect">
            <a:avLst/>
          </a:prstGeom>
          <a:solidFill>
            <a:srgbClr val="FFFF00">
              <a:alpha val="47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1995488"/>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2263" y="3281363"/>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4800" y="4198938"/>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8938" y="5357813"/>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9" name="TextBox 28"/>
          <p:cNvSpPr txBox="1"/>
          <p:nvPr/>
        </p:nvSpPr>
        <p:spPr>
          <a:xfrm>
            <a:off x="7747000" y="6265333"/>
            <a:ext cx="1340556" cy="369332"/>
          </a:xfrm>
          <a:prstGeom prst="rect">
            <a:avLst/>
          </a:prstGeom>
          <a:solidFill>
            <a:srgbClr val="FFFF00"/>
          </a:solidFill>
          <a:ln>
            <a:solidFill>
              <a:schemeClr val="tx1">
                <a:alpha val="95000"/>
              </a:schemeClr>
            </a:solidFill>
          </a:ln>
        </p:spPr>
        <p:txBody>
          <a:bodyPr wrap="square" rtlCol="0">
            <a:spAutoFit/>
          </a:bodyPr>
          <a:lstStyle/>
          <a:p>
            <a:r>
              <a:rPr lang="en-US" b="1" dirty="0" smtClean="0"/>
              <a:t>Handout</a:t>
            </a:r>
            <a:endParaRPr lang="en-US" b="1" dirty="0"/>
          </a:p>
        </p:txBody>
      </p:sp>
    </p:spTree>
    <p:extLst>
      <p:ext uri="{BB962C8B-B14F-4D97-AF65-F5344CB8AC3E}">
        <p14:creationId xmlns:p14="http://schemas.microsoft.com/office/powerpoint/2010/main" val="6111060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1" nodeType="clickEffect">
                                  <p:stCondLst>
                                    <p:cond delay="0"/>
                                  </p:stCondLst>
                                  <p:childTnLst>
                                    <p:animEffect transition="out" filter="blinds(horizontal)">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21"/>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11"/>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26"/>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33"/>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2"/>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7"/>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6"/>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27"/>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32"/>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25"/>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35"/>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10"/>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37"/>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20"/>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36"/>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18"/>
                                        </p:tgtEl>
                                        <p:attrNameLst>
                                          <p:attrName>style.visibility</p:attrName>
                                        </p:attrNameLst>
                                      </p:cBhvr>
                                      <p:to>
                                        <p:strVal val="hidden"/>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4"/>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17"/>
                                        </p:tgtEl>
                                        <p:attrNameLst>
                                          <p:attrName>style.visibility</p:attrName>
                                        </p:attrNameLst>
                                      </p:cBhvr>
                                      <p:to>
                                        <p:strVal val="visible"/>
                                      </p:to>
                                    </p:set>
                                  </p:childTnLst>
                                </p:cTn>
                              </p:par>
                              <p:par>
                                <p:cTn id="84" presetID="6" presetClass="emph" presetSubtype="0" fill="hold" grpId="0" nodeType="withEffect">
                                  <p:stCondLst>
                                    <p:cond delay="0"/>
                                  </p:stCondLst>
                                  <p:childTnLst>
                                    <p:animScale>
                                      <p:cBhvr>
                                        <p:cTn id="85" dur="2000" fill="hold"/>
                                        <p:tgtEl>
                                          <p:spTgt spid="28"/>
                                        </p:tgtEl>
                                      </p:cBhvr>
                                      <p:by x="150000" y="150000"/>
                                    </p:animScale>
                                  </p:childTnLst>
                                </p:cTn>
                              </p:par>
                              <p:par>
                                <p:cTn id="86" presetID="10" presetClass="entr" presetSubtype="0" fill="hold" nodeType="withEffect">
                                  <p:stCondLst>
                                    <p:cond delay="0"/>
                                  </p:stCondLst>
                                  <p:childTnLst>
                                    <p:set>
                                      <p:cBhvr>
                                        <p:cTn id="87" dur="1" fill="hold">
                                          <p:stCondLst>
                                            <p:cond delay="0"/>
                                          </p:stCondLst>
                                        </p:cTn>
                                        <p:tgtEl>
                                          <p:spTgt spid="52"/>
                                        </p:tgtEl>
                                        <p:attrNameLst>
                                          <p:attrName>style.visibility</p:attrName>
                                        </p:attrNameLst>
                                      </p:cBhvr>
                                      <p:to>
                                        <p:strVal val="visible"/>
                                      </p:to>
                                    </p:set>
                                    <p:animEffect transition="in" filter="fade">
                                      <p:cBhvr>
                                        <p:cTn id="88" dur="500"/>
                                        <p:tgtEl>
                                          <p:spTgt spid="52"/>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0" presetClass="path" presetSubtype="0" accel="50000" decel="50000" fill="hold" nodeType="clickEffect">
                                  <p:stCondLst>
                                    <p:cond delay="0"/>
                                  </p:stCondLst>
                                  <p:childTnLst>
                                    <p:animMotion origin="layout" path="M 3.33333E-6 -4.44444E-6 L 0.6184 -0.00532 " pathEditMode="relative" rAng="0" ptsTypes="AA">
                                      <p:cBhvr>
                                        <p:cTn id="92" dur="2000" fill="hold"/>
                                        <p:tgtEl>
                                          <p:spTgt spid="52"/>
                                        </p:tgtEl>
                                        <p:attrNameLst>
                                          <p:attrName>ppt_x</p:attrName>
                                          <p:attrName>ppt_y</p:attrName>
                                        </p:attrNameLst>
                                      </p:cBhvr>
                                      <p:rCtr x="30920" y="-278"/>
                                    </p:animMotion>
                                  </p:childTnLst>
                                </p:cTn>
                              </p:par>
                              <p:par>
                                <p:cTn id="93" presetID="10" presetClass="entr" presetSubtype="0" fill="hold" nodeType="with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fade">
                                      <p:cBhvr>
                                        <p:cTn id="95" dur="500"/>
                                        <p:tgtEl>
                                          <p:spTgt spid="56"/>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0" presetClass="path" presetSubtype="0" accel="50000" decel="50000" fill="hold" nodeType="clickEffect">
                                  <p:stCondLst>
                                    <p:cond delay="0"/>
                                  </p:stCondLst>
                                  <p:childTnLst>
                                    <p:animMotion origin="layout" path="M 3.33333E-6 -4.44444E-6 L 0.6184 -0.00532 " pathEditMode="relative" rAng="0" ptsTypes="AA">
                                      <p:cBhvr>
                                        <p:cTn id="99" dur="2000" fill="hold"/>
                                        <p:tgtEl>
                                          <p:spTgt spid="56"/>
                                        </p:tgtEl>
                                        <p:attrNameLst>
                                          <p:attrName>ppt_x</p:attrName>
                                          <p:attrName>ppt_y</p:attrName>
                                        </p:attrNameLst>
                                      </p:cBhvr>
                                      <p:rCtr x="30920" y="-278"/>
                                    </p:animMotion>
                                  </p:childTnLst>
                                </p:cTn>
                              </p:par>
                              <p:par>
                                <p:cTn id="100" presetID="10" presetClass="entr" presetSubtype="0" fill="hold" nodeType="with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fade">
                                      <p:cBhvr>
                                        <p:cTn id="102" dur="500"/>
                                        <p:tgtEl>
                                          <p:spTgt spid="5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0" presetClass="path" presetSubtype="0" accel="50000" decel="50000" fill="hold" nodeType="clickEffect">
                                  <p:stCondLst>
                                    <p:cond delay="0"/>
                                  </p:stCondLst>
                                  <p:childTnLst>
                                    <p:animMotion origin="layout" path="M 3.33333E-6 -4.44444E-6 L 0.6184 -0.00532 " pathEditMode="relative" rAng="0" ptsTypes="AA">
                                      <p:cBhvr>
                                        <p:cTn id="106" dur="2000" fill="hold"/>
                                        <p:tgtEl>
                                          <p:spTgt spid="57"/>
                                        </p:tgtEl>
                                        <p:attrNameLst>
                                          <p:attrName>ppt_x</p:attrName>
                                          <p:attrName>ppt_y</p:attrName>
                                        </p:attrNameLst>
                                      </p:cBhvr>
                                      <p:rCtr x="30920" y="-278"/>
                                    </p:animMotion>
                                  </p:childTnLst>
                                </p:cTn>
                              </p:par>
                              <p:par>
                                <p:cTn id="107" presetID="10" presetClass="entr" presetSubtype="0" fill="hold" nodeType="withEffect">
                                  <p:stCondLst>
                                    <p:cond delay="0"/>
                                  </p:stCondLst>
                                  <p:childTnLst>
                                    <p:set>
                                      <p:cBhvr>
                                        <p:cTn id="108" dur="1" fill="hold">
                                          <p:stCondLst>
                                            <p:cond delay="0"/>
                                          </p:stCondLst>
                                        </p:cTn>
                                        <p:tgtEl>
                                          <p:spTgt spid="58"/>
                                        </p:tgtEl>
                                        <p:attrNameLst>
                                          <p:attrName>style.visibility</p:attrName>
                                        </p:attrNameLst>
                                      </p:cBhvr>
                                      <p:to>
                                        <p:strVal val="visible"/>
                                      </p:to>
                                    </p:set>
                                    <p:animEffect transition="in" filter="fade">
                                      <p:cBhvr>
                                        <p:cTn id="109" dur="500"/>
                                        <p:tgtEl>
                                          <p:spTgt spid="58"/>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0" presetClass="path" presetSubtype="0" accel="50000" decel="50000" fill="hold" nodeType="clickEffect">
                                  <p:stCondLst>
                                    <p:cond delay="0"/>
                                  </p:stCondLst>
                                  <p:childTnLst>
                                    <p:animMotion origin="layout" path="M 3.33333E-6 -4.44444E-6 L 0.6184 -0.00532 " pathEditMode="relative" rAng="0" ptsTypes="AA">
                                      <p:cBhvr>
                                        <p:cTn id="113" dur="2000" fill="hold"/>
                                        <p:tgtEl>
                                          <p:spTgt spid="58"/>
                                        </p:tgtEl>
                                        <p:attrNameLst>
                                          <p:attrName>ppt_x</p:attrName>
                                          <p:attrName>ppt_y</p:attrName>
                                        </p:attrNameLst>
                                      </p:cBhvr>
                                      <p:rCtr x="30920" y="-278"/>
                                    </p:animMotion>
                                  </p:childTnLst>
                                </p:cTn>
                              </p:par>
                            </p:childTnLst>
                          </p:cTn>
                        </p:par>
                      </p:childTnLst>
                    </p:cTn>
                  </p:par>
                  <p:par>
                    <p:cTn id="114" fill="hold" nodeType="clickPar">
                      <p:stCondLst>
                        <p:cond delay="indefinite"/>
                      </p:stCondLst>
                      <p:childTnLst>
                        <p:par>
                          <p:cTn id="115" fill="hold" nodeType="withGroup">
                            <p:stCondLst>
                              <p:cond delay="0"/>
                            </p:stCondLst>
                            <p:childTnLst>
                              <p:par>
                                <p:cTn id="116" presetID="3" presetClass="exit" presetSubtype="10" fill="hold" nodeType="clickEffect">
                                  <p:stCondLst>
                                    <p:cond delay="0"/>
                                  </p:stCondLst>
                                  <p:childTnLst>
                                    <p:animEffect transition="out" filter="blinds(horizontal)">
                                      <p:cBhvr>
                                        <p:cTn id="117" dur="500"/>
                                        <p:tgtEl>
                                          <p:spTgt spid="52"/>
                                        </p:tgtEl>
                                      </p:cBhvr>
                                    </p:animEffect>
                                    <p:set>
                                      <p:cBhvr>
                                        <p:cTn id="118" dur="1" fill="hold">
                                          <p:stCondLst>
                                            <p:cond delay="499"/>
                                          </p:stCondLst>
                                        </p:cTn>
                                        <p:tgtEl>
                                          <p:spTgt spid="52"/>
                                        </p:tgtEl>
                                        <p:attrNameLst>
                                          <p:attrName>style.visibility</p:attrName>
                                        </p:attrNameLst>
                                      </p:cBhvr>
                                      <p:to>
                                        <p:strVal val="hidden"/>
                                      </p:to>
                                    </p:set>
                                  </p:childTnLst>
                                </p:cTn>
                              </p:par>
                              <p:par>
                                <p:cTn id="119" presetID="3" presetClass="exit" presetSubtype="10" fill="hold" nodeType="withEffect">
                                  <p:stCondLst>
                                    <p:cond delay="0"/>
                                  </p:stCondLst>
                                  <p:childTnLst>
                                    <p:animEffect transition="out" filter="blinds(horizontal)">
                                      <p:cBhvr>
                                        <p:cTn id="120" dur="500"/>
                                        <p:tgtEl>
                                          <p:spTgt spid="56"/>
                                        </p:tgtEl>
                                      </p:cBhvr>
                                    </p:animEffect>
                                    <p:set>
                                      <p:cBhvr>
                                        <p:cTn id="121" dur="1" fill="hold">
                                          <p:stCondLst>
                                            <p:cond delay="499"/>
                                          </p:stCondLst>
                                        </p:cTn>
                                        <p:tgtEl>
                                          <p:spTgt spid="56"/>
                                        </p:tgtEl>
                                        <p:attrNameLst>
                                          <p:attrName>style.visibility</p:attrName>
                                        </p:attrNameLst>
                                      </p:cBhvr>
                                      <p:to>
                                        <p:strVal val="hidden"/>
                                      </p:to>
                                    </p:set>
                                  </p:childTnLst>
                                </p:cTn>
                              </p:par>
                              <p:par>
                                <p:cTn id="122" presetID="3" presetClass="exit" presetSubtype="10" fill="hold" nodeType="withEffect">
                                  <p:stCondLst>
                                    <p:cond delay="0"/>
                                  </p:stCondLst>
                                  <p:childTnLst>
                                    <p:animEffect transition="out" filter="blinds(horizontal)">
                                      <p:cBhvr>
                                        <p:cTn id="123" dur="500"/>
                                        <p:tgtEl>
                                          <p:spTgt spid="57"/>
                                        </p:tgtEl>
                                      </p:cBhvr>
                                    </p:animEffect>
                                    <p:set>
                                      <p:cBhvr>
                                        <p:cTn id="124" dur="1" fill="hold">
                                          <p:stCondLst>
                                            <p:cond delay="499"/>
                                          </p:stCondLst>
                                        </p:cTn>
                                        <p:tgtEl>
                                          <p:spTgt spid="57"/>
                                        </p:tgtEl>
                                        <p:attrNameLst>
                                          <p:attrName>style.visibility</p:attrName>
                                        </p:attrNameLst>
                                      </p:cBhvr>
                                      <p:to>
                                        <p:strVal val="hidden"/>
                                      </p:to>
                                    </p:set>
                                  </p:childTnLst>
                                </p:cTn>
                              </p:par>
                              <p:par>
                                <p:cTn id="125" presetID="3" presetClass="exit" presetSubtype="10" fill="hold" nodeType="withEffect">
                                  <p:stCondLst>
                                    <p:cond delay="0"/>
                                  </p:stCondLst>
                                  <p:childTnLst>
                                    <p:animEffect transition="out" filter="blinds(horizontal)">
                                      <p:cBhvr>
                                        <p:cTn id="126" dur="500"/>
                                        <p:tgtEl>
                                          <p:spTgt spid="58"/>
                                        </p:tgtEl>
                                      </p:cBhvr>
                                    </p:animEffect>
                                    <p:set>
                                      <p:cBhvr>
                                        <p:cTn id="127" dur="1" fill="hold">
                                          <p:stCondLst>
                                            <p:cond delay="499"/>
                                          </p:stCondLst>
                                        </p:cTn>
                                        <p:tgtEl>
                                          <p:spTgt spid="58"/>
                                        </p:tgtEl>
                                        <p:attrNameLst>
                                          <p:attrName>style.visibility</p:attrName>
                                        </p:attrNameLst>
                                      </p:cBhvr>
                                      <p:to>
                                        <p:strVal val="hidden"/>
                                      </p:to>
                                    </p:se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1" presetClass="exit" presetSubtype="0" fill="hold" grpId="1" nodeType="clickEffect">
                                  <p:stCondLst>
                                    <p:cond delay="0"/>
                                  </p:stCondLst>
                                  <p:childTnLst>
                                    <p:set>
                                      <p:cBhvr>
                                        <p:cTn id="131" dur="1" fill="hold">
                                          <p:stCondLst>
                                            <p:cond delay="0"/>
                                          </p:stCondLst>
                                        </p:cTn>
                                        <p:tgtEl>
                                          <p:spTgt spid="24"/>
                                        </p:tgtEl>
                                        <p:attrNameLst>
                                          <p:attrName>style.visibility</p:attrName>
                                        </p:attrNameLst>
                                      </p:cBhvr>
                                      <p:to>
                                        <p:strVal val="hidden"/>
                                      </p:to>
                                    </p:set>
                                  </p:childTnLst>
                                </p:cTn>
                              </p:par>
                              <p:par>
                                <p:cTn id="132" presetID="1" presetClass="entr" presetSubtype="0" fill="hold" grpId="0" nodeType="withEffect">
                                  <p:stCondLst>
                                    <p:cond delay="0"/>
                                  </p:stCondLst>
                                  <p:childTnLst>
                                    <p:set>
                                      <p:cBhvr>
                                        <p:cTn id="133" dur="1" fill="hold">
                                          <p:stCondLst>
                                            <p:cond delay="0"/>
                                          </p:stCondLst>
                                        </p:cTn>
                                        <p:tgtEl>
                                          <p:spTgt spid="22"/>
                                        </p:tgtEl>
                                        <p:attrNameLst>
                                          <p:attrName>style.visibility</p:attrName>
                                        </p:attrNameLst>
                                      </p:cBhvr>
                                      <p:to>
                                        <p:strVal val="visible"/>
                                      </p:to>
                                    </p:set>
                                  </p:childTnLst>
                                </p:cTn>
                              </p:par>
                              <p:par>
                                <p:cTn id="134" presetID="1" presetClass="exit" presetSubtype="0" fill="hold" grpId="1" nodeType="withEffect">
                                  <p:stCondLst>
                                    <p:cond delay="0"/>
                                  </p:stCondLst>
                                  <p:childTnLst>
                                    <p:set>
                                      <p:cBhvr>
                                        <p:cTn id="135" dur="1" fill="hold">
                                          <p:stCondLst>
                                            <p:cond delay="0"/>
                                          </p:stCondLst>
                                        </p:cTn>
                                        <p:tgtEl>
                                          <p:spTgt spid="15"/>
                                        </p:tgtEl>
                                        <p:attrNameLst>
                                          <p:attrName>style.visibility</p:attrName>
                                        </p:attrNameLst>
                                      </p:cBhvr>
                                      <p:to>
                                        <p:strVal val="hidden"/>
                                      </p:to>
                                    </p:set>
                                  </p:childTnLst>
                                </p:cTn>
                              </p:par>
                              <p:par>
                                <p:cTn id="136" presetID="1" presetClass="exit" presetSubtype="0" fill="hold" grpId="1" nodeType="withEffect">
                                  <p:stCondLst>
                                    <p:cond delay="0"/>
                                  </p:stCondLst>
                                  <p:childTnLst>
                                    <p:set>
                                      <p:cBhvr>
                                        <p:cTn id="137" dur="1" fill="hold">
                                          <p:stCondLst>
                                            <p:cond delay="0"/>
                                          </p:stCondLst>
                                        </p:cTn>
                                        <p:tgtEl>
                                          <p:spTgt spid="34"/>
                                        </p:tgtEl>
                                        <p:attrNameLst>
                                          <p:attrName>style.visibility</p:attrName>
                                        </p:attrNameLst>
                                      </p:cBhvr>
                                      <p:to>
                                        <p:strVal val="hidden"/>
                                      </p:to>
                                    </p:set>
                                  </p:childTnLst>
                                </p:cTn>
                              </p:par>
                              <p:par>
                                <p:cTn id="138" presetID="1" presetClass="exit" presetSubtype="0" fill="hold" grpId="1" nodeType="withEffect">
                                  <p:stCondLst>
                                    <p:cond delay="0"/>
                                  </p:stCondLst>
                                  <p:childTnLst>
                                    <p:set>
                                      <p:cBhvr>
                                        <p:cTn id="139" dur="1" fill="hold">
                                          <p:stCondLst>
                                            <p:cond delay="0"/>
                                          </p:stCondLst>
                                        </p:cTn>
                                        <p:tgtEl>
                                          <p:spTgt spid="19"/>
                                        </p:tgtEl>
                                        <p:attrNameLst>
                                          <p:attrName>style.visibility</p:attrName>
                                        </p:attrNameLst>
                                      </p:cBhvr>
                                      <p:to>
                                        <p:strVal val="hidden"/>
                                      </p:to>
                                    </p:set>
                                  </p:childTnLst>
                                </p:cTn>
                              </p:par>
                              <p:par>
                                <p:cTn id="140" presetID="1" presetClass="exit" presetSubtype="0" fill="hold" grpId="1" nodeType="withEffect">
                                  <p:stCondLst>
                                    <p:cond delay="0"/>
                                  </p:stCondLst>
                                  <p:childTnLst>
                                    <p:set>
                                      <p:cBhvr>
                                        <p:cTn id="141" dur="1" fill="hold">
                                          <p:stCondLst>
                                            <p:cond delay="0"/>
                                          </p:stCondLst>
                                        </p:cTn>
                                        <p:tgtEl>
                                          <p:spTgt spid="17"/>
                                        </p:tgtEl>
                                        <p:attrNameLst>
                                          <p:attrName>style.visibility</p:attrName>
                                        </p:attrNameLst>
                                      </p:cBhvr>
                                      <p:to>
                                        <p:strVal val="hidden"/>
                                      </p:to>
                                    </p:set>
                                  </p:childTnLst>
                                </p:cTn>
                              </p:par>
                              <p:par>
                                <p:cTn id="142" presetID="10" presetClass="entr" presetSubtype="0" fill="hold" nodeType="with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fade">
                                      <p:cBhvr>
                                        <p:cTn id="144" dur="500"/>
                                        <p:tgtEl>
                                          <p:spTgt spid="39"/>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0" presetClass="path" presetSubtype="0" accel="50000" decel="50000" fill="hold" nodeType="clickEffect">
                                  <p:stCondLst>
                                    <p:cond delay="0"/>
                                  </p:stCondLst>
                                  <p:childTnLst>
                                    <p:animMotion origin="layout" path="M 3.33333E-6 -2.59259E-6 L 3.33333E-6 0.6 " pathEditMode="relative" rAng="0" ptsTypes="AA">
                                      <p:cBhvr>
                                        <p:cTn id="148" dur="2000" fill="hold"/>
                                        <p:tgtEl>
                                          <p:spTgt spid="39"/>
                                        </p:tgtEl>
                                        <p:attrNameLst>
                                          <p:attrName>ppt_x</p:attrName>
                                          <p:attrName>ppt_y</p:attrName>
                                        </p:attrNameLst>
                                      </p:cBhvr>
                                      <p:rCtr x="0" y="30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4" grpId="0" animBg="1"/>
      <p:bldP spid="34" grpId="1" animBg="1"/>
      <p:bldP spid="10" grpId="0" animBg="1"/>
      <p:bldP spid="10" grpId="1" animBg="1"/>
      <p:bldP spid="11" grpId="0" animBg="1"/>
      <p:bldP spid="11" grpId="1" animBg="1"/>
      <p:bldP spid="15" grpId="0" animBg="1"/>
      <p:bldP spid="15"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Title 1"/>
          <p:cNvSpPr>
            <a:spLocks noGrp="1"/>
          </p:cNvSpPr>
          <p:nvPr>
            <p:ph type="title"/>
          </p:nvPr>
        </p:nvSpPr>
        <p:spPr>
          <a:xfrm>
            <a:off x="457200" y="0"/>
            <a:ext cx="8229600" cy="1030111"/>
          </a:xfrm>
        </p:spPr>
        <p:txBody>
          <a:bodyPr/>
          <a:lstStyle/>
          <a:p>
            <a:r>
              <a:rPr lang="en-US" sz="4000" b="1" dirty="0">
                <a:latin typeface="Calibri" charset="0"/>
              </a:rPr>
              <a:t>Deeper Understanding of Section 2</a:t>
            </a:r>
          </a:p>
        </p:txBody>
      </p:sp>
      <p:sp>
        <p:nvSpPr>
          <p:cNvPr id="2050" name="Content Placeholder 2"/>
          <p:cNvSpPr>
            <a:spLocks noGrp="1"/>
          </p:cNvSpPr>
          <p:nvPr>
            <p:ph idx="1"/>
          </p:nvPr>
        </p:nvSpPr>
        <p:spPr>
          <a:xfrm>
            <a:off x="457200" y="1030112"/>
            <a:ext cx="8229600" cy="5057952"/>
          </a:xfrm>
        </p:spPr>
        <p:txBody>
          <a:bodyPr/>
          <a:lstStyle/>
          <a:p>
            <a:pPr marL="0" indent="0">
              <a:buNone/>
            </a:pPr>
            <a:endParaRPr lang="en-US" dirty="0">
              <a:latin typeface="Century Gothic"/>
              <a:cs typeface="Century Gothic"/>
            </a:endParaRPr>
          </a:p>
        </p:txBody>
      </p:sp>
      <p:pic>
        <p:nvPicPr>
          <p:cNvPr id="2051" name="Picture 3" descr="2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163" y="2144713"/>
            <a:ext cx="2211387" cy="1490662"/>
          </a:xfrm>
          <a:prstGeom prst="rect">
            <a:avLst/>
          </a:prstGeom>
          <a:noFill/>
          <a:ln w="38100" cmpd="sng">
            <a:solidFill>
              <a:schemeClr val="accent3">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2052" name="Picture 4" descr="2d.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70063" y="2422525"/>
            <a:ext cx="2414587" cy="1638300"/>
          </a:xfrm>
          <a:prstGeom prst="rect">
            <a:avLst/>
          </a:prstGeom>
          <a:noFill/>
          <a:ln w="38100" cmpd="sng">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2053" name="Picture 5" descr="section 2c.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36863" y="2705100"/>
            <a:ext cx="2298700" cy="1630363"/>
          </a:xfrm>
          <a:prstGeom prst="rect">
            <a:avLst/>
          </a:prstGeom>
          <a:noFill/>
          <a:ln w="38100" cmpd="sng">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2054" name="Picture 6" descr="section 2b.tif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86213" y="3044825"/>
            <a:ext cx="2481262" cy="1733550"/>
          </a:xfrm>
          <a:prstGeom prst="rect">
            <a:avLst/>
          </a:prstGeom>
          <a:noFill/>
          <a:ln w="38100" cmpd="sng">
            <a:solidFill>
              <a:srgbClr val="7BB107"/>
            </a:solidFill>
            <a:miter lim="800000"/>
            <a:headEnd/>
            <a:tailEnd/>
          </a:ln>
          <a:extLst>
            <a:ext uri="{909E8E84-426E-40dd-AFC4-6F175D3DCCD1}">
              <a14:hiddenFill xmlns:a14="http://schemas.microsoft.com/office/drawing/2010/main">
                <a:solidFill>
                  <a:srgbClr val="FFFFFF"/>
                </a:solidFill>
              </a14:hiddenFill>
            </a:ext>
          </a:extLst>
        </p:spPr>
      </p:pic>
      <p:pic>
        <p:nvPicPr>
          <p:cNvPr id="2055" name="Picture 7" descr="section 2a.tif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87925" y="3519488"/>
            <a:ext cx="2593975" cy="1685925"/>
          </a:xfrm>
          <a:prstGeom prst="rect">
            <a:avLst/>
          </a:prstGeom>
          <a:noFill/>
          <a:ln w="38100" cmpd="sng">
            <a:solidFill>
              <a:schemeClr val="bg2">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2056" name="Picture 8" descr="section 2.tif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34075" y="4060825"/>
            <a:ext cx="2752725" cy="1946275"/>
          </a:xfrm>
          <a:prstGeom prst="rect">
            <a:avLst/>
          </a:prstGeom>
          <a:noFill/>
          <a:ln w="57150" cmpd="sng">
            <a:solidFill>
              <a:srgbClr val="660066"/>
            </a:solidFill>
            <a:miter lim="800000"/>
            <a:headEnd/>
            <a:tailEnd/>
          </a:ln>
          <a:extLst>
            <a:ext uri="{909E8E84-426E-40dd-AFC4-6F175D3DCCD1}">
              <a14:hiddenFill xmlns:a14="http://schemas.microsoft.com/office/drawing/2010/main">
                <a:solidFill>
                  <a:srgbClr val="FFFFFF"/>
                </a:solidFill>
              </a14:hiddenFill>
            </a:ext>
          </a:extLst>
        </p:spPr>
      </p:pic>
      <p:pic>
        <p:nvPicPr>
          <p:cNvPr id="2057" name="Picture 9" descr="2f.tif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92819" y="4914018"/>
            <a:ext cx="4995863" cy="1778000"/>
          </a:xfrm>
          <a:prstGeom prst="rect">
            <a:avLst/>
          </a:prstGeom>
          <a:noFill/>
          <a:ln w="9525">
            <a:solidFill>
              <a:srgbClr val="2C7C9F"/>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53063" y="3044825"/>
            <a:ext cx="3917244" cy="369332"/>
          </a:xfrm>
          <a:prstGeom prst="rect">
            <a:avLst/>
          </a:prstGeom>
          <a:noFill/>
        </p:spPr>
        <p:txBody>
          <a:bodyPr wrap="square" rtlCol="0">
            <a:spAutoFit/>
          </a:bodyPr>
          <a:lstStyle/>
          <a:p>
            <a:pPr algn="ctr"/>
            <a:r>
              <a:rPr lang="en-US" b="1" dirty="0" smtClean="0">
                <a:latin typeface="Century Gothic"/>
                <a:cs typeface="Century Gothic"/>
              </a:rPr>
              <a:t>Part I: 3 Modes </a:t>
            </a:r>
            <a:endParaRPr lang="en-US" b="1" dirty="0">
              <a:latin typeface="Century Gothic"/>
              <a:cs typeface="Century Gothic"/>
            </a:endParaRPr>
          </a:p>
        </p:txBody>
      </p:sp>
      <p:sp>
        <p:nvSpPr>
          <p:cNvPr id="12" name="TextBox 11"/>
          <p:cNvSpPr txBox="1"/>
          <p:nvPr/>
        </p:nvSpPr>
        <p:spPr>
          <a:xfrm>
            <a:off x="2226028" y="2033738"/>
            <a:ext cx="3917244" cy="369332"/>
          </a:xfrm>
          <a:prstGeom prst="rect">
            <a:avLst/>
          </a:prstGeom>
          <a:noFill/>
        </p:spPr>
        <p:txBody>
          <a:bodyPr wrap="square" rtlCol="0">
            <a:spAutoFit/>
          </a:bodyPr>
          <a:lstStyle/>
          <a:p>
            <a:pPr algn="ctr"/>
            <a:r>
              <a:rPr lang="en-US" b="1" dirty="0" smtClean="0">
                <a:latin typeface="Century Gothic"/>
                <a:cs typeface="Century Gothic"/>
              </a:rPr>
              <a:t>Part II: 3 Processes </a:t>
            </a:r>
            <a:endParaRPr lang="en-US" b="1" dirty="0">
              <a:latin typeface="Century Gothic"/>
              <a:cs typeface="Century Gothic"/>
            </a:endParaRPr>
          </a:p>
        </p:txBody>
      </p:sp>
      <p:sp>
        <p:nvSpPr>
          <p:cNvPr id="13" name="TextBox 12"/>
          <p:cNvSpPr txBox="1"/>
          <p:nvPr/>
        </p:nvSpPr>
        <p:spPr>
          <a:xfrm>
            <a:off x="425450" y="4544686"/>
            <a:ext cx="3917244" cy="369332"/>
          </a:xfrm>
          <a:prstGeom prst="rect">
            <a:avLst/>
          </a:prstGeom>
          <a:noFill/>
        </p:spPr>
        <p:txBody>
          <a:bodyPr wrap="square" rtlCol="0">
            <a:spAutoFit/>
          </a:bodyPr>
          <a:lstStyle/>
          <a:p>
            <a:pPr algn="ctr"/>
            <a:r>
              <a:rPr lang="en-US" b="1" dirty="0" smtClean="0">
                <a:latin typeface="Century Gothic"/>
                <a:cs typeface="Century Gothic"/>
              </a:rPr>
              <a:t>Part III: Foundational Skills </a:t>
            </a:r>
            <a:endParaRPr lang="en-US" b="1" dirty="0">
              <a:latin typeface="Century Gothic"/>
              <a:cs typeface="Century Gothic"/>
            </a:endParaRPr>
          </a:p>
        </p:txBody>
      </p:sp>
    </p:spTree>
    <p:extLst>
      <p:ext uri="{BB962C8B-B14F-4D97-AF65-F5344CB8AC3E}">
        <p14:creationId xmlns:p14="http://schemas.microsoft.com/office/powerpoint/2010/main" val="38818076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357188" y="395288"/>
            <a:ext cx="8647112" cy="1093787"/>
          </a:xfrm>
        </p:spPr>
        <p:txBody>
          <a:bodyPr/>
          <a:lstStyle/>
          <a:p>
            <a:pPr>
              <a:defRPr/>
            </a:pPr>
            <a:r>
              <a:rPr lang="en-US" sz="4400" b="1" dirty="0" smtClean="0">
                <a:solidFill>
                  <a:schemeClr val="tx2">
                    <a:lumMod val="50000"/>
                    <a:lumOff val="50000"/>
                  </a:schemeClr>
                </a:solidFill>
                <a:latin typeface="Century Gothic"/>
                <a:ea typeface="MS PGothic" charset="0"/>
                <a:cs typeface="Century Gothic"/>
              </a:rPr>
              <a:t>Checking for Understanding</a:t>
            </a:r>
            <a:br>
              <a:rPr lang="en-US" sz="4400" b="1" dirty="0" smtClean="0">
                <a:solidFill>
                  <a:schemeClr val="tx2">
                    <a:lumMod val="50000"/>
                    <a:lumOff val="50000"/>
                  </a:schemeClr>
                </a:solidFill>
                <a:latin typeface="Century Gothic"/>
                <a:ea typeface="MS PGothic" charset="0"/>
                <a:cs typeface="Century Gothic"/>
              </a:rPr>
            </a:br>
            <a:endParaRPr lang="en-US" sz="4400" b="1" dirty="0">
              <a:solidFill>
                <a:schemeClr val="tx2">
                  <a:lumMod val="50000"/>
                  <a:lumOff val="50000"/>
                </a:schemeClr>
              </a:solidFill>
              <a:latin typeface="Century Gothic"/>
              <a:ea typeface="MS PGothic" charset="0"/>
              <a:cs typeface="Century Gothic"/>
            </a:endParaRPr>
          </a:p>
        </p:txBody>
      </p:sp>
      <p:sp>
        <p:nvSpPr>
          <p:cNvPr id="55298" name="Content Placeholder 2"/>
          <p:cNvSpPr>
            <a:spLocks noGrp="1"/>
          </p:cNvSpPr>
          <p:nvPr>
            <p:ph idx="1"/>
          </p:nvPr>
        </p:nvSpPr>
        <p:spPr>
          <a:xfrm>
            <a:off x="549275" y="1489075"/>
            <a:ext cx="8042275" cy="4872038"/>
          </a:xfrm>
        </p:spPr>
        <p:txBody>
          <a:bodyPr/>
          <a:lstStyle/>
          <a:p>
            <a:pPr marL="457200" indent="-457200">
              <a:buFont typeface="+mj-lt"/>
              <a:buAutoNum type="arabicPeriod"/>
              <a:defRPr/>
            </a:pPr>
            <a:r>
              <a:rPr lang="en-US" dirty="0" smtClean="0">
                <a:latin typeface="Century Gothic"/>
                <a:ea typeface="MS PGothic" charset="0"/>
                <a:cs typeface="Century Gothic"/>
              </a:rPr>
              <a:t>Part </a:t>
            </a:r>
            <a:r>
              <a:rPr lang="en-US" dirty="0">
                <a:latin typeface="Century Gothic"/>
                <a:ea typeface="MS PGothic" charset="0"/>
                <a:cs typeface="Century Gothic"/>
              </a:rPr>
              <a:t>I of Section </a:t>
            </a:r>
            <a:r>
              <a:rPr lang="en-US" dirty="0" smtClean="0">
                <a:latin typeface="Century Gothic"/>
                <a:ea typeface="MS PGothic" charset="0"/>
                <a:cs typeface="Century Gothic"/>
              </a:rPr>
              <a:t>1:Interacting </a:t>
            </a:r>
            <a:r>
              <a:rPr lang="en-US" dirty="0">
                <a:latin typeface="Century Gothic"/>
                <a:ea typeface="MS PGothic" charset="0"/>
                <a:cs typeface="Century Gothic"/>
              </a:rPr>
              <a:t>in Meaningful </a:t>
            </a:r>
            <a:r>
              <a:rPr lang="en-US" dirty="0" smtClean="0">
                <a:latin typeface="Century Gothic"/>
                <a:ea typeface="MS PGothic" charset="0"/>
                <a:cs typeface="Century Gothic"/>
              </a:rPr>
              <a:t>Ways - Modes </a:t>
            </a:r>
            <a:r>
              <a:rPr lang="en-US" dirty="0">
                <a:latin typeface="Century Gothic"/>
                <a:ea typeface="MS PGothic" charset="0"/>
                <a:cs typeface="Century Gothic"/>
              </a:rPr>
              <a:t>is divided </a:t>
            </a:r>
            <a:r>
              <a:rPr lang="en-US" dirty="0" smtClean="0">
                <a:latin typeface="Century Gothic"/>
                <a:ea typeface="MS PGothic" charset="0"/>
                <a:cs typeface="Century Gothic"/>
              </a:rPr>
              <a:t>into:		 ____________</a:t>
            </a:r>
            <a:r>
              <a:rPr lang="en-US" dirty="0">
                <a:latin typeface="Century Gothic"/>
                <a:ea typeface="MS PGothic" charset="0"/>
                <a:cs typeface="Century Gothic"/>
              </a:rPr>
              <a:t>,</a:t>
            </a:r>
            <a:r>
              <a:rPr lang="en-US" dirty="0" smtClean="0">
                <a:latin typeface="Century Gothic"/>
                <a:ea typeface="MS PGothic" charset="0"/>
                <a:cs typeface="Century Gothic"/>
              </a:rPr>
              <a:t>_____________, and ___________</a:t>
            </a:r>
            <a:endParaRPr lang="en-US" dirty="0">
              <a:latin typeface="Century Gothic"/>
              <a:ea typeface="MS PGothic" charset="0"/>
              <a:cs typeface="Century Gothic"/>
            </a:endParaRPr>
          </a:p>
          <a:p>
            <a:pPr marL="457200" indent="-457200">
              <a:buFont typeface="+mj-lt"/>
              <a:buAutoNum type="arabicPeriod"/>
              <a:defRPr/>
            </a:pPr>
            <a:r>
              <a:rPr lang="en-US" dirty="0" smtClean="0">
                <a:latin typeface="Century Gothic"/>
                <a:ea typeface="MS PGothic" charset="0"/>
                <a:cs typeface="Century Gothic"/>
              </a:rPr>
              <a:t>Which </a:t>
            </a:r>
            <a:r>
              <a:rPr lang="en-US" dirty="0">
                <a:latin typeface="Century Gothic"/>
                <a:ea typeface="MS PGothic" charset="0"/>
                <a:cs typeface="Century Gothic"/>
              </a:rPr>
              <a:t>section has the </a:t>
            </a:r>
            <a:r>
              <a:rPr lang="en-US" dirty="0" smtClean="0">
                <a:latin typeface="Century Gothic"/>
                <a:ea typeface="MS PGothic" charset="0"/>
                <a:cs typeface="Century Gothic"/>
              </a:rPr>
              <a:t>specific grade </a:t>
            </a:r>
            <a:r>
              <a:rPr lang="en-US" dirty="0">
                <a:latin typeface="Century Gothic"/>
                <a:ea typeface="MS PGothic" charset="0"/>
                <a:cs typeface="Century Gothic"/>
              </a:rPr>
              <a:t>level </a:t>
            </a:r>
            <a:r>
              <a:rPr lang="en-US" dirty="0" smtClean="0">
                <a:latin typeface="Century Gothic"/>
                <a:ea typeface="MS PGothic" charset="0"/>
                <a:cs typeface="Century Gothic"/>
              </a:rPr>
              <a:t>CA ELD standards</a:t>
            </a:r>
            <a:r>
              <a:rPr lang="en-US" dirty="0">
                <a:latin typeface="Century Gothic"/>
                <a:ea typeface="MS PGothic" charset="0"/>
                <a:cs typeface="Century Gothic"/>
              </a:rPr>
              <a:t>?</a:t>
            </a:r>
          </a:p>
          <a:p>
            <a:pPr marL="1666875" lvl="4" indent="-457200">
              <a:buFont typeface="Wingdings 2" charset="0"/>
              <a:buAutoNum type="alphaUcPeriod"/>
              <a:defRPr/>
            </a:pPr>
            <a:r>
              <a:rPr lang="en-US" sz="2000" dirty="0" smtClean="0">
                <a:latin typeface="Century Gothic"/>
                <a:ea typeface="MS PGothic" charset="0"/>
                <a:cs typeface="Century Gothic"/>
              </a:rPr>
              <a:t>Section 1</a:t>
            </a:r>
          </a:p>
          <a:p>
            <a:pPr marL="1666875" lvl="4" indent="-457200">
              <a:buFont typeface="Wingdings 2" charset="0"/>
              <a:buAutoNum type="alphaUcPeriod"/>
              <a:defRPr/>
            </a:pPr>
            <a:r>
              <a:rPr lang="en-US" sz="2000" dirty="0" smtClean="0">
                <a:latin typeface="Century Gothic"/>
                <a:ea typeface="MS PGothic" charset="0"/>
                <a:cs typeface="Century Gothic"/>
              </a:rPr>
              <a:t>Section 2</a:t>
            </a:r>
          </a:p>
          <a:p>
            <a:pPr marL="527050" indent="-514350">
              <a:buFont typeface="+mj-lt"/>
              <a:buAutoNum type="arabicPeriod"/>
              <a:defRPr/>
            </a:pPr>
            <a:r>
              <a:rPr lang="en-US" sz="2600" dirty="0" smtClean="0">
                <a:latin typeface="Century Gothic"/>
                <a:ea typeface="MS PGothic" charset="0"/>
                <a:cs typeface="Century Gothic"/>
              </a:rPr>
              <a:t>True or False – </a:t>
            </a:r>
            <a:r>
              <a:rPr lang="en-US" sz="2800" dirty="0" smtClean="0">
                <a:latin typeface="Century Gothic"/>
                <a:cs typeface="Century Gothic"/>
              </a:rPr>
              <a:t>The </a:t>
            </a:r>
            <a:r>
              <a:rPr lang="en-US" sz="2800" dirty="0">
                <a:latin typeface="Century Gothic"/>
                <a:cs typeface="Century Gothic"/>
              </a:rPr>
              <a:t>only thing that differs on </a:t>
            </a:r>
            <a:r>
              <a:rPr lang="en-US" sz="2800" dirty="0" smtClean="0">
                <a:latin typeface="Century Gothic"/>
                <a:cs typeface="Century Gothic"/>
              </a:rPr>
              <a:t>Section 1 of </a:t>
            </a:r>
            <a:r>
              <a:rPr lang="en-US" sz="2800" dirty="0">
                <a:latin typeface="Century Gothic"/>
                <a:cs typeface="Century Gothic"/>
              </a:rPr>
              <a:t>the ELD Standards for each grade level is the CCSS standards it corresponds to.</a:t>
            </a:r>
          </a:p>
          <a:p>
            <a:pPr marL="12700" indent="0">
              <a:buFont typeface="Wingdings 2" charset="0"/>
              <a:buNone/>
              <a:defRPr/>
            </a:pPr>
            <a:endParaRPr lang="en-US" sz="2600" dirty="0" smtClean="0">
              <a:latin typeface="Century Gothic"/>
              <a:ea typeface="MS PGothic" charset="0"/>
              <a:cs typeface="Century Gothic"/>
            </a:endParaRPr>
          </a:p>
        </p:txBody>
      </p:sp>
      <p:sp>
        <p:nvSpPr>
          <p:cNvPr id="2" name="Rectangle 1"/>
          <p:cNvSpPr/>
          <p:nvPr/>
        </p:nvSpPr>
        <p:spPr>
          <a:xfrm>
            <a:off x="1092200" y="2279650"/>
            <a:ext cx="1801813" cy="241300"/>
          </a:xfrm>
          <a:prstGeom prst="rect">
            <a:avLst/>
          </a:prstGeom>
          <a:solidFill>
            <a:srgbClr val="FFE199"/>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6600"/>
                </a:solidFill>
                <a:latin typeface="Century Gothic"/>
                <a:cs typeface="Century Gothic"/>
              </a:rPr>
              <a:t>Collaborative</a:t>
            </a:r>
          </a:p>
        </p:txBody>
      </p:sp>
      <p:sp>
        <p:nvSpPr>
          <p:cNvPr id="6" name="Rectangle 5"/>
          <p:cNvSpPr/>
          <p:nvPr/>
        </p:nvSpPr>
        <p:spPr>
          <a:xfrm>
            <a:off x="3286125" y="2279650"/>
            <a:ext cx="1558925" cy="250825"/>
          </a:xfrm>
          <a:prstGeom prst="rect">
            <a:avLst/>
          </a:prstGeom>
          <a:solidFill>
            <a:srgbClr val="FFE199"/>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6600"/>
                </a:solidFill>
                <a:latin typeface="Century Gothic"/>
                <a:cs typeface="Century Gothic"/>
              </a:rPr>
              <a:t>Interpretive</a:t>
            </a:r>
          </a:p>
        </p:txBody>
      </p:sp>
      <p:sp>
        <p:nvSpPr>
          <p:cNvPr id="7" name="Rectangle 6"/>
          <p:cNvSpPr/>
          <p:nvPr/>
        </p:nvSpPr>
        <p:spPr>
          <a:xfrm>
            <a:off x="5946775" y="2268538"/>
            <a:ext cx="1627188" cy="252412"/>
          </a:xfrm>
          <a:prstGeom prst="rect">
            <a:avLst/>
          </a:prstGeom>
          <a:solidFill>
            <a:srgbClr val="FFE199"/>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6600"/>
                </a:solidFill>
                <a:latin typeface="Century Gothic"/>
                <a:cs typeface="Century Gothic"/>
              </a:rPr>
              <a:t>Productive</a:t>
            </a:r>
          </a:p>
        </p:txBody>
      </p:sp>
      <p:sp>
        <p:nvSpPr>
          <p:cNvPr id="3" name="Oval 2"/>
          <p:cNvSpPr/>
          <p:nvPr/>
        </p:nvSpPr>
        <p:spPr>
          <a:xfrm>
            <a:off x="1647825" y="4008438"/>
            <a:ext cx="2278063" cy="431800"/>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5-Point Star 9"/>
          <p:cNvSpPr/>
          <p:nvPr/>
        </p:nvSpPr>
        <p:spPr>
          <a:xfrm rot="998022">
            <a:off x="5538788" y="4935538"/>
            <a:ext cx="2309812" cy="1416050"/>
          </a:xfrm>
          <a:prstGeom prst="star5">
            <a:avLst/>
          </a:prstGeom>
          <a:solidFill>
            <a:srgbClr val="FFE199"/>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rgbClr val="FF6600"/>
                </a:solidFill>
                <a:latin typeface="Century Gothic"/>
                <a:cs typeface="Century Gothic"/>
              </a:rPr>
              <a:t>TRUE!</a:t>
            </a:r>
          </a:p>
        </p:txBody>
      </p:sp>
      <p:sp>
        <p:nvSpPr>
          <p:cNvPr id="13" name="Rectangle 12"/>
          <p:cNvSpPr/>
          <p:nvPr/>
        </p:nvSpPr>
        <p:spPr>
          <a:xfrm>
            <a:off x="0" y="6438900"/>
            <a:ext cx="1890713" cy="419100"/>
          </a:xfrm>
          <a:prstGeom prst="rect">
            <a:avLst/>
          </a:prstGeom>
          <a:solidFill>
            <a:srgbClr val="FFE199"/>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6600"/>
                </a:solidFill>
                <a:latin typeface="Century Gothic"/>
                <a:cs typeface="Century Gothic"/>
              </a:rPr>
              <a:t>Partner Talk</a:t>
            </a:r>
          </a:p>
        </p:txBody>
      </p:sp>
    </p:spTree>
    <p:extLst>
      <p:ext uri="{BB962C8B-B14F-4D97-AF65-F5344CB8AC3E}">
        <p14:creationId xmlns:p14="http://schemas.microsoft.com/office/powerpoint/2010/main" val="94583217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3"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Grp="1" noChangeArrowheads="1"/>
          </p:cNvSpPr>
          <p:nvPr>
            <p:ph type="title"/>
          </p:nvPr>
        </p:nvSpPr>
        <p:spPr>
          <a:xfrm>
            <a:off x="-117475" y="15875"/>
            <a:ext cx="9423400" cy="1292225"/>
          </a:xfrm>
        </p:spPr>
        <p:txBody>
          <a:bodyPr rIns="132080"/>
          <a:lstStyle/>
          <a:p>
            <a:pPr eaLnBrk="1" hangingPunct="1"/>
            <a:r>
              <a:rPr lang="en-US" sz="3300" b="1">
                <a:latin typeface="Century Gothic" charset="0"/>
                <a:ea typeface="MS PGothic" charset="0"/>
                <a:cs typeface="MS PGothic" charset="0"/>
                <a:sym typeface="Arial" charset="0"/>
              </a:rPr>
              <a:t>Key Conceptual </a:t>
            </a:r>
            <a:r>
              <a:rPr lang="en-US" sz="3300" b="1">
                <a:latin typeface="Century Gothic" charset="0"/>
                <a:ea typeface="MS PGothic" charset="0"/>
                <a:cs typeface="MS PGothic" charset="0"/>
              </a:rPr>
              <a:t>Shifts in </a:t>
            </a:r>
            <a:br>
              <a:rPr lang="en-US" sz="3300" b="1">
                <a:latin typeface="Century Gothic" charset="0"/>
                <a:ea typeface="MS PGothic" charset="0"/>
                <a:cs typeface="MS PGothic" charset="0"/>
              </a:rPr>
            </a:br>
            <a:r>
              <a:rPr lang="en-US" sz="3300" b="1">
                <a:latin typeface="Century Gothic" charset="0"/>
                <a:ea typeface="MS PGothic" charset="0"/>
                <a:cs typeface="MS PGothic" charset="0"/>
              </a:rPr>
              <a:t>2012 CA ELD Standards</a:t>
            </a:r>
            <a:endParaRPr lang="en-US" sz="3300" b="1">
              <a:latin typeface="Century Gothic" charset="0"/>
              <a:ea typeface="MS PGothic" charset="0"/>
              <a:cs typeface="MS PGothic" charset="0"/>
              <a:sym typeface="Arial" charset="0"/>
            </a:endParaRPr>
          </a:p>
        </p:txBody>
      </p:sp>
      <p:sp>
        <p:nvSpPr>
          <p:cNvPr id="71682" name="Rectangle 5"/>
          <p:cNvSpPr>
            <a:spLocks noChangeArrowheads="1"/>
          </p:cNvSpPr>
          <p:nvPr/>
        </p:nvSpPr>
        <p:spPr bwMode="auto">
          <a:xfrm>
            <a:off x="473075" y="1447800"/>
            <a:ext cx="4137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90488" algn="ctr">
              <a:buClr>
                <a:srgbClr val="3891A7"/>
              </a:buClr>
              <a:buSzPct val="80000"/>
            </a:pPr>
            <a:r>
              <a:rPr lang="en-US" b="1" i="1">
                <a:latin typeface="Century Gothic" charset="0"/>
                <a:ea typeface="ヒラギノ角ゴ ProN W3" charset="0"/>
                <a:cs typeface="ヒラギノ角ゴ ProN W3" charset="0"/>
                <a:sym typeface="Arial Bold" charset="0"/>
              </a:rPr>
              <a:t>FROM A CONCEPTUALIZATION OF… </a:t>
            </a:r>
          </a:p>
        </p:txBody>
      </p:sp>
      <p:sp>
        <p:nvSpPr>
          <p:cNvPr id="71683" name="Rectangle 6"/>
          <p:cNvSpPr>
            <a:spLocks noChangeArrowheads="1"/>
          </p:cNvSpPr>
          <p:nvPr/>
        </p:nvSpPr>
        <p:spPr bwMode="auto">
          <a:xfrm>
            <a:off x="5418138" y="1447800"/>
            <a:ext cx="2690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90488" algn="ctr">
              <a:buClr>
                <a:srgbClr val="3891A7"/>
              </a:buClr>
              <a:buSzPct val="80000"/>
            </a:pPr>
            <a:r>
              <a:rPr lang="en-US" b="1" i="1">
                <a:latin typeface="Century Gothic" charset="0"/>
                <a:ea typeface="ヒラギノ角ゴ ProN W3" charset="0"/>
                <a:cs typeface="ヒラギノ角ゴ ProN W3" charset="0"/>
                <a:sym typeface="Arial Bold" charset="0"/>
              </a:rPr>
              <a:t>TO UNDERSTANDING…</a:t>
            </a:r>
          </a:p>
        </p:txBody>
      </p:sp>
      <p:graphicFrame>
        <p:nvGraphicFramePr>
          <p:cNvPr id="10" name="Diagram 9"/>
          <p:cNvGraphicFramePr/>
          <p:nvPr/>
        </p:nvGraphicFramePr>
        <p:xfrm>
          <a:off x="154885" y="1889930"/>
          <a:ext cx="8836715" cy="1115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 13"/>
          <p:cNvGraphicFramePr/>
          <p:nvPr/>
        </p:nvGraphicFramePr>
        <p:xfrm>
          <a:off x="154885" y="3160686"/>
          <a:ext cx="8836715" cy="103698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nvGraphicFramePr>
        <p:xfrm>
          <a:off x="170373" y="4376824"/>
          <a:ext cx="8898669" cy="101354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9" name="Diagram 8"/>
          <p:cNvGraphicFramePr/>
          <p:nvPr/>
        </p:nvGraphicFramePr>
        <p:xfrm>
          <a:off x="170373" y="5498792"/>
          <a:ext cx="8841943" cy="1161716"/>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157675673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14" grpId="0">
        <p:bldAsOne/>
      </p:bldGraphic>
      <p:bldGraphic spid="8" grpId="0">
        <p:bldAsOne/>
      </p:bldGraphic>
      <p:bldGraphic spid="9"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262431" y="1981200"/>
          <a:ext cx="8416619" cy="129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3730" name="Rectangle 5"/>
          <p:cNvSpPr>
            <a:spLocks noChangeArrowheads="1"/>
          </p:cNvSpPr>
          <p:nvPr/>
        </p:nvSpPr>
        <p:spPr bwMode="auto">
          <a:xfrm>
            <a:off x="473075" y="1447800"/>
            <a:ext cx="4137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90488" algn="ctr">
              <a:buClr>
                <a:srgbClr val="3891A7"/>
              </a:buClr>
              <a:buSzPct val="80000"/>
            </a:pPr>
            <a:r>
              <a:rPr lang="en-US" b="1" i="1">
                <a:latin typeface="Century Gothic" charset="0"/>
                <a:ea typeface="ヒラギノ角ゴ ProN W3" charset="0"/>
                <a:cs typeface="ヒラギノ角ゴ ProN W3" charset="0"/>
                <a:sym typeface="Arial Bold" charset="0"/>
              </a:rPr>
              <a:t>FROM A CONCEPTUALIZATION OF… </a:t>
            </a:r>
          </a:p>
        </p:txBody>
      </p:sp>
      <p:sp>
        <p:nvSpPr>
          <p:cNvPr id="73731" name="Rectangle 6"/>
          <p:cNvSpPr>
            <a:spLocks noChangeArrowheads="1"/>
          </p:cNvSpPr>
          <p:nvPr/>
        </p:nvSpPr>
        <p:spPr bwMode="auto">
          <a:xfrm>
            <a:off x="5418138" y="1447800"/>
            <a:ext cx="2690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90488" algn="ctr">
              <a:buClr>
                <a:srgbClr val="3891A7"/>
              </a:buClr>
              <a:buSzPct val="80000"/>
            </a:pPr>
            <a:r>
              <a:rPr lang="en-US" b="1" i="1">
                <a:latin typeface="Century Gothic" charset="0"/>
                <a:ea typeface="ヒラギノ角ゴ ProN W3" charset="0"/>
                <a:cs typeface="ヒラギノ角ゴ ProN W3" charset="0"/>
                <a:sym typeface="Arial Bold" charset="0"/>
              </a:rPr>
              <a:t>TO UNDERSTANDING…</a:t>
            </a:r>
          </a:p>
        </p:txBody>
      </p:sp>
      <p:graphicFrame>
        <p:nvGraphicFramePr>
          <p:cNvPr id="10" name="Diagram 9"/>
          <p:cNvGraphicFramePr/>
          <p:nvPr/>
        </p:nvGraphicFramePr>
        <p:xfrm>
          <a:off x="262431" y="3505200"/>
          <a:ext cx="8416619" cy="15875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4" name="Diagram 13"/>
          <p:cNvGraphicFramePr/>
          <p:nvPr/>
        </p:nvGraphicFramePr>
        <p:xfrm>
          <a:off x="249731" y="5194300"/>
          <a:ext cx="8416619" cy="12954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73734" name="Rectangle 1"/>
          <p:cNvSpPr>
            <a:spLocks noGrp="1" noChangeArrowheads="1"/>
          </p:cNvSpPr>
          <p:nvPr>
            <p:ph type="title"/>
          </p:nvPr>
        </p:nvSpPr>
        <p:spPr>
          <a:xfrm>
            <a:off x="-117475" y="0"/>
            <a:ext cx="9423400" cy="1292225"/>
          </a:xfrm>
        </p:spPr>
        <p:txBody>
          <a:bodyPr rIns="132080"/>
          <a:lstStyle/>
          <a:p>
            <a:pPr eaLnBrk="1" hangingPunct="1"/>
            <a:r>
              <a:rPr lang="en-US" sz="3300" b="1">
                <a:latin typeface="Century Gothic" charset="0"/>
                <a:ea typeface="MS PGothic" charset="0"/>
                <a:cs typeface="MS PGothic" charset="0"/>
                <a:sym typeface="Arial" charset="0"/>
              </a:rPr>
              <a:t>Key Conceptual </a:t>
            </a:r>
            <a:r>
              <a:rPr lang="en-US" sz="3300" b="1">
                <a:latin typeface="Century Gothic" charset="0"/>
                <a:ea typeface="MS PGothic" charset="0"/>
                <a:cs typeface="MS PGothic" charset="0"/>
              </a:rPr>
              <a:t>Shifts in </a:t>
            </a:r>
            <a:br>
              <a:rPr lang="en-US" sz="3300" b="1">
                <a:latin typeface="Century Gothic" charset="0"/>
                <a:ea typeface="MS PGothic" charset="0"/>
                <a:cs typeface="MS PGothic" charset="0"/>
              </a:rPr>
            </a:br>
            <a:r>
              <a:rPr lang="en-US" sz="3300" b="1">
                <a:latin typeface="Century Gothic" charset="0"/>
                <a:ea typeface="MS PGothic" charset="0"/>
                <a:cs typeface="MS PGothic" charset="0"/>
              </a:rPr>
              <a:t>2012 CA ELD Standards</a:t>
            </a:r>
            <a:endParaRPr lang="en-US" sz="3300" b="1">
              <a:latin typeface="Century Gothic" charset="0"/>
              <a:ea typeface="MS PGothic" charset="0"/>
              <a:cs typeface="MS PGothic" charset="0"/>
              <a:sym typeface="Arial" charset="0"/>
            </a:endParaRPr>
          </a:p>
        </p:txBody>
      </p:sp>
    </p:spTree>
    <p:extLst>
      <p:ext uri="{BB962C8B-B14F-4D97-AF65-F5344CB8AC3E}">
        <p14:creationId xmlns:p14="http://schemas.microsoft.com/office/powerpoint/2010/main" val="18826011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10" grpId="0">
        <p:bldAsOne/>
      </p:bldGraphic>
      <p:bldGraphic spid="14"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549275" y="76200"/>
            <a:ext cx="8042275" cy="1336675"/>
          </a:xfrm>
        </p:spPr>
        <p:txBody>
          <a:bodyPr/>
          <a:lstStyle/>
          <a:p>
            <a:r>
              <a:rPr lang="en-US" b="1" dirty="0">
                <a:latin typeface="Century Gothic" charset="0"/>
                <a:ea typeface="MS PGothic" charset="0"/>
                <a:cs typeface="Century Gothic" charset="0"/>
              </a:rPr>
              <a:t>ELD Transition Sessions</a:t>
            </a:r>
          </a:p>
        </p:txBody>
      </p:sp>
      <p:sp>
        <p:nvSpPr>
          <p:cNvPr id="24578" name="Content Placeholder 2"/>
          <p:cNvSpPr>
            <a:spLocks noGrp="1"/>
          </p:cNvSpPr>
          <p:nvPr>
            <p:ph idx="1"/>
          </p:nvPr>
        </p:nvSpPr>
        <p:spPr>
          <a:xfrm>
            <a:off x="549275" y="2139709"/>
            <a:ext cx="8042275" cy="3121025"/>
          </a:xfrm>
          <a:extLst/>
        </p:spPr>
        <p:txBody>
          <a:bodyPr/>
          <a:lstStyle/>
          <a:p>
            <a:pPr marL="0" indent="0">
              <a:buFont typeface="Wingdings 2" charset="0"/>
              <a:buNone/>
              <a:defRPr/>
            </a:pPr>
            <a:r>
              <a:rPr lang="en-US" b="1" dirty="0">
                <a:latin typeface="Century Gothic"/>
                <a:ea typeface="MS PGothic" charset="0"/>
                <a:cs typeface="Century Gothic"/>
              </a:rPr>
              <a:t>Session 1:  ELD Standards Introduction </a:t>
            </a:r>
          </a:p>
          <a:p>
            <a:pPr lvl="5">
              <a:defRPr/>
            </a:pPr>
            <a:r>
              <a:rPr b="1" dirty="0">
                <a:latin typeface="Century Gothic"/>
                <a:ea typeface="MS PGothic" charset="0"/>
                <a:cs typeface="Century Gothic"/>
              </a:rPr>
              <a:t>Shifts, Layout, &amp; Development</a:t>
            </a:r>
          </a:p>
          <a:p>
            <a:pPr marL="0" indent="0">
              <a:buFont typeface="Wingdings 2" charset="0"/>
              <a:buNone/>
              <a:defRPr/>
            </a:pPr>
            <a:r>
              <a:rPr lang="en-US" b="1" dirty="0">
                <a:latin typeface="Century Gothic"/>
                <a:ea typeface="MS PGothic" charset="0"/>
                <a:cs typeface="Century Gothic"/>
              </a:rPr>
              <a:t>Session 2:  Proficiency Levels</a:t>
            </a:r>
          </a:p>
          <a:p>
            <a:pPr marL="0" indent="0">
              <a:buFont typeface="Wingdings 2" charset="0"/>
              <a:buNone/>
              <a:defRPr/>
            </a:pPr>
            <a:r>
              <a:rPr lang="en-US" dirty="0">
                <a:latin typeface="Century Gothic"/>
                <a:ea typeface="MS PGothic" charset="0"/>
                <a:cs typeface="Century Gothic"/>
              </a:rPr>
              <a:t>Session 3:  Theory that Informs Layout (Appendix C)</a:t>
            </a:r>
          </a:p>
          <a:p>
            <a:pPr marL="0" indent="0">
              <a:buFont typeface="Wingdings 2" charset="0"/>
              <a:buNone/>
              <a:defRPr/>
            </a:pPr>
            <a:r>
              <a:rPr lang="en-US" dirty="0">
                <a:latin typeface="Century Gothic"/>
                <a:ea typeface="MS PGothic" charset="0"/>
                <a:cs typeface="Century Gothic"/>
              </a:rPr>
              <a:t>Session 4:  How English Works (Appendix B)</a:t>
            </a:r>
          </a:p>
        </p:txBody>
      </p:sp>
    </p:spTree>
    <p:extLst>
      <p:ext uri="{BB962C8B-B14F-4D97-AF65-F5344CB8AC3E}">
        <p14:creationId xmlns:p14="http://schemas.microsoft.com/office/powerpoint/2010/main" val="5667425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549275" y="473075"/>
            <a:ext cx="8042275" cy="730250"/>
          </a:xfrm>
        </p:spPr>
        <p:txBody>
          <a:bodyPr rtlCol="0">
            <a:noAutofit/>
          </a:bodyPr>
          <a:lstStyle/>
          <a:p>
            <a:pPr>
              <a:defRPr/>
            </a:pPr>
            <a:r>
              <a:rPr lang="en-US" sz="4400" b="1" dirty="0" smtClean="0">
                <a:latin typeface="Century Gothic"/>
                <a:ea typeface="+mj-ea"/>
                <a:cs typeface="Century Gothic"/>
              </a:rPr>
              <a:t>Objectives</a:t>
            </a:r>
            <a:endParaRPr lang="en-US" sz="4400" b="1" dirty="0">
              <a:latin typeface="Century Gothic"/>
              <a:ea typeface="+mj-ea"/>
              <a:cs typeface="Century Gothic"/>
            </a:endParaRPr>
          </a:p>
        </p:txBody>
      </p:sp>
      <p:sp>
        <p:nvSpPr>
          <p:cNvPr id="32770" name="TextBox 1"/>
          <p:cNvSpPr txBox="1">
            <a:spLocks noChangeArrowheads="1"/>
          </p:cNvSpPr>
          <p:nvPr/>
        </p:nvSpPr>
        <p:spPr bwMode="auto">
          <a:xfrm>
            <a:off x="2500313" y="24796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endParaRPr lang="en-US" sz="1800" dirty="0"/>
          </a:p>
        </p:txBody>
      </p:sp>
      <p:sp>
        <p:nvSpPr>
          <p:cNvPr id="32771" name="TextBox 4"/>
          <p:cNvSpPr txBox="1">
            <a:spLocks noChangeArrowheads="1"/>
          </p:cNvSpPr>
          <p:nvPr/>
        </p:nvSpPr>
        <p:spPr bwMode="auto">
          <a:xfrm>
            <a:off x="381000" y="1497013"/>
            <a:ext cx="8509000" cy="513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nSpc>
                <a:spcPct val="150000"/>
              </a:lnSpc>
              <a:buFont typeface="News Gothic MT" charset="0"/>
              <a:buAutoNum type="arabicPeriod"/>
            </a:pPr>
            <a:r>
              <a:rPr lang="en-US" b="1" dirty="0">
                <a:latin typeface="Century Gothic" charset="0"/>
                <a:cs typeface="Century Gothic" charset="0"/>
              </a:rPr>
              <a:t>Explore the context, development and validation of CA ELD Standards (Appendix D)</a:t>
            </a:r>
          </a:p>
          <a:p>
            <a:pPr>
              <a:lnSpc>
                <a:spcPct val="150000"/>
              </a:lnSpc>
              <a:buFont typeface="News Gothic MT" charset="0"/>
              <a:buAutoNum type="arabicPeriod"/>
            </a:pPr>
            <a:r>
              <a:rPr lang="en-US" b="1" dirty="0">
                <a:latin typeface="Century Gothic" charset="0"/>
                <a:cs typeface="Century Gothic" charset="0"/>
              </a:rPr>
              <a:t>Become familiar with the layout of the ELD standards</a:t>
            </a:r>
          </a:p>
          <a:p>
            <a:pPr>
              <a:lnSpc>
                <a:spcPct val="150000"/>
              </a:lnSpc>
              <a:buFont typeface="News Gothic MT" charset="0"/>
              <a:buAutoNum type="arabicPeriod"/>
            </a:pPr>
            <a:r>
              <a:rPr lang="en-US" b="1" dirty="0">
                <a:latin typeface="Century Gothic" charset="0"/>
                <a:cs typeface="Century Gothic" charset="0"/>
              </a:rPr>
              <a:t>Understand CA ELD Standard </a:t>
            </a:r>
            <a:r>
              <a:rPr lang="en-US" b="1" dirty="0" smtClean="0">
                <a:latin typeface="Century Gothic" charset="0"/>
                <a:cs typeface="Century Gothic" charset="0"/>
              </a:rPr>
              <a:t>Shifts</a:t>
            </a:r>
          </a:p>
          <a:p>
            <a:pPr>
              <a:lnSpc>
                <a:spcPct val="150000"/>
              </a:lnSpc>
              <a:buFont typeface="News Gothic MT" charset="0"/>
              <a:buAutoNum type="arabicPeriod"/>
            </a:pPr>
            <a:r>
              <a:rPr lang="en-US" altLang="en-US" dirty="0" smtClean="0">
                <a:latin typeface="Century Gothic" panose="020B0502020202020204" pitchFamily="34" charset="0"/>
              </a:rPr>
              <a:t>Discuss </a:t>
            </a:r>
            <a:r>
              <a:rPr lang="en-US" altLang="en-US" dirty="0">
                <a:latin typeface="Century Gothic" panose="020B0502020202020204" pitchFamily="34" charset="0"/>
              </a:rPr>
              <a:t>and develop an understanding of the Proficiency </a:t>
            </a:r>
            <a:r>
              <a:rPr lang="en-US" altLang="en-US" dirty="0" smtClean="0">
                <a:latin typeface="Century Gothic" panose="020B0502020202020204" pitchFamily="34" charset="0"/>
              </a:rPr>
              <a:t>Levels</a:t>
            </a:r>
          </a:p>
          <a:p>
            <a:pPr>
              <a:lnSpc>
                <a:spcPct val="150000"/>
              </a:lnSpc>
              <a:buFont typeface="News Gothic MT" charset="0"/>
              <a:buAutoNum type="arabicPeriod"/>
            </a:pPr>
            <a:r>
              <a:rPr lang="en-US" altLang="en-US" dirty="0" smtClean="0">
                <a:latin typeface="Century Gothic" panose="020B0502020202020204" pitchFamily="34" charset="0"/>
              </a:rPr>
              <a:t>Examine </a:t>
            </a:r>
            <a:r>
              <a:rPr lang="en-US" altLang="en-US" dirty="0">
                <a:latin typeface="Century Gothic" panose="020B0502020202020204" pitchFamily="34" charset="0"/>
              </a:rPr>
              <a:t>and arrange the progression of the CA ELD Standards</a:t>
            </a:r>
          </a:p>
          <a:p>
            <a:pPr>
              <a:lnSpc>
                <a:spcPct val="150000"/>
              </a:lnSpc>
              <a:buFont typeface="News Gothic MT" charset="0"/>
              <a:buAutoNum type="arabicPeriod"/>
            </a:pPr>
            <a:endParaRPr lang="en-US" sz="2800" dirty="0">
              <a:latin typeface="Century Gothic" charset="0"/>
              <a:cs typeface="Century Gothic" charset="0"/>
            </a:endParaRPr>
          </a:p>
        </p:txBody>
      </p:sp>
    </p:spTree>
    <p:extLst>
      <p:ext uri="{BB962C8B-B14F-4D97-AF65-F5344CB8AC3E}">
        <p14:creationId xmlns:p14="http://schemas.microsoft.com/office/powerpoint/2010/main" val="92900956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950"/>
            <a:ext cx="8042275" cy="1162213"/>
          </a:xfrm>
        </p:spPr>
        <p:txBody>
          <a:bodyPr/>
          <a:lstStyle/>
          <a:p>
            <a:r>
              <a:rPr lang="en-US" sz="4400" b="1" dirty="0" smtClean="0"/>
              <a:t>Line Up Activity</a:t>
            </a:r>
            <a:endParaRPr lang="en-US" sz="4400" b="1" dirty="0"/>
          </a:p>
        </p:txBody>
      </p:sp>
      <p:sp>
        <p:nvSpPr>
          <p:cNvPr id="3" name="Content Placeholder 2"/>
          <p:cNvSpPr>
            <a:spLocks noGrp="1"/>
          </p:cNvSpPr>
          <p:nvPr>
            <p:ph idx="1"/>
          </p:nvPr>
        </p:nvSpPr>
        <p:spPr>
          <a:xfrm>
            <a:off x="299877" y="1600200"/>
            <a:ext cx="8572912" cy="4343400"/>
          </a:xfrm>
        </p:spPr>
        <p:txBody>
          <a:bodyPr/>
          <a:lstStyle/>
          <a:p>
            <a:pPr marL="0" indent="0" algn="ctr">
              <a:buNone/>
            </a:pPr>
            <a:r>
              <a:rPr lang="en-US" sz="2200" dirty="0"/>
              <a:t>D</a:t>
            </a:r>
            <a:r>
              <a:rPr lang="en-US" sz="2200" dirty="0" smtClean="0"/>
              <a:t>ecide where you place in a line up from novice to expert</a:t>
            </a:r>
          </a:p>
        </p:txBody>
      </p:sp>
      <p:pic>
        <p:nvPicPr>
          <p:cNvPr id="66564" name="Picture 4" descr="http://facilitatortraining.com.au/library/image/happy-line-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093" y="2933700"/>
            <a:ext cx="7386638" cy="2667000"/>
          </a:xfrm>
          <a:prstGeom prst="rect">
            <a:avLst/>
          </a:prstGeom>
          <a:noFill/>
          <a:ln>
            <a:solidFill>
              <a:srgbClr val="2C7C9F"/>
            </a:solidFill>
          </a:ln>
          <a:extLst>
            <a:ext uri="{909E8E84-426E-40dd-AFC4-6F175D3DCCD1}">
              <a14:hiddenFill xmlns:a14="http://schemas.microsoft.com/office/drawing/2010/main">
                <a:solidFill>
                  <a:srgbClr val="FFFFFF"/>
                </a:solidFill>
              </a14:hiddenFill>
            </a:ext>
          </a:extLst>
        </p:spPr>
      </p:pic>
      <p:sp>
        <p:nvSpPr>
          <p:cNvPr id="5" name="TextBox 2"/>
          <p:cNvSpPr txBox="1">
            <a:spLocks noChangeArrowheads="1"/>
          </p:cNvSpPr>
          <p:nvPr/>
        </p:nvSpPr>
        <p:spPr bwMode="auto">
          <a:xfrm>
            <a:off x="70560" y="6069357"/>
            <a:ext cx="2585075" cy="646331"/>
          </a:xfrm>
          <a:prstGeom prst="rect">
            <a:avLst/>
          </a:prstGeom>
          <a:solidFill>
            <a:srgbClr val="FFE1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r>
              <a:rPr lang="en-US" sz="1800" b="1" dirty="0" smtClean="0">
                <a:latin typeface="Century Gothic"/>
                <a:cs typeface="Century Gothic"/>
              </a:rPr>
              <a:t>Instructional Strategy:</a:t>
            </a:r>
            <a:endParaRPr lang="en-US" sz="1800" b="1" dirty="0">
              <a:latin typeface="Century Gothic"/>
              <a:cs typeface="Century Gothic"/>
            </a:endParaRPr>
          </a:p>
          <a:p>
            <a:pPr eaLnBrk="1" hangingPunct="1"/>
            <a:r>
              <a:rPr lang="en-US" sz="1800" dirty="0" smtClean="0">
                <a:latin typeface="Century Gothic"/>
                <a:cs typeface="Century Gothic"/>
              </a:rPr>
              <a:t>Line Up Activity</a:t>
            </a:r>
            <a:endParaRPr lang="en-US" sz="1800" dirty="0">
              <a:latin typeface="Century Gothic"/>
              <a:cs typeface="Century Gothic"/>
            </a:endParaRPr>
          </a:p>
        </p:txBody>
      </p:sp>
    </p:spTree>
    <p:extLst>
      <p:ext uri="{BB962C8B-B14F-4D97-AF65-F5344CB8AC3E}">
        <p14:creationId xmlns:p14="http://schemas.microsoft.com/office/powerpoint/2010/main" val="15449896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90209"/>
            <a:ext cx="8042275" cy="879955"/>
          </a:xfrm>
        </p:spPr>
        <p:txBody>
          <a:bodyPr/>
          <a:lstStyle/>
          <a:p>
            <a:r>
              <a:rPr lang="en-US" sz="4400" b="1" dirty="0" smtClean="0"/>
              <a:t>Cooking</a:t>
            </a:r>
            <a:endParaRPr lang="en-US" sz="4400" b="1" dirty="0"/>
          </a:p>
        </p:txBody>
      </p:sp>
      <p:pic>
        <p:nvPicPr>
          <p:cNvPr id="84994" name="Picture 2" descr="http://mypanprotector.com/wp-content/uploads/2013/11/julia-child-thu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363" y="1857374"/>
            <a:ext cx="3829050" cy="3829051"/>
          </a:xfrm>
          <a:prstGeom prst="rect">
            <a:avLst/>
          </a:prstGeom>
          <a:noFill/>
          <a:ln>
            <a:solidFill>
              <a:schemeClr val="accent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80331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951"/>
            <a:ext cx="8042275" cy="1021084"/>
          </a:xfrm>
        </p:spPr>
        <p:txBody>
          <a:bodyPr/>
          <a:lstStyle/>
          <a:p>
            <a:r>
              <a:rPr lang="en-US" sz="4000" b="1" dirty="0" smtClean="0"/>
              <a:t>Dancing</a:t>
            </a:r>
            <a:endParaRPr lang="en-US" sz="4000" b="1" dirty="0"/>
          </a:p>
        </p:txBody>
      </p:sp>
      <p:pic>
        <p:nvPicPr>
          <p:cNvPr id="860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739" y="1675910"/>
            <a:ext cx="4697510" cy="352313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80495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950"/>
            <a:ext cx="8042275" cy="915237"/>
          </a:xfrm>
        </p:spPr>
        <p:txBody>
          <a:bodyPr/>
          <a:lstStyle/>
          <a:p>
            <a:r>
              <a:rPr lang="en-US" sz="4400" b="1" dirty="0" smtClean="0"/>
              <a:t>Writing a Research Paper</a:t>
            </a:r>
            <a:endParaRPr lang="en-US" sz="4400" b="1" dirty="0"/>
          </a:p>
        </p:txBody>
      </p:sp>
      <p:pic>
        <p:nvPicPr>
          <p:cNvPr id="3" name="Picture 2"/>
          <p:cNvPicPr>
            <a:picLocks noChangeAspect="1"/>
          </p:cNvPicPr>
          <p:nvPr/>
        </p:nvPicPr>
        <p:blipFill>
          <a:blip r:embed="rId3"/>
          <a:stretch>
            <a:fillRect/>
          </a:stretch>
        </p:blipFill>
        <p:spPr>
          <a:xfrm>
            <a:off x="3105203" y="1746475"/>
            <a:ext cx="2580019" cy="3440025"/>
          </a:xfrm>
          <a:prstGeom prst="rect">
            <a:avLst/>
          </a:prstGeom>
          <a:ln>
            <a:solidFill>
              <a:schemeClr val="accent5">
                <a:lumMod val="75000"/>
              </a:schemeClr>
            </a:solidFill>
          </a:ln>
        </p:spPr>
      </p:pic>
    </p:spTree>
    <p:extLst>
      <p:ext uri="{BB962C8B-B14F-4D97-AF65-F5344CB8AC3E}">
        <p14:creationId xmlns:p14="http://schemas.microsoft.com/office/powerpoint/2010/main" val="209351402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8613" y="1328738"/>
            <a:ext cx="6099175" cy="1477962"/>
          </a:xfrm>
          <a:prstGeom prst="rect">
            <a:avLst/>
          </a:prstGeom>
          <a:ln w="76200" cmpd="sng"/>
        </p:spPr>
        <p:style>
          <a:lnRef idx="2">
            <a:schemeClr val="accent5"/>
          </a:lnRef>
          <a:fillRef idx="1">
            <a:schemeClr val="lt1"/>
          </a:fillRef>
          <a:effectRef idx="0">
            <a:schemeClr val="accent5"/>
          </a:effectRef>
          <a:fontRef idx="minor">
            <a:schemeClr val="dk1"/>
          </a:fontRef>
        </p:style>
        <p:txBody>
          <a:bodyPr>
            <a:spAutoFit/>
          </a:bodyPr>
          <a:lstStyle>
            <a:lvl1pPr eaLnBrk="0" hangingPunct="0">
              <a:defRPr sz="2400">
                <a:solidFill>
                  <a:schemeClr val="tx1"/>
                </a:solidFill>
                <a:latin typeface="News Gothic MT" charset="0"/>
                <a:ea typeface="MS PGothic" panose="020B0600070205080204" pitchFamily="34" charset="-128"/>
              </a:defRPr>
            </a:lvl1pPr>
            <a:lvl2pPr marL="742950" indent="-285750" eaLnBrk="0" hangingPunct="0">
              <a:defRPr sz="2400">
                <a:solidFill>
                  <a:schemeClr val="tx1"/>
                </a:solidFill>
                <a:latin typeface="News Gothic MT" charset="0"/>
                <a:ea typeface="MS PGothic" panose="020B0600070205080204" pitchFamily="34" charset="-128"/>
              </a:defRPr>
            </a:lvl2pPr>
            <a:lvl3pPr marL="1143000" indent="-228600" eaLnBrk="0" hangingPunct="0">
              <a:defRPr sz="2400">
                <a:solidFill>
                  <a:schemeClr val="tx1"/>
                </a:solidFill>
                <a:latin typeface="News Gothic MT" charset="0"/>
                <a:ea typeface="MS PGothic" panose="020B0600070205080204" pitchFamily="34" charset="-128"/>
              </a:defRPr>
            </a:lvl3pPr>
            <a:lvl4pPr marL="1600200" indent="-228600" eaLnBrk="0" hangingPunct="0">
              <a:defRPr sz="2400">
                <a:solidFill>
                  <a:schemeClr val="tx1"/>
                </a:solidFill>
                <a:latin typeface="News Gothic MT" charset="0"/>
                <a:ea typeface="MS PGothic" panose="020B0600070205080204" pitchFamily="34" charset="-128"/>
              </a:defRPr>
            </a:lvl4pPr>
            <a:lvl5pPr marL="2057400" indent="-228600" eaLnBrk="0" hangingPunct="0">
              <a:defRPr sz="2400">
                <a:solidFill>
                  <a:schemeClr val="tx1"/>
                </a:solidFill>
                <a:latin typeface="News Gothic MT"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9pPr>
          </a:lstStyle>
          <a:p>
            <a:pPr eaLnBrk="1" hangingPunct="1"/>
            <a:r>
              <a:rPr lang="en-US" altLang="en-US" sz="1800">
                <a:solidFill>
                  <a:srgbClr val="000000"/>
                </a:solidFill>
                <a:latin typeface="Century Gothic" panose="020B0502020202020204" pitchFamily="34" charset="0"/>
              </a:rPr>
              <a:t>Overview &amp; Proficiency Level Descriptors (PLDs):</a:t>
            </a:r>
          </a:p>
          <a:p>
            <a:pPr eaLnBrk="1" hangingPunct="1">
              <a:buFont typeface="Wingdings" panose="05000000000000000000" pitchFamily="2" charset="2"/>
              <a:buChar char="ü"/>
            </a:pPr>
            <a:r>
              <a:rPr lang="en-US" altLang="en-US" sz="1800">
                <a:solidFill>
                  <a:srgbClr val="000000"/>
                </a:solidFill>
                <a:latin typeface="Century Gothic" panose="020B0502020202020204" pitchFamily="34" charset="0"/>
              </a:rPr>
              <a:t>Alignment to CCSS for ELA &amp; Literacy</a:t>
            </a:r>
          </a:p>
          <a:p>
            <a:pPr eaLnBrk="1" hangingPunct="1">
              <a:buFont typeface="Wingdings" panose="05000000000000000000" pitchFamily="2" charset="2"/>
              <a:buChar char="ü"/>
            </a:pPr>
            <a:r>
              <a:rPr lang="en-US" altLang="en-US" sz="1800">
                <a:solidFill>
                  <a:srgbClr val="000000"/>
                </a:solidFill>
                <a:latin typeface="Century Gothic" panose="020B0502020202020204" pitchFamily="34" charset="0"/>
              </a:rPr>
              <a:t>CA’s EL Student</a:t>
            </a:r>
          </a:p>
          <a:p>
            <a:pPr eaLnBrk="1" hangingPunct="1">
              <a:buFont typeface="Wingdings" panose="05000000000000000000" pitchFamily="2" charset="2"/>
              <a:buChar char="ü"/>
            </a:pPr>
            <a:r>
              <a:rPr lang="en-US" altLang="en-US" sz="1800">
                <a:solidFill>
                  <a:srgbClr val="000000"/>
                </a:solidFill>
                <a:latin typeface="Century Gothic" panose="020B0502020202020204" pitchFamily="34" charset="0"/>
              </a:rPr>
              <a:t>Proficiency Level Descriptors (PLDs)</a:t>
            </a:r>
          </a:p>
          <a:p>
            <a:pPr eaLnBrk="1" hangingPunct="1">
              <a:buFont typeface="Wingdings" panose="05000000000000000000" pitchFamily="2" charset="2"/>
              <a:buChar char="ü"/>
            </a:pPr>
            <a:r>
              <a:rPr lang="en-US" altLang="en-US" sz="1800">
                <a:solidFill>
                  <a:srgbClr val="000000"/>
                </a:solidFill>
                <a:latin typeface="Century Gothic" panose="020B0502020202020204" pitchFamily="34" charset="0"/>
              </a:rPr>
              <a:t>Structure of the grade level standards</a:t>
            </a:r>
          </a:p>
        </p:txBody>
      </p:sp>
      <p:sp>
        <p:nvSpPr>
          <p:cNvPr id="6" name="TextBox 5"/>
          <p:cNvSpPr txBox="1"/>
          <p:nvPr/>
        </p:nvSpPr>
        <p:spPr>
          <a:xfrm>
            <a:off x="982663" y="2882900"/>
            <a:ext cx="6981825" cy="1754188"/>
          </a:xfrm>
          <a:prstGeom prst="rect">
            <a:avLst/>
          </a:prstGeom>
          <a:ln w="76200" cmpd="sng">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1800" dirty="0">
                <a:latin typeface="Century Gothic"/>
              </a:rPr>
              <a:t>Grade Level Standards</a:t>
            </a:r>
          </a:p>
          <a:p>
            <a:pPr marL="285750" indent="-285750">
              <a:buFont typeface="Wingdings" charset="2"/>
              <a:buChar char="ü"/>
              <a:defRPr/>
            </a:pPr>
            <a:r>
              <a:rPr lang="en-US" sz="1800" dirty="0">
                <a:latin typeface="Century Gothic"/>
              </a:rPr>
              <a:t>Section 1: Goal, Critical Principles, At-a-glance Overview</a:t>
            </a:r>
          </a:p>
          <a:p>
            <a:pPr marL="285750" indent="-285750">
              <a:buFont typeface="Wingdings" charset="2"/>
              <a:buChar char="ü"/>
              <a:defRPr/>
            </a:pPr>
            <a:r>
              <a:rPr lang="en-US" sz="1800" dirty="0">
                <a:latin typeface="Century Gothic"/>
              </a:rPr>
              <a:t>Section 2: Elaboration on Critical Principles</a:t>
            </a:r>
          </a:p>
          <a:p>
            <a:pPr marL="742950" lvl="1" indent="-285750">
              <a:buFont typeface="Arial"/>
              <a:buChar char="•"/>
              <a:defRPr/>
            </a:pPr>
            <a:r>
              <a:rPr lang="en-US" sz="1800" dirty="0">
                <a:latin typeface="Century Gothic"/>
              </a:rPr>
              <a:t>Part I:   Interacting in Meaningful Ways</a:t>
            </a:r>
          </a:p>
          <a:p>
            <a:pPr marL="742950" lvl="1" indent="-285750">
              <a:buFont typeface="Arial"/>
              <a:buChar char="•"/>
              <a:defRPr/>
            </a:pPr>
            <a:r>
              <a:rPr lang="en-US" sz="1800" dirty="0">
                <a:latin typeface="Century Gothic"/>
              </a:rPr>
              <a:t>Part II:  Learning About How English Works</a:t>
            </a:r>
          </a:p>
          <a:p>
            <a:pPr marL="742950" lvl="1" indent="-285750">
              <a:buFont typeface="Arial"/>
              <a:buChar char="•"/>
              <a:defRPr/>
            </a:pPr>
            <a:r>
              <a:rPr lang="en-US" sz="1800" dirty="0">
                <a:latin typeface="Century Gothic"/>
              </a:rPr>
              <a:t>Part III: Using Foundation Skills</a:t>
            </a:r>
          </a:p>
        </p:txBody>
      </p:sp>
      <p:sp>
        <p:nvSpPr>
          <p:cNvPr id="7" name="TextBox 6"/>
          <p:cNvSpPr txBox="1"/>
          <p:nvPr/>
        </p:nvSpPr>
        <p:spPr>
          <a:xfrm>
            <a:off x="1652588" y="4714875"/>
            <a:ext cx="6986587" cy="1477963"/>
          </a:xfrm>
          <a:prstGeom prst="rect">
            <a:avLst/>
          </a:prstGeom>
          <a:ln w="76200" cmpd="sng"/>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1800" dirty="0">
                <a:latin typeface="Century Gothic"/>
              </a:rPr>
              <a:t>Appendices:</a:t>
            </a:r>
          </a:p>
          <a:p>
            <a:pPr marL="285750" indent="-285750">
              <a:buFont typeface="Wingdings" charset="2"/>
              <a:buChar char="ü"/>
              <a:defRPr/>
            </a:pPr>
            <a:r>
              <a:rPr lang="en-US" sz="1800" dirty="0">
                <a:latin typeface="Century Gothic"/>
              </a:rPr>
              <a:t>Appendix A: Foundational Literacy Skills</a:t>
            </a:r>
          </a:p>
          <a:p>
            <a:pPr marL="285750" indent="-285750">
              <a:buFont typeface="Wingdings" charset="2"/>
              <a:buChar char="ü"/>
              <a:defRPr/>
            </a:pPr>
            <a:r>
              <a:rPr lang="en-US" sz="1800" dirty="0">
                <a:latin typeface="Century Gothic"/>
              </a:rPr>
              <a:t>Appendix B: Learning About How English Works</a:t>
            </a:r>
          </a:p>
          <a:p>
            <a:pPr marL="285750" indent="-285750">
              <a:buFont typeface="Wingdings" charset="2"/>
              <a:buChar char="ü"/>
              <a:defRPr/>
            </a:pPr>
            <a:r>
              <a:rPr lang="en-US" sz="1800" dirty="0">
                <a:latin typeface="Century Gothic"/>
              </a:rPr>
              <a:t>Appendix C: Theory and Research</a:t>
            </a:r>
          </a:p>
          <a:p>
            <a:pPr marL="285750" indent="-285750">
              <a:buFont typeface="Wingdings" charset="2"/>
              <a:buChar char="ü"/>
              <a:defRPr/>
            </a:pPr>
            <a:r>
              <a:rPr lang="en-US" sz="1800" dirty="0">
                <a:latin typeface="Century Gothic"/>
              </a:rPr>
              <a:t>Appendix D: Context, Development, Validation</a:t>
            </a:r>
          </a:p>
        </p:txBody>
      </p:sp>
      <p:sp>
        <p:nvSpPr>
          <p:cNvPr id="8" name="TextBox 7"/>
          <p:cNvSpPr txBox="1"/>
          <p:nvPr/>
        </p:nvSpPr>
        <p:spPr>
          <a:xfrm>
            <a:off x="5514975" y="6286500"/>
            <a:ext cx="3306763" cy="369888"/>
          </a:xfrm>
          <a:prstGeom prst="rect">
            <a:avLst/>
          </a:prstGeom>
          <a:ln w="76200" cmpd="sng"/>
        </p:spPr>
        <p:style>
          <a:lnRef idx="2">
            <a:schemeClr val="dk1"/>
          </a:lnRef>
          <a:fillRef idx="1">
            <a:schemeClr val="lt1"/>
          </a:fillRef>
          <a:effectRef idx="0">
            <a:schemeClr val="dk1"/>
          </a:effectRef>
          <a:fontRef idx="minor">
            <a:schemeClr val="dk1"/>
          </a:fontRef>
        </p:style>
        <p:txBody>
          <a:bodyPr>
            <a:spAutoFit/>
          </a:bodyPr>
          <a:lstStyle/>
          <a:p>
            <a:pPr>
              <a:defRPr/>
            </a:pPr>
            <a:r>
              <a:rPr lang="en-US" sz="1800" dirty="0">
                <a:latin typeface="Century Gothic"/>
              </a:rPr>
              <a:t>Glossary of Key Terms</a:t>
            </a:r>
          </a:p>
        </p:txBody>
      </p:sp>
      <p:sp>
        <p:nvSpPr>
          <p:cNvPr id="41989" name="Title 10"/>
          <p:cNvSpPr>
            <a:spLocks noGrp="1"/>
          </p:cNvSpPr>
          <p:nvPr>
            <p:ph type="title"/>
          </p:nvPr>
        </p:nvSpPr>
        <p:spPr>
          <a:xfrm>
            <a:off x="549275" y="107950"/>
            <a:ext cx="8042275" cy="827031"/>
          </a:xfrm>
        </p:spPr>
        <p:txBody>
          <a:bodyPr/>
          <a:lstStyle/>
          <a:p>
            <a:r>
              <a:rPr lang="en-US" altLang="en-US" sz="4000" b="1" dirty="0" smtClean="0">
                <a:latin typeface="Century Gothic" panose="020B0502020202020204" pitchFamily="34" charset="0"/>
              </a:rPr>
              <a:t>CA ELD Standards</a:t>
            </a:r>
          </a:p>
        </p:txBody>
      </p:sp>
      <p:sp>
        <p:nvSpPr>
          <p:cNvPr id="11" name="Oval 10"/>
          <p:cNvSpPr/>
          <p:nvPr/>
        </p:nvSpPr>
        <p:spPr>
          <a:xfrm>
            <a:off x="135955" y="1328738"/>
            <a:ext cx="6161432" cy="378706"/>
          </a:xfrm>
          <a:prstGeom prst="ellipse">
            <a:avLst/>
          </a:prstGeom>
          <a:noFill/>
          <a:ln w="57150" cmpd="sng">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Oval 11"/>
          <p:cNvSpPr/>
          <p:nvPr/>
        </p:nvSpPr>
        <p:spPr>
          <a:xfrm>
            <a:off x="135955" y="2116666"/>
            <a:ext cx="6161432" cy="409223"/>
          </a:xfrm>
          <a:prstGeom prst="ellipse">
            <a:avLst/>
          </a:prstGeom>
          <a:noFill/>
          <a:ln w="57150" cmpd="sng">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71615783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246957" y="679184"/>
            <a:ext cx="8572488" cy="934981"/>
          </a:xfrm>
        </p:spPr>
        <p:txBody>
          <a:bodyPr/>
          <a:lstStyle/>
          <a:p>
            <a:r>
              <a:rPr lang="en-US" altLang="en-US" sz="4400" b="1" dirty="0" smtClean="0">
                <a:latin typeface="Century Gothic" panose="020B0502020202020204" pitchFamily="34" charset="0"/>
              </a:rPr>
              <a:t>CA ELD Overview &amp;</a:t>
            </a:r>
            <a:br>
              <a:rPr lang="en-US" altLang="en-US" sz="4400" b="1" dirty="0" smtClean="0">
                <a:latin typeface="Century Gothic" panose="020B0502020202020204" pitchFamily="34" charset="0"/>
              </a:rPr>
            </a:br>
            <a:r>
              <a:rPr lang="en-US" altLang="en-US" sz="4400" b="1" dirty="0" smtClean="0">
                <a:latin typeface="Century Gothic" panose="020B0502020202020204" pitchFamily="34" charset="0"/>
              </a:rPr>
              <a:t> Proficiency Levels</a:t>
            </a:r>
          </a:p>
        </p:txBody>
      </p:sp>
      <p:pic>
        <p:nvPicPr>
          <p:cNvPr id="4" name="Picture 3" descr="Screen Shot 2014-05-07 at 10.36.3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275" y="1922444"/>
            <a:ext cx="2949575" cy="3665537"/>
          </a:xfrm>
          <a:prstGeom prst="rect">
            <a:avLst/>
          </a:prstGeom>
          <a:ln w="28575" cmpd="sng">
            <a:solidFill>
              <a:schemeClr val="tx2">
                <a:lumMod val="75000"/>
                <a:lumOff val="25000"/>
              </a:schemeClr>
            </a:solidFill>
          </a:ln>
        </p:spPr>
      </p:pic>
      <p:sp>
        <p:nvSpPr>
          <p:cNvPr id="5" name="Content Placeholder 2"/>
          <p:cNvSpPr txBox="1">
            <a:spLocks/>
          </p:cNvSpPr>
          <p:nvPr/>
        </p:nvSpPr>
        <p:spPr>
          <a:xfrm>
            <a:off x="3686706" y="1922444"/>
            <a:ext cx="5327201" cy="3665537"/>
          </a:xfrm>
          <a:prstGeom prst="rect">
            <a:avLst/>
          </a:prstGeom>
        </p:spPr>
        <p:txBody>
          <a:bodyPr/>
          <a:lstStyle>
            <a:lvl1pPr marL="349250" indent="-349250" algn="l" rtl="0" eaLnBrk="0" fontAlgn="base" hangingPunct="0">
              <a:spcBef>
                <a:spcPts val="2000"/>
              </a:spcBef>
              <a:spcAft>
                <a:spcPct val="0"/>
              </a:spcAft>
              <a:buClr>
                <a:srgbClr val="6FB7D7"/>
              </a:buClr>
              <a:buSzPct val="110000"/>
              <a:buFont typeface="Wingdings 2" panose="05020102010507070707" pitchFamily="18" charset="2"/>
              <a:buChar char=""/>
              <a:defRPr sz="2400" kern="1200">
                <a:solidFill>
                  <a:srgbClr val="595959"/>
                </a:solidFill>
                <a:latin typeface="Century Gothic"/>
                <a:ea typeface="MS PGothic" pitchFamily="34" charset="-128"/>
                <a:cs typeface="MS PGothic" panose="020B0600070205080204" pitchFamily="34" charset="-128"/>
              </a:defRPr>
            </a:lvl1pPr>
            <a:lvl2pPr marL="685800" indent="-336550" algn="l" rtl="0" eaLnBrk="0" fontAlgn="base" hangingPunct="0">
              <a:spcBef>
                <a:spcPts val="600"/>
              </a:spcBef>
              <a:spcAft>
                <a:spcPct val="0"/>
              </a:spcAft>
              <a:buClr>
                <a:srgbClr val="215D77"/>
              </a:buClr>
              <a:buSzPct val="110000"/>
              <a:buFont typeface="Wingdings 2" panose="05020102010507070707" pitchFamily="18" charset="2"/>
              <a:buChar char=""/>
              <a:defRPr sz="2200" kern="1200">
                <a:solidFill>
                  <a:srgbClr val="595959"/>
                </a:solidFill>
                <a:latin typeface="Century Gothic"/>
                <a:ea typeface="MS PGothic" pitchFamily="34" charset="-128"/>
                <a:cs typeface="+mn-cs"/>
              </a:defRPr>
            </a:lvl2pPr>
            <a:lvl3pPr marL="968375" indent="-282575" algn="l" rtl="0" eaLnBrk="0" fontAlgn="base" hangingPunct="0">
              <a:spcBef>
                <a:spcPts val="600"/>
              </a:spcBef>
              <a:spcAft>
                <a:spcPct val="0"/>
              </a:spcAft>
              <a:buClr>
                <a:srgbClr val="6FB7D7"/>
              </a:buClr>
              <a:buSzPct val="110000"/>
              <a:buFont typeface="Wingdings 2" panose="05020102010507070707" pitchFamily="18" charset="2"/>
              <a:buChar char=""/>
              <a:defRPr sz="2000" kern="1200">
                <a:solidFill>
                  <a:srgbClr val="595959"/>
                </a:solidFill>
                <a:latin typeface="Century Gothic"/>
                <a:ea typeface="MS PGothic" pitchFamily="34" charset="-128"/>
                <a:cs typeface="+mn-cs"/>
              </a:defRPr>
            </a:lvl3pPr>
            <a:lvl4pPr marL="1263650" indent="-295275" algn="l" rtl="0" eaLnBrk="0" fontAlgn="base" hangingPunct="0">
              <a:spcBef>
                <a:spcPts val="600"/>
              </a:spcBef>
              <a:spcAft>
                <a:spcPct val="0"/>
              </a:spcAft>
              <a:buClr>
                <a:srgbClr val="215D77"/>
              </a:buClr>
              <a:buSzPct val="110000"/>
              <a:buFont typeface="Wingdings 2" panose="05020102010507070707" pitchFamily="18" charset="2"/>
              <a:buChar char=""/>
              <a:defRPr kern="1200">
                <a:solidFill>
                  <a:srgbClr val="595959"/>
                </a:solidFill>
                <a:latin typeface="Century Gothic"/>
                <a:ea typeface="MS PGothic" pitchFamily="34" charset="-128"/>
                <a:cs typeface="+mn-cs"/>
              </a:defRPr>
            </a:lvl4pPr>
            <a:lvl5pPr marL="1546225" indent="-282575" algn="l" rtl="0" eaLnBrk="0" fontAlgn="base" hangingPunct="0">
              <a:spcBef>
                <a:spcPts val="600"/>
              </a:spcBef>
              <a:spcAft>
                <a:spcPct val="0"/>
              </a:spcAft>
              <a:buClr>
                <a:srgbClr val="6FB7D7"/>
              </a:buClr>
              <a:buSzPct val="110000"/>
              <a:buFont typeface="Wingdings 2" panose="05020102010507070707" pitchFamily="18" charset="2"/>
              <a:buChar char=""/>
              <a:defRPr kern="1200">
                <a:solidFill>
                  <a:srgbClr val="595959"/>
                </a:solidFill>
                <a:latin typeface="Century Gothic"/>
                <a:ea typeface="MS PGothic" pitchFamily="34" charset="-128"/>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defTabSz="914400"/>
            <a:r>
              <a:rPr lang="en-US" dirty="0" smtClean="0"/>
              <a:t>Overview of the Proficiency Level Descriptor</a:t>
            </a:r>
          </a:p>
          <a:p>
            <a:pPr lvl="1" defTabSz="914400"/>
            <a:r>
              <a:rPr lang="en-US" dirty="0" smtClean="0"/>
              <a:t>Read paragraph 1 from page 5</a:t>
            </a:r>
          </a:p>
          <a:p>
            <a:pPr lvl="1" defTabSz="914400"/>
            <a:r>
              <a:rPr lang="en-US" dirty="0" smtClean="0"/>
              <a:t>Share Out </a:t>
            </a:r>
          </a:p>
          <a:p>
            <a:pPr defTabSz="914400"/>
            <a:r>
              <a:rPr lang="en-US" dirty="0" smtClean="0"/>
              <a:t>Organization of the Proficiency Level Descriptors</a:t>
            </a:r>
          </a:p>
          <a:p>
            <a:pPr lvl="1" defTabSz="914400"/>
            <a:r>
              <a:rPr lang="en-US" dirty="0" smtClean="0"/>
              <a:t>Tab page 6</a:t>
            </a:r>
          </a:p>
          <a:p>
            <a:pPr lvl="1" defTabSz="914400"/>
            <a:endParaRPr lang="en-US" dirty="0" smtClean="0"/>
          </a:p>
          <a:p>
            <a:pPr lvl="1" defTabSz="914400"/>
            <a:endParaRPr lang="en-US" dirty="0"/>
          </a:p>
        </p:txBody>
      </p:sp>
      <p:sp>
        <p:nvSpPr>
          <p:cNvPr id="6" name="TextBox 5"/>
          <p:cNvSpPr txBox="1"/>
          <p:nvPr/>
        </p:nvSpPr>
        <p:spPr>
          <a:xfrm>
            <a:off x="7803444" y="6251222"/>
            <a:ext cx="1340556" cy="369332"/>
          </a:xfrm>
          <a:prstGeom prst="rect">
            <a:avLst/>
          </a:prstGeom>
          <a:solidFill>
            <a:srgbClr val="FFFF00"/>
          </a:solidFill>
          <a:ln>
            <a:solidFill>
              <a:schemeClr val="tx1">
                <a:alpha val="95000"/>
              </a:schemeClr>
            </a:solidFill>
          </a:ln>
        </p:spPr>
        <p:txBody>
          <a:bodyPr wrap="square" rtlCol="0">
            <a:spAutoFit/>
          </a:bodyPr>
          <a:lstStyle/>
          <a:p>
            <a:r>
              <a:rPr lang="en-US" b="1" dirty="0" smtClean="0"/>
              <a:t>Handout</a:t>
            </a:r>
            <a:endParaRPr lang="en-US" b="1" dirty="0"/>
          </a:p>
        </p:txBody>
      </p:sp>
    </p:spTree>
    <p:extLst>
      <p:ext uri="{BB962C8B-B14F-4D97-AF65-F5344CB8AC3E}">
        <p14:creationId xmlns:p14="http://schemas.microsoft.com/office/powerpoint/2010/main" val="242450296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805058"/>
            <a:ext cx="3352800" cy="4525963"/>
          </a:xfrm>
        </p:spPr>
        <p:txBody>
          <a:bodyPr>
            <a:normAutofit/>
          </a:bodyPr>
          <a:lstStyle/>
          <a:p>
            <a:r>
              <a:rPr lang="en-US" sz="2400" dirty="0" smtClean="0">
                <a:solidFill>
                  <a:schemeClr val="tx1"/>
                </a:solidFill>
              </a:rPr>
              <a:t>Overall Proficiency:  </a:t>
            </a:r>
            <a:r>
              <a:rPr lang="en-US" dirty="0">
                <a:solidFill>
                  <a:schemeClr val="tx1"/>
                </a:solidFill>
              </a:rPr>
              <a:t>G</a:t>
            </a:r>
            <a:r>
              <a:rPr lang="en-US" sz="2400" dirty="0" smtClean="0">
                <a:solidFill>
                  <a:schemeClr val="tx1"/>
                </a:solidFill>
              </a:rPr>
              <a:t>eneral descriptor of ELs’ abilities </a:t>
            </a:r>
            <a:r>
              <a:rPr lang="en-US" dirty="0" smtClean="0">
                <a:solidFill>
                  <a:schemeClr val="tx1"/>
                </a:solidFill>
              </a:rPr>
              <a:t>through the continuum </a:t>
            </a:r>
            <a:endParaRPr lang="en-US" sz="2400" i="1" dirty="0" smtClean="0">
              <a:solidFill>
                <a:schemeClr val="tx1"/>
              </a:solidFill>
            </a:endParaRPr>
          </a:p>
          <a:p>
            <a:r>
              <a:rPr lang="en-US" dirty="0">
                <a:solidFill>
                  <a:schemeClr val="tx1"/>
                </a:solidFill>
              </a:rPr>
              <a:t>L</a:t>
            </a:r>
            <a:r>
              <a:rPr lang="en-US" sz="2400" dirty="0" smtClean="0">
                <a:solidFill>
                  <a:schemeClr val="tx1"/>
                </a:solidFill>
              </a:rPr>
              <a:t>inguistic support varies depending </a:t>
            </a:r>
            <a:r>
              <a:rPr lang="en-US" dirty="0" smtClean="0">
                <a:solidFill>
                  <a:schemeClr val="tx1"/>
                </a:solidFill>
              </a:rPr>
              <a:t>on </a:t>
            </a:r>
            <a:r>
              <a:rPr lang="en-US" sz="2400" dirty="0" smtClean="0">
                <a:solidFill>
                  <a:schemeClr val="tx1"/>
                </a:solidFill>
              </a:rPr>
              <a:t>the linguistic and cognitive demands of tasks</a:t>
            </a:r>
            <a:endParaRPr lang="en-US" sz="2400" i="1" dirty="0" smtClean="0">
              <a:solidFill>
                <a:schemeClr val="tx1"/>
              </a:solidFill>
            </a:endParaRPr>
          </a:p>
        </p:txBody>
      </p:sp>
      <p:sp>
        <p:nvSpPr>
          <p:cNvPr id="3" name="Title 2"/>
          <p:cNvSpPr>
            <a:spLocks noGrp="1"/>
          </p:cNvSpPr>
          <p:nvPr>
            <p:ph type="title"/>
          </p:nvPr>
        </p:nvSpPr>
        <p:spPr>
          <a:xfrm>
            <a:off x="356855" y="518240"/>
            <a:ext cx="8600619" cy="840134"/>
          </a:xfrm>
        </p:spPr>
        <p:txBody>
          <a:bodyPr>
            <a:noAutofit/>
          </a:bodyPr>
          <a:lstStyle/>
          <a:p>
            <a:r>
              <a:rPr lang="en-US" sz="4400" b="1" dirty="0" smtClean="0"/>
              <a:t>Proficiency Level </a:t>
            </a:r>
            <a:br>
              <a:rPr lang="en-US" sz="4400" b="1" dirty="0" smtClean="0"/>
            </a:br>
            <a:r>
              <a:rPr lang="en-US" sz="4400" b="1" dirty="0" smtClean="0"/>
              <a:t>Descriptors Overview</a:t>
            </a:r>
            <a:endParaRPr lang="en-US" sz="4400" b="1" dirty="0"/>
          </a:p>
        </p:txBody>
      </p:sp>
      <p:pic>
        <p:nvPicPr>
          <p:cNvPr id="2050" name="Picture 2"/>
          <p:cNvPicPr>
            <a:picLocks noChangeAspect="1" noChangeArrowheads="1"/>
          </p:cNvPicPr>
          <p:nvPr/>
        </p:nvPicPr>
        <p:blipFill>
          <a:blip r:embed="rId3" cstate="print"/>
          <a:srcRect l="23000" t="19556" r="24000" b="24444"/>
          <a:stretch>
            <a:fillRect/>
          </a:stretch>
        </p:blipFill>
        <p:spPr bwMode="auto">
          <a:xfrm>
            <a:off x="3798689" y="1546973"/>
            <a:ext cx="4892662" cy="2907903"/>
          </a:xfrm>
          <a:prstGeom prst="rect">
            <a:avLst/>
          </a:prstGeom>
          <a:noFill/>
          <a:ln w="9525">
            <a:solidFill>
              <a:schemeClr val="bg2">
                <a:lumMod val="25000"/>
              </a:schemeClr>
            </a:solidFill>
            <a:miter lim="800000"/>
            <a:headEnd/>
            <a:tailEnd/>
          </a:ln>
          <a:effectLst/>
        </p:spPr>
      </p:pic>
      <p:pic>
        <p:nvPicPr>
          <p:cNvPr id="2051" name="Picture 3"/>
          <p:cNvPicPr>
            <a:picLocks noChangeAspect="1" noChangeArrowheads="1"/>
          </p:cNvPicPr>
          <p:nvPr/>
        </p:nvPicPr>
        <p:blipFill>
          <a:blip r:embed="rId4" cstate="print"/>
          <a:srcRect l="23500" t="26889" r="35765" b="28667"/>
          <a:stretch>
            <a:fillRect/>
          </a:stretch>
        </p:blipFill>
        <p:spPr bwMode="auto">
          <a:xfrm>
            <a:off x="4416534" y="3129227"/>
            <a:ext cx="4540940" cy="2786859"/>
          </a:xfrm>
          <a:prstGeom prst="rect">
            <a:avLst/>
          </a:prstGeom>
          <a:noFill/>
          <a:ln w="9525">
            <a:solidFill>
              <a:schemeClr val="bg2">
                <a:lumMod val="25000"/>
              </a:schemeClr>
            </a:solidFill>
            <a:miter lim="800000"/>
            <a:headEnd/>
            <a:tailEnd/>
          </a:ln>
          <a:effectLst/>
        </p:spPr>
      </p:pic>
      <p:sp>
        <p:nvSpPr>
          <p:cNvPr id="4" name="TextBox 3"/>
          <p:cNvSpPr txBox="1"/>
          <p:nvPr/>
        </p:nvSpPr>
        <p:spPr>
          <a:xfrm>
            <a:off x="8234580" y="6273871"/>
            <a:ext cx="608460" cy="276999"/>
          </a:xfrm>
          <a:prstGeom prst="rect">
            <a:avLst/>
          </a:prstGeom>
          <a:noFill/>
        </p:spPr>
        <p:txBody>
          <a:bodyPr wrap="none" rtlCol="0">
            <a:spAutoFit/>
          </a:bodyPr>
          <a:lstStyle/>
          <a:p>
            <a:r>
              <a:rPr lang="en-US" sz="1200" dirty="0" smtClean="0">
                <a:latin typeface="Century Gothic"/>
                <a:cs typeface="Century Gothic"/>
              </a:rPr>
              <a:t>p. 8-9</a:t>
            </a:r>
            <a:endParaRPr lang="en-US" sz="1200" dirty="0">
              <a:latin typeface="Century Gothic"/>
              <a:cs typeface="Century Gothic"/>
            </a:endParaRPr>
          </a:p>
        </p:txBody>
      </p:sp>
    </p:spTree>
    <p:extLst>
      <p:ext uri="{BB962C8B-B14F-4D97-AF65-F5344CB8AC3E}">
        <p14:creationId xmlns:p14="http://schemas.microsoft.com/office/powerpoint/2010/main" val="337610732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3886200" cy="5029200"/>
          </a:xfrm>
        </p:spPr>
        <p:txBody>
          <a:bodyPr>
            <a:normAutofit/>
          </a:bodyPr>
          <a:lstStyle/>
          <a:p>
            <a:r>
              <a:rPr lang="en-US" dirty="0" smtClean="0"/>
              <a:t>Provides </a:t>
            </a:r>
            <a:r>
              <a:rPr lang="en-US" dirty="0"/>
              <a:t>three proficiency </a:t>
            </a:r>
            <a:r>
              <a:rPr lang="en-US" dirty="0" smtClean="0"/>
              <a:t>levels:</a:t>
            </a:r>
          </a:p>
          <a:p>
            <a:pPr lvl="1"/>
            <a:r>
              <a:rPr lang="en-US" dirty="0" smtClean="0"/>
              <a:t>Emerging</a:t>
            </a:r>
            <a:r>
              <a:rPr lang="en-US" dirty="0"/>
              <a:t>, Expanding, </a:t>
            </a:r>
            <a:r>
              <a:rPr lang="en-US" dirty="0" smtClean="0"/>
              <a:t>and Bridging at </a:t>
            </a:r>
            <a:r>
              <a:rPr lang="en-US" dirty="0"/>
              <a:t>early and exit stages</a:t>
            </a:r>
          </a:p>
          <a:p>
            <a:r>
              <a:rPr lang="en-US" sz="2400" dirty="0" smtClean="0"/>
              <a:t>Describes students’ knowledge, skills, and abilities across a continuum, identifying what ELs know and can do</a:t>
            </a:r>
          </a:p>
        </p:txBody>
      </p:sp>
      <p:sp>
        <p:nvSpPr>
          <p:cNvPr id="3" name="Title 2"/>
          <p:cNvSpPr>
            <a:spLocks noGrp="1"/>
          </p:cNvSpPr>
          <p:nvPr>
            <p:ph type="title"/>
          </p:nvPr>
        </p:nvSpPr>
        <p:spPr>
          <a:xfrm>
            <a:off x="457200" y="359465"/>
            <a:ext cx="8229600" cy="787210"/>
          </a:xfrm>
        </p:spPr>
        <p:txBody>
          <a:bodyPr>
            <a:normAutofit/>
          </a:bodyPr>
          <a:lstStyle/>
          <a:p>
            <a:r>
              <a:rPr lang="en-US" sz="4400" b="1" dirty="0" smtClean="0"/>
              <a:t>Proficiency Level Descriptors</a:t>
            </a:r>
            <a:endParaRPr lang="en-US" sz="4400" b="1" dirty="0"/>
          </a:p>
        </p:txBody>
      </p:sp>
      <p:pic>
        <p:nvPicPr>
          <p:cNvPr id="3074" name="Picture 2"/>
          <p:cNvPicPr>
            <a:picLocks noChangeAspect="1" noChangeArrowheads="1"/>
          </p:cNvPicPr>
          <p:nvPr/>
        </p:nvPicPr>
        <p:blipFill>
          <a:blip r:embed="rId3" cstate="print"/>
          <a:srcRect l="24500" t="24889" r="26000" b="14667"/>
          <a:stretch>
            <a:fillRect/>
          </a:stretch>
        </p:blipFill>
        <p:spPr bwMode="auto">
          <a:xfrm>
            <a:off x="4337760" y="2362200"/>
            <a:ext cx="4548468" cy="3124200"/>
          </a:xfrm>
          <a:prstGeom prst="rect">
            <a:avLst/>
          </a:prstGeom>
          <a:noFill/>
          <a:ln w="12700" cmpd="sng">
            <a:solidFill>
              <a:srgbClr val="184B5B"/>
            </a:solidFill>
            <a:miter lim="800000"/>
            <a:headEnd/>
            <a:tailEnd/>
          </a:ln>
          <a:effectLst/>
        </p:spPr>
      </p:pic>
      <p:sp>
        <p:nvSpPr>
          <p:cNvPr id="5" name="Right Arrow 4"/>
          <p:cNvSpPr/>
          <p:nvPr/>
        </p:nvSpPr>
        <p:spPr>
          <a:xfrm rot="19827229" flipV="1">
            <a:off x="3816361" y="3450644"/>
            <a:ext cx="1324649" cy="307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458558" flipV="1">
            <a:off x="3782504" y="2146519"/>
            <a:ext cx="1369675" cy="262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900920" y="6044543"/>
            <a:ext cx="813137" cy="276999"/>
          </a:xfrm>
          <a:prstGeom prst="rect">
            <a:avLst/>
          </a:prstGeom>
          <a:noFill/>
        </p:spPr>
        <p:txBody>
          <a:bodyPr wrap="square" rtlCol="0">
            <a:spAutoFit/>
          </a:bodyPr>
          <a:lstStyle/>
          <a:p>
            <a:r>
              <a:rPr lang="en-US" sz="1200" dirty="0" smtClean="0"/>
              <a:t>p.10-13</a:t>
            </a:r>
            <a:endParaRPr lang="en-US" sz="1200" dirty="0"/>
          </a:p>
        </p:txBody>
      </p:sp>
    </p:spTree>
    <p:extLst>
      <p:ext uri="{BB962C8B-B14F-4D97-AF65-F5344CB8AC3E}">
        <p14:creationId xmlns:p14="http://schemas.microsoft.com/office/powerpoint/2010/main" val="26138765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grpId="1" nodeType="clickEffect">
                                  <p:stCondLst>
                                    <p:cond delay="0"/>
                                  </p:stCondLst>
                                  <p:childTnLst>
                                    <p:animEffect transition="out" filter="blinds(horizontal)">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8613" y="1328738"/>
            <a:ext cx="6099175" cy="1477962"/>
          </a:xfrm>
          <a:prstGeom prst="rect">
            <a:avLst/>
          </a:prstGeom>
          <a:ln w="76200" cmpd="sng"/>
        </p:spPr>
        <p:style>
          <a:lnRef idx="2">
            <a:schemeClr val="accent5"/>
          </a:lnRef>
          <a:fillRef idx="1">
            <a:schemeClr val="lt1"/>
          </a:fillRef>
          <a:effectRef idx="0">
            <a:schemeClr val="accent5"/>
          </a:effectRef>
          <a:fontRef idx="minor">
            <a:schemeClr val="dk1"/>
          </a:fontRef>
        </p:style>
        <p:txBody>
          <a:bodyPr>
            <a:spAutoFit/>
          </a:bodyPr>
          <a:lstStyle>
            <a:lvl1pPr eaLnBrk="0" hangingPunct="0">
              <a:defRPr sz="2400">
                <a:solidFill>
                  <a:schemeClr val="tx1"/>
                </a:solidFill>
                <a:latin typeface="News Gothic MT" charset="0"/>
                <a:ea typeface="MS PGothic" panose="020B0600070205080204" pitchFamily="34" charset="-128"/>
              </a:defRPr>
            </a:lvl1pPr>
            <a:lvl2pPr marL="742950" indent="-285750" eaLnBrk="0" hangingPunct="0">
              <a:defRPr sz="2400">
                <a:solidFill>
                  <a:schemeClr val="tx1"/>
                </a:solidFill>
                <a:latin typeface="News Gothic MT" charset="0"/>
                <a:ea typeface="MS PGothic" panose="020B0600070205080204" pitchFamily="34" charset="-128"/>
              </a:defRPr>
            </a:lvl2pPr>
            <a:lvl3pPr marL="1143000" indent="-228600" eaLnBrk="0" hangingPunct="0">
              <a:defRPr sz="2400">
                <a:solidFill>
                  <a:schemeClr val="tx1"/>
                </a:solidFill>
                <a:latin typeface="News Gothic MT" charset="0"/>
                <a:ea typeface="MS PGothic" panose="020B0600070205080204" pitchFamily="34" charset="-128"/>
              </a:defRPr>
            </a:lvl3pPr>
            <a:lvl4pPr marL="1600200" indent="-228600" eaLnBrk="0" hangingPunct="0">
              <a:defRPr sz="2400">
                <a:solidFill>
                  <a:schemeClr val="tx1"/>
                </a:solidFill>
                <a:latin typeface="News Gothic MT" charset="0"/>
                <a:ea typeface="MS PGothic" panose="020B0600070205080204" pitchFamily="34" charset="-128"/>
              </a:defRPr>
            </a:lvl4pPr>
            <a:lvl5pPr marL="2057400" indent="-228600" eaLnBrk="0" hangingPunct="0">
              <a:defRPr sz="2400">
                <a:solidFill>
                  <a:schemeClr val="tx1"/>
                </a:solidFill>
                <a:latin typeface="News Gothic MT"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9pPr>
          </a:lstStyle>
          <a:p>
            <a:pPr eaLnBrk="1" hangingPunct="1"/>
            <a:r>
              <a:rPr lang="en-US" altLang="en-US" sz="1800">
                <a:solidFill>
                  <a:srgbClr val="000000"/>
                </a:solidFill>
                <a:latin typeface="Century Gothic" panose="020B0502020202020204" pitchFamily="34" charset="0"/>
              </a:rPr>
              <a:t>Overview &amp; Proficiency Level Descriptors (PLDs):</a:t>
            </a:r>
          </a:p>
          <a:p>
            <a:pPr eaLnBrk="1" hangingPunct="1">
              <a:buFont typeface="Wingdings" panose="05000000000000000000" pitchFamily="2" charset="2"/>
              <a:buChar char="ü"/>
            </a:pPr>
            <a:r>
              <a:rPr lang="en-US" altLang="en-US" sz="1800">
                <a:solidFill>
                  <a:srgbClr val="000000"/>
                </a:solidFill>
                <a:latin typeface="Century Gothic" panose="020B0502020202020204" pitchFamily="34" charset="0"/>
              </a:rPr>
              <a:t>Alignment to CCSS for ELA &amp; Literacy</a:t>
            </a:r>
          </a:p>
          <a:p>
            <a:pPr eaLnBrk="1" hangingPunct="1">
              <a:buFont typeface="Wingdings" panose="05000000000000000000" pitchFamily="2" charset="2"/>
              <a:buChar char="ü"/>
            </a:pPr>
            <a:r>
              <a:rPr lang="en-US" altLang="en-US" sz="1800">
                <a:solidFill>
                  <a:srgbClr val="000000"/>
                </a:solidFill>
                <a:latin typeface="Century Gothic" panose="020B0502020202020204" pitchFamily="34" charset="0"/>
              </a:rPr>
              <a:t>CA’s EL Student</a:t>
            </a:r>
          </a:p>
          <a:p>
            <a:pPr eaLnBrk="1" hangingPunct="1">
              <a:buFont typeface="Wingdings" panose="05000000000000000000" pitchFamily="2" charset="2"/>
              <a:buChar char="ü"/>
            </a:pPr>
            <a:r>
              <a:rPr lang="en-US" altLang="en-US" sz="1800">
                <a:solidFill>
                  <a:srgbClr val="000000"/>
                </a:solidFill>
                <a:latin typeface="Century Gothic" panose="020B0502020202020204" pitchFamily="34" charset="0"/>
              </a:rPr>
              <a:t>Proficiency Level Descriptors (PLDs)</a:t>
            </a:r>
          </a:p>
          <a:p>
            <a:pPr eaLnBrk="1" hangingPunct="1">
              <a:buFont typeface="Wingdings" panose="05000000000000000000" pitchFamily="2" charset="2"/>
              <a:buChar char="ü"/>
            </a:pPr>
            <a:r>
              <a:rPr lang="en-US" altLang="en-US" sz="1800">
                <a:solidFill>
                  <a:srgbClr val="000000"/>
                </a:solidFill>
                <a:latin typeface="Century Gothic" panose="020B0502020202020204" pitchFamily="34" charset="0"/>
              </a:rPr>
              <a:t>Structure of the grade level standards</a:t>
            </a:r>
          </a:p>
        </p:txBody>
      </p:sp>
      <p:sp>
        <p:nvSpPr>
          <p:cNvPr id="6" name="TextBox 5"/>
          <p:cNvSpPr txBox="1"/>
          <p:nvPr/>
        </p:nvSpPr>
        <p:spPr>
          <a:xfrm>
            <a:off x="982663" y="2882900"/>
            <a:ext cx="6981825" cy="1754188"/>
          </a:xfrm>
          <a:prstGeom prst="rect">
            <a:avLst/>
          </a:prstGeom>
          <a:ln w="76200" cmpd="sng">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1800" dirty="0">
                <a:latin typeface="Century Gothic"/>
              </a:rPr>
              <a:t>Grade Level Standards</a:t>
            </a:r>
          </a:p>
          <a:p>
            <a:pPr marL="285750" indent="-285750">
              <a:buFont typeface="Wingdings" charset="2"/>
              <a:buChar char="ü"/>
              <a:defRPr/>
            </a:pPr>
            <a:r>
              <a:rPr lang="en-US" sz="1800" dirty="0">
                <a:latin typeface="Century Gothic"/>
              </a:rPr>
              <a:t>Section 1: Goal, Critical Principles, At-a-glance Overview</a:t>
            </a:r>
          </a:p>
          <a:p>
            <a:pPr marL="285750" indent="-285750">
              <a:buFont typeface="Wingdings" charset="2"/>
              <a:buChar char="ü"/>
              <a:defRPr/>
            </a:pPr>
            <a:r>
              <a:rPr lang="en-US" sz="1800" dirty="0">
                <a:latin typeface="Century Gothic"/>
              </a:rPr>
              <a:t>Section 2: Elaboration on Critical Principles</a:t>
            </a:r>
          </a:p>
          <a:p>
            <a:pPr marL="742950" lvl="1" indent="-285750">
              <a:buFont typeface="Arial"/>
              <a:buChar char="•"/>
              <a:defRPr/>
            </a:pPr>
            <a:r>
              <a:rPr lang="en-US" sz="1800" dirty="0">
                <a:latin typeface="Century Gothic"/>
              </a:rPr>
              <a:t>Part I:   Interacting in Meaningful Ways</a:t>
            </a:r>
          </a:p>
          <a:p>
            <a:pPr marL="742950" lvl="1" indent="-285750">
              <a:buFont typeface="Arial"/>
              <a:buChar char="•"/>
              <a:defRPr/>
            </a:pPr>
            <a:r>
              <a:rPr lang="en-US" sz="1800" dirty="0">
                <a:latin typeface="Century Gothic"/>
              </a:rPr>
              <a:t>Part II:  Learning About How English Works</a:t>
            </a:r>
          </a:p>
          <a:p>
            <a:pPr marL="742950" lvl="1" indent="-285750">
              <a:buFont typeface="Arial"/>
              <a:buChar char="•"/>
              <a:defRPr/>
            </a:pPr>
            <a:r>
              <a:rPr lang="en-US" sz="1800" dirty="0">
                <a:latin typeface="Century Gothic"/>
              </a:rPr>
              <a:t>Part III: Using Foundation Skills</a:t>
            </a:r>
          </a:p>
        </p:txBody>
      </p:sp>
      <p:sp>
        <p:nvSpPr>
          <p:cNvPr id="7" name="TextBox 6"/>
          <p:cNvSpPr txBox="1"/>
          <p:nvPr/>
        </p:nvSpPr>
        <p:spPr>
          <a:xfrm>
            <a:off x="1652588" y="4714875"/>
            <a:ext cx="6986587" cy="1477963"/>
          </a:xfrm>
          <a:prstGeom prst="rect">
            <a:avLst/>
          </a:prstGeom>
          <a:ln w="76200" cmpd="sng"/>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1800" dirty="0">
                <a:latin typeface="Century Gothic"/>
              </a:rPr>
              <a:t>Appendices:</a:t>
            </a:r>
          </a:p>
          <a:p>
            <a:pPr marL="285750" indent="-285750">
              <a:buFont typeface="Wingdings" charset="2"/>
              <a:buChar char="ü"/>
              <a:defRPr/>
            </a:pPr>
            <a:r>
              <a:rPr lang="en-US" sz="1800" dirty="0">
                <a:latin typeface="Century Gothic"/>
              </a:rPr>
              <a:t>Appendix A: Foundational Literacy Skills</a:t>
            </a:r>
          </a:p>
          <a:p>
            <a:pPr marL="285750" indent="-285750">
              <a:buFont typeface="Wingdings" charset="2"/>
              <a:buChar char="ü"/>
              <a:defRPr/>
            </a:pPr>
            <a:r>
              <a:rPr lang="en-US" sz="1800" dirty="0">
                <a:latin typeface="Century Gothic"/>
              </a:rPr>
              <a:t>Appendix B: Learning About How English Works</a:t>
            </a:r>
          </a:p>
          <a:p>
            <a:pPr marL="285750" indent="-285750">
              <a:buFont typeface="Wingdings" charset="2"/>
              <a:buChar char="ü"/>
              <a:defRPr/>
            </a:pPr>
            <a:r>
              <a:rPr lang="en-US" sz="1800" dirty="0">
                <a:latin typeface="Century Gothic"/>
              </a:rPr>
              <a:t>Appendix C: Theory and Research</a:t>
            </a:r>
          </a:p>
          <a:p>
            <a:pPr marL="285750" indent="-285750">
              <a:buFont typeface="Wingdings" charset="2"/>
              <a:buChar char="ü"/>
              <a:defRPr/>
            </a:pPr>
            <a:r>
              <a:rPr lang="en-US" sz="1800" dirty="0">
                <a:latin typeface="Century Gothic"/>
              </a:rPr>
              <a:t>Appendix D: Context, Development, Validation</a:t>
            </a:r>
          </a:p>
        </p:txBody>
      </p:sp>
      <p:sp>
        <p:nvSpPr>
          <p:cNvPr id="8" name="TextBox 7"/>
          <p:cNvSpPr txBox="1"/>
          <p:nvPr/>
        </p:nvSpPr>
        <p:spPr>
          <a:xfrm>
            <a:off x="5514975" y="6286500"/>
            <a:ext cx="3306763" cy="369888"/>
          </a:xfrm>
          <a:prstGeom prst="rect">
            <a:avLst/>
          </a:prstGeom>
          <a:ln w="76200" cmpd="sng"/>
        </p:spPr>
        <p:style>
          <a:lnRef idx="2">
            <a:schemeClr val="dk1"/>
          </a:lnRef>
          <a:fillRef idx="1">
            <a:schemeClr val="lt1"/>
          </a:fillRef>
          <a:effectRef idx="0">
            <a:schemeClr val="dk1"/>
          </a:effectRef>
          <a:fontRef idx="minor">
            <a:schemeClr val="dk1"/>
          </a:fontRef>
        </p:style>
        <p:txBody>
          <a:bodyPr>
            <a:spAutoFit/>
          </a:bodyPr>
          <a:lstStyle/>
          <a:p>
            <a:pPr>
              <a:defRPr/>
            </a:pPr>
            <a:r>
              <a:rPr lang="en-US" sz="1800" dirty="0">
                <a:latin typeface="Century Gothic"/>
              </a:rPr>
              <a:t>Glossary of Key Terms</a:t>
            </a:r>
          </a:p>
        </p:txBody>
      </p:sp>
      <p:sp>
        <p:nvSpPr>
          <p:cNvPr id="41989" name="Title 10"/>
          <p:cNvSpPr>
            <a:spLocks noGrp="1"/>
          </p:cNvSpPr>
          <p:nvPr>
            <p:ph type="title"/>
          </p:nvPr>
        </p:nvSpPr>
        <p:spPr>
          <a:xfrm>
            <a:off x="549275" y="107950"/>
            <a:ext cx="8042275" cy="932878"/>
          </a:xfrm>
        </p:spPr>
        <p:txBody>
          <a:bodyPr/>
          <a:lstStyle/>
          <a:p>
            <a:r>
              <a:rPr lang="en-US" altLang="en-US" sz="4400" b="1" dirty="0" smtClean="0">
                <a:latin typeface="Century Gothic" panose="020B0502020202020204" pitchFamily="34" charset="0"/>
              </a:rPr>
              <a:t>CA ELD Standards</a:t>
            </a:r>
          </a:p>
        </p:txBody>
      </p:sp>
      <p:sp>
        <p:nvSpPr>
          <p:cNvPr id="9" name="Oval 8"/>
          <p:cNvSpPr/>
          <p:nvPr/>
        </p:nvSpPr>
        <p:spPr>
          <a:xfrm>
            <a:off x="982663" y="3616437"/>
            <a:ext cx="6161432" cy="740928"/>
          </a:xfrm>
          <a:prstGeom prst="ellipse">
            <a:avLst/>
          </a:prstGeom>
          <a:noFill/>
          <a:ln w="57150" cmpd="sng">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54888" y="887413"/>
            <a:ext cx="1323975" cy="1708150"/>
          </a:xfrm>
          <a:prstGeom prst="rect">
            <a:avLst/>
          </a:prstGeom>
          <a:noFill/>
          <a:ln w="9525">
            <a:solidFill>
              <a:schemeClr val="accent3">
                <a:lumMod val="50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266622"/>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549275" y="473075"/>
            <a:ext cx="8042275" cy="730250"/>
          </a:xfrm>
        </p:spPr>
        <p:txBody>
          <a:bodyPr rtlCol="0">
            <a:noAutofit/>
          </a:bodyPr>
          <a:lstStyle/>
          <a:p>
            <a:pPr>
              <a:defRPr/>
            </a:pPr>
            <a:r>
              <a:rPr lang="en-US" sz="4400" b="1" dirty="0" smtClean="0">
                <a:latin typeface="Century Gothic"/>
                <a:ea typeface="+mj-ea"/>
                <a:cs typeface="Century Gothic"/>
              </a:rPr>
              <a:t>Objectives</a:t>
            </a:r>
            <a:endParaRPr lang="en-US" sz="4400" b="1" dirty="0">
              <a:latin typeface="Century Gothic"/>
              <a:ea typeface="+mj-ea"/>
              <a:cs typeface="Century Gothic"/>
            </a:endParaRPr>
          </a:p>
        </p:txBody>
      </p:sp>
      <p:sp>
        <p:nvSpPr>
          <p:cNvPr id="32770" name="TextBox 1"/>
          <p:cNvSpPr txBox="1">
            <a:spLocks noChangeArrowheads="1"/>
          </p:cNvSpPr>
          <p:nvPr/>
        </p:nvSpPr>
        <p:spPr bwMode="auto">
          <a:xfrm>
            <a:off x="2500313" y="24796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endParaRPr lang="en-US" sz="1800" dirty="0"/>
          </a:p>
        </p:txBody>
      </p:sp>
      <p:sp>
        <p:nvSpPr>
          <p:cNvPr id="32771" name="TextBox 4"/>
          <p:cNvSpPr txBox="1">
            <a:spLocks noChangeArrowheads="1"/>
          </p:cNvSpPr>
          <p:nvPr/>
        </p:nvSpPr>
        <p:spPr bwMode="auto">
          <a:xfrm>
            <a:off x="381000" y="1497013"/>
            <a:ext cx="8509000" cy="513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nSpc>
                <a:spcPct val="150000"/>
              </a:lnSpc>
              <a:buFont typeface="News Gothic MT" charset="0"/>
              <a:buAutoNum type="arabicPeriod"/>
            </a:pPr>
            <a:r>
              <a:rPr lang="en-US" dirty="0">
                <a:latin typeface="Century Gothic" charset="0"/>
                <a:cs typeface="Century Gothic" charset="0"/>
              </a:rPr>
              <a:t>Explore the context, development and validation of CA ELD Standards (Appendix D)</a:t>
            </a:r>
          </a:p>
          <a:p>
            <a:pPr>
              <a:lnSpc>
                <a:spcPct val="150000"/>
              </a:lnSpc>
              <a:buFont typeface="News Gothic MT" charset="0"/>
              <a:buAutoNum type="arabicPeriod"/>
            </a:pPr>
            <a:r>
              <a:rPr lang="en-US" dirty="0">
                <a:latin typeface="Century Gothic" charset="0"/>
                <a:cs typeface="Century Gothic" charset="0"/>
              </a:rPr>
              <a:t>Become familiar with the layout of the ELD standards</a:t>
            </a:r>
          </a:p>
          <a:p>
            <a:pPr>
              <a:lnSpc>
                <a:spcPct val="150000"/>
              </a:lnSpc>
              <a:buFont typeface="News Gothic MT" charset="0"/>
              <a:buAutoNum type="arabicPeriod"/>
            </a:pPr>
            <a:r>
              <a:rPr lang="en-US" dirty="0">
                <a:latin typeface="Century Gothic" charset="0"/>
                <a:cs typeface="Century Gothic" charset="0"/>
              </a:rPr>
              <a:t>Understand CA ELD Standard </a:t>
            </a:r>
            <a:r>
              <a:rPr lang="en-US" dirty="0" smtClean="0">
                <a:latin typeface="Century Gothic" charset="0"/>
                <a:cs typeface="Century Gothic" charset="0"/>
              </a:rPr>
              <a:t>Shifts</a:t>
            </a:r>
          </a:p>
          <a:p>
            <a:pPr>
              <a:lnSpc>
                <a:spcPct val="150000"/>
              </a:lnSpc>
              <a:buFont typeface="News Gothic MT" charset="0"/>
              <a:buAutoNum type="arabicPeriod"/>
            </a:pPr>
            <a:r>
              <a:rPr lang="en-US" altLang="en-US" dirty="0" smtClean="0">
                <a:latin typeface="Century Gothic" panose="020B0502020202020204" pitchFamily="34" charset="0"/>
              </a:rPr>
              <a:t>Discuss </a:t>
            </a:r>
            <a:r>
              <a:rPr lang="en-US" altLang="en-US" dirty="0">
                <a:latin typeface="Century Gothic" panose="020B0502020202020204" pitchFamily="34" charset="0"/>
              </a:rPr>
              <a:t>and develop an understanding of the Proficiency </a:t>
            </a:r>
            <a:r>
              <a:rPr lang="en-US" altLang="en-US" dirty="0" smtClean="0">
                <a:latin typeface="Century Gothic" panose="020B0502020202020204" pitchFamily="34" charset="0"/>
              </a:rPr>
              <a:t>Levels</a:t>
            </a:r>
          </a:p>
          <a:p>
            <a:pPr>
              <a:lnSpc>
                <a:spcPct val="150000"/>
              </a:lnSpc>
              <a:buFont typeface="News Gothic MT" charset="0"/>
              <a:buAutoNum type="arabicPeriod"/>
            </a:pPr>
            <a:r>
              <a:rPr lang="en-US" altLang="en-US" dirty="0" smtClean="0">
                <a:latin typeface="Century Gothic" panose="020B0502020202020204" pitchFamily="34" charset="0"/>
              </a:rPr>
              <a:t>Examine </a:t>
            </a:r>
            <a:r>
              <a:rPr lang="en-US" altLang="en-US" dirty="0">
                <a:latin typeface="Century Gothic" panose="020B0502020202020204" pitchFamily="34" charset="0"/>
              </a:rPr>
              <a:t>and arrange the progression of the CA ELD Standards</a:t>
            </a:r>
          </a:p>
          <a:p>
            <a:pPr>
              <a:lnSpc>
                <a:spcPct val="150000"/>
              </a:lnSpc>
              <a:buFont typeface="News Gothic MT" charset="0"/>
              <a:buAutoNum type="arabicPeriod"/>
            </a:pPr>
            <a:endParaRPr lang="en-US" sz="2800" dirty="0">
              <a:latin typeface="Century Gothic" charset="0"/>
              <a:cs typeface="Century Gothic" charset="0"/>
            </a:endParaRPr>
          </a:p>
        </p:txBody>
      </p:sp>
    </p:spTree>
    <p:extLst>
      <p:ext uri="{BB962C8B-B14F-4D97-AF65-F5344CB8AC3E}">
        <p14:creationId xmlns:p14="http://schemas.microsoft.com/office/powerpoint/2010/main" val="169916024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951"/>
            <a:ext cx="8042275" cy="985802"/>
          </a:xfrm>
        </p:spPr>
        <p:txBody>
          <a:bodyPr/>
          <a:lstStyle/>
          <a:p>
            <a:r>
              <a:rPr lang="en-US" sz="4400" b="1" dirty="0" smtClean="0"/>
              <a:t>ELD Strands</a:t>
            </a:r>
            <a:endParaRPr lang="en-US" sz="4400" b="1" dirty="0"/>
          </a:p>
        </p:txBody>
      </p:sp>
      <p:pic>
        <p:nvPicPr>
          <p:cNvPr id="3" name="Picture 2" descr="Screen Shot 2014-06-12 at 11.13.2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675" y="1301151"/>
            <a:ext cx="8398192" cy="5314284"/>
          </a:xfrm>
          <a:prstGeom prst="rect">
            <a:avLst/>
          </a:prstGeom>
          <a:ln>
            <a:solidFill>
              <a:srgbClr val="3F8DE2"/>
            </a:solidFill>
          </a:ln>
        </p:spPr>
      </p:pic>
      <p:sp>
        <p:nvSpPr>
          <p:cNvPr id="4" name="Right Arrow 3"/>
          <p:cNvSpPr/>
          <p:nvPr/>
        </p:nvSpPr>
        <p:spPr>
          <a:xfrm>
            <a:off x="158758" y="3651722"/>
            <a:ext cx="425797" cy="423386"/>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0234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6-12 at 11.13.3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274" y="1903450"/>
            <a:ext cx="8323515" cy="3425984"/>
          </a:xfrm>
          <a:prstGeom prst="rect">
            <a:avLst/>
          </a:prstGeom>
          <a:ln>
            <a:solidFill>
              <a:schemeClr val="accent3">
                <a:lumMod val="75000"/>
              </a:schemeClr>
            </a:solidFill>
          </a:ln>
        </p:spPr>
      </p:pic>
      <p:sp>
        <p:nvSpPr>
          <p:cNvPr id="2" name="Title 1"/>
          <p:cNvSpPr>
            <a:spLocks noGrp="1"/>
          </p:cNvSpPr>
          <p:nvPr>
            <p:ph type="title"/>
          </p:nvPr>
        </p:nvSpPr>
        <p:spPr>
          <a:xfrm>
            <a:off x="549275" y="107951"/>
            <a:ext cx="8042275" cy="879954"/>
          </a:xfrm>
        </p:spPr>
        <p:txBody>
          <a:bodyPr/>
          <a:lstStyle/>
          <a:p>
            <a:r>
              <a:rPr lang="en-US" sz="4400" b="1" dirty="0" smtClean="0"/>
              <a:t>ELD Strands</a:t>
            </a:r>
            <a:endParaRPr lang="en-US" sz="4400" b="1" dirty="0"/>
          </a:p>
        </p:txBody>
      </p:sp>
      <p:sp>
        <p:nvSpPr>
          <p:cNvPr id="6" name="Right Arrow 5"/>
          <p:cNvSpPr/>
          <p:nvPr/>
        </p:nvSpPr>
        <p:spPr>
          <a:xfrm>
            <a:off x="123479" y="2469764"/>
            <a:ext cx="425796" cy="388104"/>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93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47136" y="1600200"/>
            <a:ext cx="3768810" cy="4800599"/>
          </a:xfrm>
        </p:spPr>
        <p:txBody>
          <a:bodyPr>
            <a:normAutofit fontScale="77500" lnSpcReduction="20000"/>
          </a:bodyPr>
          <a:lstStyle/>
          <a:p>
            <a:pPr marL="0" indent="0">
              <a:buNone/>
            </a:pPr>
            <a:r>
              <a:rPr lang="en-US" sz="3200" dirty="0" smtClean="0"/>
              <a:t>Your task is to arrange the grade level standards in order from K to 12</a:t>
            </a:r>
            <a:r>
              <a:rPr lang="en-US" sz="3200" baseline="30000" dirty="0" smtClean="0"/>
              <a:t>th</a:t>
            </a:r>
            <a:r>
              <a:rPr lang="en-US" sz="3200" dirty="0" smtClean="0"/>
              <a:t> grade</a:t>
            </a:r>
            <a:endParaRPr lang="en-US" sz="1900" dirty="0" smtClean="0"/>
          </a:p>
          <a:p>
            <a:pPr marL="514350" indent="-514350">
              <a:buFont typeface="+mj-lt"/>
              <a:buAutoNum type="arabicPeriod"/>
            </a:pPr>
            <a:r>
              <a:rPr lang="en-US" dirty="0" smtClean="0"/>
              <a:t>Work with an elbow partner </a:t>
            </a:r>
          </a:p>
          <a:p>
            <a:pPr marL="514350" indent="-514350">
              <a:buFont typeface="+mj-lt"/>
              <a:buAutoNum type="arabicPeriod"/>
            </a:pPr>
            <a:r>
              <a:rPr lang="en-US" b="1" dirty="0" smtClean="0"/>
              <a:t>Keep your strips folded </a:t>
            </a:r>
          </a:p>
          <a:p>
            <a:pPr marL="514350" indent="-514350">
              <a:buFont typeface="+mj-lt"/>
              <a:buAutoNum type="arabicPeriod"/>
            </a:pPr>
            <a:r>
              <a:rPr lang="en-US" dirty="0" smtClean="0"/>
              <a:t>Use the “Expanding” Descriptor as your focus/anchor.</a:t>
            </a:r>
          </a:p>
          <a:p>
            <a:pPr marL="514350" indent="-514350">
              <a:buFont typeface="+mj-lt"/>
              <a:buAutoNum type="arabicPeriod"/>
            </a:pPr>
            <a:r>
              <a:rPr lang="en-US" dirty="0" smtClean="0"/>
              <a:t>To confirm your order, refer to the Emerging or Bridging Proficiency Levels</a:t>
            </a:r>
            <a:endParaRPr lang="en-US" dirty="0"/>
          </a:p>
        </p:txBody>
      </p:sp>
      <p:sp>
        <p:nvSpPr>
          <p:cNvPr id="3" name="Title 2"/>
          <p:cNvSpPr>
            <a:spLocks noGrp="1"/>
          </p:cNvSpPr>
          <p:nvPr>
            <p:ph type="title"/>
          </p:nvPr>
        </p:nvSpPr>
        <p:spPr>
          <a:xfrm>
            <a:off x="457200" y="218337"/>
            <a:ext cx="8229600" cy="910697"/>
          </a:xfrm>
        </p:spPr>
        <p:txBody>
          <a:bodyPr>
            <a:normAutofit/>
          </a:bodyPr>
          <a:lstStyle/>
          <a:p>
            <a:r>
              <a:rPr lang="en-US" sz="4400" b="1" dirty="0" smtClean="0"/>
              <a:t>Vertical Progression</a:t>
            </a:r>
            <a:endParaRPr lang="en-US" sz="4400" b="1" dirty="0"/>
          </a:p>
        </p:txBody>
      </p:sp>
      <p:pic>
        <p:nvPicPr>
          <p:cNvPr id="4" name="Picture 2"/>
          <p:cNvPicPr>
            <a:picLocks noChangeAspect="1" noChangeArrowheads="1"/>
          </p:cNvPicPr>
          <p:nvPr/>
        </p:nvPicPr>
        <p:blipFill>
          <a:blip r:embed="rId3" cstate="print"/>
          <a:srcRect l="29657" t="49460" r="7500" b="31556"/>
          <a:stretch>
            <a:fillRect/>
          </a:stretch>
        </p:blipFill>
        <p:spPr bwMode="auto">
          <a:xfrm>
            <a:off x="4185360" y="2023584"/>
            <a:ext cx="4756194" cy="808193"/>
          </a:xfrm>
          <a:prstGeom prst="rect">
            <a:avLst/>
          </a:prstGeom>
          <a:noFill/>
          <a:ln w="9525">
            <a:solidFill>
              <a:schemeClr val="accent3">
                <a:lumMod val="60000"/>
                <a:lumOff val="40000"/>
              </a:schemeClr>
            </a:solidFill>
            <a:miter lim="800000"/>
            <a:headEnd/>
            <a:tailEnd/>
          </a:ln>
          <a:effectLst/>
        </p:spPr>
      </p:pic>
      <p:pic>
        <p:nvPicPr>
          <p:cNvPr id="5" name="Picture 3"/>
          <p:cNvPicPr>
            <a:picLocks noChangeAspect="1" noChangeArrowheads="1"/>
          </p:cNvPicPr>
          <p:nvPr/>
        </p:nvPicPr>
        <p:blipFill>
          <a:blip r:embed="rId4" cstate="print"/>
          <a:srcRect l="29207" t="39333" r="8500" b="35778"/>
          <a:stretch>
            <a:fillRect/>
          </a:stretch>
        </p:blipFill>
        <p:spPr bwMode="auto">
          <a:xfrm>
            <a:off x="4378680" y="2426830"/>
            <a:ext cx="4572000" cy="787041"/>
          </a:xfrm>
          <a:prstGeom prst="rect">
            <a:avLst/>
          </a:prstGeom>
          <a:noFill/>
          <a:ln w="9525">
            <a:solidFill>
              <a:schemeClr val="accent3">
                <a:lumMod val="60000"/>
                <a:lumOff val="40000"/>
              </a:schemeClr>
            </a:solidFill>
            <a:miter lim="800000"/>
            <a:headEnd/>
            <a:tailEnd/>
          </a:ln>
          <a:effectLst/>
        </p:spPr>
      </p:pic>
      <p:pic>
        <p:nvPicPr>
          <p:cNvPr id="6" name="Picture 4"/>
          <p:cNvPicPr>
            <a:picLocks noChangeAspect="1" noChangeArrowheads="1"/>
          </p:cNvPicPr>
          <p:nvPr/>
        </p:nvPicPr>
        <p:blipFill>
          <a:blip r:embed="rId5" cstate="print"/>
          <a:srcRect l="30016" t="40628" r="8500" b="33333"/>
          <a:stretch>
            <a:fillRect/>
          </a:stretch>
        </p:blipFill>
        <p:spPr bwMode="auto">
          <a:xfrm>
            <a:off x="4413960" y="2831777"/>
            <a:ext cx="4660200" cy="872865"/>
          </a:xfrm>
          <a:prstGeom prst="rect">
            <a:avLst/>
          </a:prstGeom>
          <a:noFill/>
          <a:ln w="9525">
            <a:solidFill>
              <a:schemeClr val="accent3">
                <a:lumMod val="60000"/>
                <a:lumOff val="40000"/>
              </a:schemeClr>
            </a:solidFill>
            <a:miter lim="800000"/>
            <a:headEnd/>
            <a:tailEnd/>
          </a:ln>
          <a:effectLst/>
        </p:spPr>
      </p:pic>
      <p:pic>
        <p:nvPicPr>
          <p:cNvPr id="7" name="Picture 6" descr="Screen Shot 2014-06-11 at 1.49.37 PM.png"/>
          <p:cNvPicPr>
            <a:picLocks noChangeAspect="1"/>
          </p:cNvPicPr>
          <p:nvPr/>
        </p:nvPicPr>
        <p:blipFill rotWithShape="1">
          <a:blip r:embed="rId6">
            <a:extLst>
              <a:ext uri="{28A0092B-C50C-407E-A947-70E740481C1C}">
                <a14:useLocalDpi xmlns:a14="http://schemas.microsoft.com/office/drawing/2010/main" val="0"/>
              </a:ext>
            </a:extLst>
          </a:blip>
          <a:srcRect l="26981"/>
          <a:stretch/>
        </p:blipFill>
        <p:spPr bwMode="auto">
          <a:xfrm>
            <a:off x="4061880" y="4336182"/>
            <a:ext cx="4756193" cy="110608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descr="Screen Shot 2014-06-11 at 1.51.06 PM.png"/>
          <p:cNvPicPr>
            <a:picLocks noChangeAspect="1"/>
          </p:cNvPicPr>
          <p:nvPr/>
        </p:nvPicPr>
        <p:blipFill rotWithShape="1">
          <a:blip r:embed="rId7">
            <a:extLst>
              <a:ext uri="{28A0092B-C50C-407E-A947-70E740481C1C}">
                <a14:useLocalDpi xmlns:a14="http://schemas.microsoft.com/office/drawing/2010/main" val="0"/>
              </a:ext>
            </a:extLst>
          </a:blip>
          <a:srcRect l="27702"/>
          <a:stretch/>
        </p:blipFill>
        <p:spPr bwMode="auto">
          <a:xfrm>
            <a:off x="4203000" y="4695484"/>
            <a:ext cx="4800600" cy="99845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8" descr="Screen Shot 2014-06-11 at 1.52.25 PM.png"/>
          <p:cNvPicPr>
            <a:picLocks noChangeAspect="1"/>
          </p:cNvPicPr>
          <p:nvPr/>
        </p:nvPicPr>
        <p:blipFill rotWithShape="1">
          <a:blip r:embed="rId8">
            <a:extLst>
              <a:ext uri="{28A0092B-C50C-407E-A947-70E740481C1C}">
                <a14:useLocalDpi xmlns:a14="http://schemas.microsoft.com/office/drawing/2010/main" val="0"/>
              </a:ext>
            </a:extLst>
          </a:blip>
          <a:srcRect l="27672"/>
          <a:stretch/>
        </p:blipFill>
        <p:spPr bwMode="auto">
          <a:xfrm>
            <a:off x="4387807" y="5201493"/>
            <a:ext cx="4756193" cy="94960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308120" y="1494354"/>
            <a:ext cx="3371536" cy="461665"/>
          </a:xfrm>
          <a:prstGeom prst="rect">
            <a:avLst/>
          </a:prstGeom>
          <a:noFill/>
        </p:spPr>
        <p:txBody>
          <a:bodyPr wrap="none" rtlCol="0">
            <a:spAutoFit/>
          </a:bodyPr>
          <a:lstStyle/>
          <a:p>
            <a:r>
              <a:rPr lang="en-US" dirty="0" smtClean="0">
                <a:solidFill>
                  <a:srgbClr val="660066"/>
                </a:solidFill>
                <a:latin typeface="Century Gothic"/>
                <a:cs typeface="Century Gothic"/>
              </a:rPr>
              <a:t>Mode:  Collaborative</a:t>
            </a:r>
            <a:endParaRPr lang="en-US" dirty="0">
              <a:solidFill>
                <a:srgbClr val="660066"/>
              </a:solidFill>
              <a:latin typeface="Century Gothic"/>
              <a:cs typeface="Century Gothic"/>
            </a:endParaRPr>
          </a:p>
        </p:txBody>
      </p:sp>
      <p:sp>
        <p:nvSpPr>
          <p:cNvPr id="11" name="TextBox 10"/>
          <p:cNvSpPr txBox="1"/>
          <p:nvPr/>
        </p:nvSpPr>
        <p:spPr>
          <a:xfrm>
            <a:off x="4114800" y="3951616"/>
            <a:ext cx="3665036" cy="461665"/>
          </a:xfrm>
          <a:prstGeom prst="rect">
            <a:avLst/>
          </a:prstGeom>
          <a:noFill/>
        </p:spPr>
        <p:txBody>
          <a:bodyPr wrap="none" rtlCol="0">
            <a:spAutoFit/>
          </a:bodyPr>
          <a:lstStyle/>
          <a:p>
            <a:r>
              <a:rPr lang="en-US" dirty="0" smtClean="0">
                <a:solidFill>
                  <a:srgbClr val="FF6600"/>
                </a:solidFill>
                <a:latin typeface="Century Gothic"/>
                <a:cs typeface="Century Gothic"/>
              </a:rPr>
              <a:t>Process:  Text Structure</a:t>
            </a:r>
            <a:endParaRPr lang="en-US" dirty="0">
              <a:solidFill>
                <a:srgbClr val="FF6600"/>
              </a:solidFill>
              <a:latin typeface="Century Gothic"/>
              <a:cs typeface="Century Gothic"/>
            </a:endParaRPr>
          </a:p>
        </p:txBody>
      </p:sp>
    </p:spTree>
    <p:extLst>
      <p:ext uri="{BB962C8B-B14F-4D97-AF65-F5344CB8AC3E}">
        <p14:creationId xmlns:p14="http://schemas.microsoft.com/office/powerpoint/2010/main" val="24497099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49276" y="1600200"/>
            <a:ext cx="2943392" cy="4768258"/>
          </a:xfrm>
        </p:spPr>
        <p:txBody>
          <a:bodyPr>
            <a:normAutofit lnSpcReduction="10000"/>
          </a:bodyPr>
          <a:lstStyle/>
          <a:p>
            <a:pPr marL="514350" indent="-514350">
              <a:buFont typeface="+mj-lt"/>
              <a:buAutoNum type="arabicPeriod"/>
            </a:pPr>
            <a:r>
              <a:rPr lang="en-US" b="1" dirty="0" smtClean="0"/>
              <a:t>Before</a:t>
            </a:r>
            <a:r>
              <a:rPr lang="en-US" dirty="0" smtClean="0"/>
              <a:t> you unfold your strips, share out your </a:t>
            </a:r>
            <a:r>
              <a:rPr lang="en-US" b="1" dirty="0" smtClean="0"/>
              <a:t>process</a:t>
            </a:r>
            <a:r>
              <a:rPr lang="en-US" dirty="0" smtClean="0"/>
              <a:t> for ordering the strips </a:t>
            </a:r>
          </a:p>
          <a:p>
            <a:pPr marL="514350" indent="-514350">
              <a:buFont typeface="+mj-lt"/>
              <a:buAutoNum type="arabicPeriod"/>
            </a:pPr>
            <a:r>
              <a:rPr lang="en-US" dirty="0" smtClean="0"/>
              <a:t>Now, unfold your strips and look for </a:t>
            </a:r>
            <a:r>
              <a:rPr lang="en-US" b="1" dirty="0" smtClean="0"/>
              <a:t>patterns and trends</a:t>
            </a:r>
          </a:p>
          <a:p>
            <a:pPr marL="514350" indent="-514350">
              <a:buFont typeface="+mj-lt"/>
              <a:buAutoNum type="arabicPeriod"/>
            </a:pPr>
            <a:r>
              <a:rPr lang="en-US" b="1" dirty="0" smtClean="0"/>
              <a:t>Share out</a:t>
            </a:r>
            <a:endParaRPr lang="en-US" b="1" dirty="0"/>
          </a:p>
        </p:txBody>
      </p:sp>
      <p:sp>
        <p:nvSpPr>
          <p:cNvPr id="3" name="Title 2"/>
          <p:cNvSpPr>
            <a:spLocks noGrp="1"/>
          </p:cNvSpPr>
          <p:nvPr>
            <p:ph type="title"/>
          </p:nvPr>
        </p:nvSpPr>
        <p:spPr>
          <a:xfrm>
            <a:off x="457200" y="253619"/>
            <a:ext cx="8229600" cy="734286"/>
          </a:xfrm>
        </p:spPr>
        <p:txBody>
          <a:bodyPr>
            <a:noAutofit/>
          </a:bodyPr>
          <a:lstStyle/>
          <a:p>
            <a:r>
              <a:rPr lang="en-US" sz="4400" b="1" dirty="0" smtClean="0"/>
              <a:t>Vertical Progression</a:t>
            </a:r>
          </a:p>
        </p:txBody>
      </p:sp>
      <p:pic>
        <p:nvPicPr>
          <p:cNvPr id="4" name="Picture 2"/>
          <p:cNvPicPr>
            <a:picLocks noChangeAspect="1" noChangeArrowheads="1"/>
          </p:cNvPicPr>
          <p:nvPr/>
        </p:nvPicPr>
        <p:blipFill>
          <a:blip r:embed="rId3" cstate="print"/>
          <a:srcRect l="6500" t="49460" r="7500" b="31556"/>
          <a:stretch>
            <a:fillRect/>
          </a:stretch>
        </p:blipFill>
        <p:spPr bwMode="auto">
          <a:xfrm>
            <a:off x="3973346" y="1886376"/>
            <a:ext cx="3933570" cy="653950"/>
          </a:xfrm>
          <a:prstGeom prst="rect">
            <a:avLst/>
          </a:prstGeom>
          <a:noFill/>
          <a:ln w="9525">
            <a:solidFill>
              <a:schemeClr val="accent3">
                <a:lumMod val="75000"/>
              </a:schemeClr>
            </a:solidFill>
            <a:miter lim="800000"/>
            <a:headEnd/>
            <a:tailEnd/>
          </a:ln>
          <a:effectLst/>
        </p:spPr>
      </p:pic>
      <p:pic>
        <p:nvPicPr>
          <p:cNvPr id="5" name="Picture 3"/>
          <p:cNvPicPr>
            <a:picLocks noChangeAspect="1" noChangeArrowheads="1"/>
          </p:cNvPicPr>
          <p:nvPr/>
        </p:nvPicPr>
        <p:blipFill>
          <a:blip r:embed="rId4" cstate="print"/>
          <a:srcRect l="7000" t="39333" r="8500" b="35778"/>
          <a:stretch>
            <a:fillRect/>
          </a:stretch>
        </p:blipFill>
        <p:spPr bwMode="auto">
          <a:xfrm>
            <a:off x="4245853" y="2280717"/>
            <a:ext cx="3855101" cy="836757"/>
          </a:xfrm>
          <a:prstGeom prst="rect">
            <a:avLst/>
          </a:prstGeom>
          <a:noFill/>
          <a:ln w="9525">
            <a:solidFill>
              <a:schemeClr val="accent3">
                <a:lumMod val="75000"/>
              </a:schemeClr>
            </a:solidFill>
            <a:miter lim="800000"/>
            <a:headEnd/>
            <a:tailEnd/>
          </a:ln>
          <a:effectLst/>
        </p:spPr>
      </p:pic>
      <p:pic>
        <p:nvPicPr>
          <p:cNvPr id="6" name="Picture 4"/>
          <p:cNvPicPr>
            <a:picLocks noChangeAspect="1" noChangeArrowheads="1"/>
          </p:cNvPicPr>
          <p:nvPr/>
        </p:nvPicPr>
        <p:blipFill>
          <a:blip r:embed="rId5" cstate="print"/>
          <a:srcRect l="7000" t="40628" r="8500" b="33333"/>
          <a:stretch>
            <a:fillRect/>
          </a:stretch>
        </p:blipFill>
        <p:spPr bwMode="auto">
          <a:xfrm>
            <a:off x="4595776" y="2688169"/>
            <a:ext cx="3719578" cy="858610"/>
          </a:xfrm>
          <a:prstGeom prst="rect">
            <a:avLst/>
          </a:prstGeom>
          <a:noFill/>
          <a:ln w="9525">
            <a:solidFill>
              <a:schemeClr val="accent3">
                <a:lumMod val="75000"/>
              </a:schemeClr>
            </a:solidFill>
            <a:miter lim="800000"/>
            <a:headEnd/>
            <a:tailEnd/>
          </a:ln>
          <a:effectLst/>
        </p:spPr>
      </p:pic>
      <p:pic>
        <p:nvPicPr>
          <p:cNvPr id="13" name="Picture 12" descr="Screen Shot 2014-06-11 at 1.49.11 P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73346" y="4238196"/>
            <a:ext cx="3708388" cy="8170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13" descr="Screen Shot 2014-06-11 at 1.50.51 PM.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45853" y="4781853"/>
            <a:ext cx="3947136" cy="78188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14" descr="Screen Shot 2014-06-11 at 1.52.25 PM.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95776" y="5152771"/>
            <a:ext cx="4127623" cy="8219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973346" y="1406149"/>
            <a:ext cx="3706310" cy="461665"/>
          </a:xfrm>
          <a:prstGeom prst="rect">
            <a:avLst/>
          </a:prstGeom>
          <a:noFill/>
        </p:spPr>
        <p:txBody>
          <a:bodyPr wrap="square" rtlCol="0">
            <a:spAutoFit/>
          </a:bodyPr>
          <a:lstStyle/>
          <a:p>
            <a:r>
              <a:rPr lang="en-US" dirty="0" smtClean="0">
                <a:solidFill>
                  <a:srgbClr val="660066"/>
                </a:solidFill>
                <a:latin typeface="Century Gothic"/>
                <a:cs typeface="Century Gothic"/>
              </a:rPr>
              <a:t>Mode:  Collaborative</a:t>
            </a:r>
            <a:endParaRPr lang="en-US" dirty="0">
              <a:solidFill>
                <a:srgbClr val="660066"/>
              </a:solidFill>
              <a:latin typeface="Century Gothic"/>
              <a:cs typeface="Century Gothic"/>
            </a:endParaRPr>
          </a:p>
        </p:txBody>
      </p:sp>
      <p:sp>
        <p:nvSpPr>
          <p:cNvPr id="17" name="TextBox 16"/>
          <p:cNvSpPr txBox="1"/>
          <p:nvPr/>
        </p:nvSpPr>
        <p:spPr>
          <a:xfrm>
            <a:off x="3973346" y="3828129"/>
            <a:ext cx="3806490" cy="461665"/>
          </a:xfrm>
          <a:prstGeom prst="rect">
            <a:avLst/>
          </a:prstGeom>
          <a:noFill/>
        </p:spPr>
        <p:txBody>
          <a:bodyPr wrap="square" rtlCol="0">
            <a:spAutoFit/>
          </a:bodyPr>
          <a:lstStyle/>
          <a:p>
            <a:r>
              <a:rPr lang="en-US" dirty="0" smtClean="0">
                <a:solidFill>
                  <a:srgbClr val="FF6600"/>
                </a:solidFill>
                <a:latin typeface="Century Gothic"/>
                <a:cs typeface="Century Gothic"/>
              </a:rPr>
              <a:t>Process:  Text Structure</a:t>
            </a:r>
            <a:endParaRPr lang="en-US" dirty="0">
              <a:solidFill>
                <a:srgbClr val="FF6600"/>
              </a:solidFill>
              <a:latin typeface="Century Gothic"/>
              <a:cs typeface="Century Gothic"/>
            </a:endParaRPr>
          </a:p>
        </p:txBody>
      </p:sp>
    </p:spTree>
    <p:extLst>
      <p:ext uri="{BB962C8B-B14F-4D97-AF65-F5344CB8AC3E}">
        <p14:creationId xmlns:p14="http://schemas.microsoft.com/office/powerpoint/2010/main" val="382234856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49275" y="2047400"/>
            <a:ext cx="8042275" cy="4343400"/>
          </a:xfrm>
        </p:spPr>
        <p:txBody>
          <a:bodyPr/>
          <a:lstStyle/>
          <a:p>
            <a:r>
              <a:rPr lang="en-US" dirty="0" smtClean="0"/>
              <a:t>Find a pair with a different set of standards</a:t>
            </a:r>
          </a:p>
          <a:p>
            <a:r>
              <a:rPr lang="en-US" dirty="0" smtClean="0"/>
              <a:t>Share patterns and trends</a:t>
            </a:r>
          </a:p>
          <a:p>
            <a:r>
              <a:rPr lang="en-US" dirty="0" smtClean="0"/>
              <a:t>Think of a lesson from today, what opportunities did you provide your students that addressed these standards?</a:t>
            </a:r>
            <a:endParaRPr lang="en-US" dirty="0"/>
          </a:p>
        </p:txBody>
      </p:sp>
      <p:sp>
        <p:nvSpPr>
          <p:cNvPr id="3" name="Title 2"/>
          <p:cNvSpPr>
            <a:spLocks noGrp="1"/>
          </p:cNvSpPr>
          <p:nvPr>
            <p:ph type="title"/>
          </p:nvPr>
        </p:nvSpPr>
        <p:spPr>
          <a:xfrm>
            <a:off x="457200" y="359465"/>
            <a:ext cx="8229600" cy="893057"/>
          </a:xfrm>
        </p:spPr>
        <p:txBody>
          <a:bodyPr>
            <a:normAutofit/>
          </a:bodyPr>
          <a:lstStyle/>
          <a:p>
            <a:r>
              <a:rPr lang="en-US" sz="4400" b="1" dirty="0" smtClean="0"/>
              <a:t>Vertical Progression</a:t>
            </a:r>
            <a:endParaRPr lang="en-US" sz="4400" b="1" dirty="0"/>
          </a:p>
        </p:txBody>
      </p:sp>
      <p:pic>
        <p:nvPicPr>
          <p:cNvPr id="4" name="Picture 3" descr="CLIPART_OF_16339_S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2605" y="4317052"/>
            <a:ext cx="2952450" cy="2214878"/>
          </a:xfrm>
          <a:prstGeom prst="roundRect">
            <a:avLst>
              <a:gd name="adj" fmla="val 8594"/>
            </a:avLst>
          </a:prstGeom>
          <a:solidFill>
            <a:srgbClr val="FFFFFF">
              <a:shade val="85000"/>
            </a:srgbClr>
          </a:solidFill>
          <a:ln>
            <a:solidFill>
              <a:srgbClr val="C200C4"/>
            </a:solidFill>
          </a:ln>
          <a:effectLst>
            <a:reflection blurRad="12700" stA="38000" endPos="28000" dist="5000" dir="5400000" sy="-100000" algn="bl" rotWithShape="0"/>
          </a:effectLst>
        </p:spPr>
      </p:pic>
      <p:sp>
        <p:nvSpPr>
          <p:cNvPr id="5" name="TextBox 2"/>
          <p:cNvSpPr txBox="1">
            <a:spLocks noChangeArrowheads="1"/>
          </p:cNvSpPr>
          <p:nvPr/>
        </p:nvSpPr>
        <p:spPr bwMode="auto">
          <a:xfrm>
            <a:off x="70560" y="6069357"/>
            <a:ext cx="2694067" cy="646331"/>
          </a:xfrm>
          <a:prstGeom prst="rect">
            <a:avLst/>
          </a:prstGeom>
          <a:solidFill>
            <a:srgbClr val="FFE1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r>
              <a:rPr lang="en-US" sz="1800" b="1" dirty="0" smtClean="0"/>
              <a:t>Instructional Strategy:</a:t>
            </a:r>
            <a:endParaRPr lang="en-US" sz="1800" dirty="0"/>
          </a:p>
          <a:p>
            <a:pPr eaLnBrk="1" hangingPunct="1"/>
            <a:r>
              <a:rPr lang="en-US" sz="1800" dirty="0" smtClean="0"/>
              <a:t>Collaborative Groups</a:t>
            </a:r>
            <a:endParaRPr lang="en-US" sz="1800" dirty="0"/>
          </a:p>
        </p:txBody>
      </p:sp>
    </p:spTree>
    <p:extLst>
      <p:ext uri="{BB962C8B-B14F-4D97-AF65-F5344CB8AC3E}">
        <p14:creationId xmlns:p14="http://schemas.microsoft.com/office/powerpoint/2010/main" val="34544073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a:xfrm>
            <a:off x="549275" y="107950"/>
            <a:ext cx="8042275" cy="950519"/>
          </a:xfrm>
        </p:spPr>
        <p:txBody>
          <a:bodyPr/>
          <a:lstStyle/>
          <a:p>
            <a:pPr eaLnBrk="1" hangingPunct="1"/>
            <a:r>
              <a:rPr lang="en-US" altLang="en-US" b="1" dirty="0" smtClean="0"/>
              <a:t>A Horizontal Look</a:t>
            </a:r>
          </a:p>
        </p:txBody>
      </p:sp>
      <p:pic>
        <p:nvPicPr>
          <p:cNvPr id="9" name="Picture 2" descr="http://mypanprotector.com/wp-content/uploads/2013/11/julia-child-thu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847" y="1990986"/>
            <a:ext cx="2568467" cy="2568468"/>
          </a:xfrm>
          <a:prstGeom prst="rect">
            <a:avLst/>
          </a:prstGeom>
          <a:noFill/>
          <a:ln w="12700" cmpd="sng">
            <a:solidFill>
              <a:schemeClr val="tx1"/>
            </a:solidFill>
          </a:ln>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17" y="2331203"/>
            <a:ext cx="2745222" cy="205891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9959" y="4957167"/>
            <a:ext cx="8656625" cy="1015663"/>
          </a:xfrm>
          <a:prstGeom prst="rect">
            <a:avLst/>
          </a:prstGeom>
          <a:noFill/>
        </p:spPr>
        <p:txBody>
          <a:bodyPr wrap="square" rtlCol="0">
            <a:spAutoFit/>
          </a:bodyPr>
          <a:lstStyle/>
          <a:p>
            <a:pPr algn="ctr"/>
            <a:r>
              <a:rPr lang="en-US" sz="2000" dirty="0" smtClean="0">
                <a:latin typeface="Century Gothic"/>
                <a:cs typeface="Century Gothic"/>
              </a:rPr>
              <a:t>What level of support would you need to move through the continuum in an area where you considered yourself to be a novice?</a:t>
            </a:r>
            <a:endParaRPr lang="en-US" sz="2000" dirty="0">
              <a:latin typeface="Century Gothic"/>
              <a:cs typeface="Century Gothic"/>
            </a:endParaRPr>
          </a:p>
        </p:txBody>
      </p:sp>
      <p:pic>
        <p:nvPicPr>
          <p:cNvPr id="7" name="Picture 6"/>
          <p:cNvPicPr>
            <a:picLocks noChangeAspect="1"/>
          </p:cNvPicPr>
          <p:nvPr/>
        </p:nvPicPr>
        <p:blipFill>
          <a:blip r:embed="rId5"/>
          <a:stretch>
            <a:fillRect/>
          </a:stretch>
        </p:blipFill>
        <p:spPr>
          <a:xfrm>
            <a:off x="6008021" y="1849875"/>
            <a:ext cx="1926351" cy="2568468"/>
          </a:xfrm>
          <a:prstGeom prst="rect">
            <a:avLst/>
          </a:prstGeom>
          <a:ln>
            <a:solidFill>
              <a:schemeClr val="accent5">
                <a:lumMod val="75000"/>
              </a:schemeClr>
            </a:solidFill>
          </a:ln>
        </p:spPr>
      </p:pic>
    </p:spTree>
    <p:extLst>
      <p:ext uri="{BB962C8B-B14F-4D97-AF65-F5344CB8AC3E}">
        <p14:creationId xmlns:p14="http://schemas.microsoft.com/office/powerpoint/2010/main" val="12802221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08698 0.01458 L 0.1375 0.03912 C 0.14826 0.04467 0.16406 0.04791 0.18055 0.04791 C 0.19948 0.04791 0.21458 0.04467 0.22534 0.03912 L 0.27604 0.01458 " pathEditMode="relative" rAng="0" ptsTypes="FffFF">
                                      <p:cBhvr>
                                        <p:cTn id="6" dur="2000" fill="hold"/>
                                        <p:tgtEl>
                                          <p:spTgt spid="9"/>
                                        </p:tgtEl>
                                        <p:attrNameLst>
                                          <p:attrName>ppt_x</p:attrName>
                                          <p:attrName>ppt_y</p:attrName>
                                        </p:attrNameLst>
                                      </p:cBhvr>
                                      <p:rCtr x="9444" y="1667"/>
                                    </p:animMotion>
                                  </p:childTnLst>
                                </p:cTn>
                              </p:par>
                              <p:par>
                                <p:cTn id="7" presetID="37" presetClass="path" presetSubtype="0" accel="50000" decel="50000" fill="hold" nodeType="withEffect">
                                  <p:stCondLst>
                                    <p:cond delay="0"/>
                                  </p:stCondLst>
                                  <p:childTnLst>
                                    <p:animMotion origin="layout" path="M 0.01979 -0.02246 L 0.08681 0.03079 C 0.10087 0.04282 0.12188 0.04954 0.14375 0.04954 C 0.16875 0.04954 0.18872 0.04282 0.20278 0.03079 L 0.26979 -0.02246 " pathEditMode="relative" rAng="0" ptsTypes="FffFF">
                                      <p:cBhvr>
                                        <p:cTn id="8" dur="2000" fill="hold"/>
                                        <p:tgtEl>
                                          <p:spTgt spid="10"/>
                                        </p:tgtEl>
                                        <p:attrNameLst>
                                          <p:attrName>ppt_x</p:attrName>
                                          <p:attrName>ppt_y</p:attrName>
                                        </p:attrNameLst>
                                      </p:cBhvr>
                                      <p:rCtr x="12500" y="3588"/>
                                    </p:animMotion>
                                  </p:childTnLst>
                                </p:cTn>
                              </p:par>
                              <p:par>
                                <p:cTn id="9" presetID="37" presetClass="path" presetSubtype="0" accel="50000" decel="50000" fill="hold" nodeType="withEffect">
                                  <p:stCondLst>
                                    <p:cond delay="0"/>
                                  </p:stCondLst>
                                  <p:childTnLst>
                                    <p:animMotion origin="layout" path="M 0.04305 0.04653 L -0.11754 0.07848 C -0.15105 0.08612 -0.20139 0.09051 -0.25365 0.09051 C -0.3132 0.09051 -0.36094 0.08612 -0.39462 0.07848 L -0.554 0.04653 " pathEditMode="relative" rAng="0" ptsTypes="FffFF">
                                      <p:cBhvr>
                                        <p:cTn id="10" dur="2000" fill="hold"/>
                                        <p:tgtEl>
                                          <p:spTgt spid="7"/>
                                        </p:tgtEl>
                                        <p:attrNameLst>
                                          <p:attrName>ppt_x</p:attrName>
                                          <p:attrName>ppt_y</p:attrName>
                                        </p:attrNameLst>
                                      </p:cBhvr>
                                      <p:rCtr x="-29861" y="21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Screen Shot 2014-06-11 at 1.39.11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8725" y="1523090"/>
            <a:ext cx="4105275" cy="2666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Title 3"/>
          <p:cNvSpPr>
            <a:spLocks noGrp="1"/>
          </p:cNvSpPr>
          <p:nvPr>
            <p:ph type="title"/>
          </p:nvPr>
        </p:nvSpPr>
        <p:spPr>
          <a:xfrm>
            <a:off x="549275" y="107950"/>
            <a:ext cx="8042275" cy="950519"/>
          </a:xfrm>
        </p:spPr>
        <p:txBody>
          <a:bodyPr/>
          <a:lstStyle/>
          <a:p>
            <a:pPr eaLnBrk="1" hangingPunct="1"/>
            <a:r>
              <a:rPr lang="en-US" altLang="en-US" sz="4400" b="1" dirty="0" smtClean="0"/>
              <a:t>A Horizontal Look</a:t>
            </a:r>
          </a:p>
        </p:txBody>
      </p:sp>
      <p:sp>
        <p:nvSpPr>
          <p:cNvPr id="5" name="Content Placeholder 4"/>
          <p:cNvSpPr>
            <a:spLocks noGrp="1"/>
          </p:cNvSpPr>
          <p:nvPr>
            <p:ph idx="1"/>
          </p:nvPr>
        </p:nvSpPr>
        <p:spPr>
          <a:xfrm>
            <a:off x="206374" y="1473097"/>
            <a:ext cx="4556355" cy="5085799"/>
          </a:xfrm>
        </p:spPr>
        <p:txBody>
          <a:bodyPr rtlCol="0">
            <a:normAutofit lnSpcReduction="10000"/>
          </a:bodyPr>
          <a:lstStyle/>
          <a:p>
            <a:pPr eaLnBrk="1" fontAlgn="auto" hangingPunct="1">
              <a:spcAft>
                <a:spcPts val="0"/>
              </a:spcAft>
              <a:defRPr/>
            </a:pPr>
            <a:r>
              <a:rPr lang="en-US" dirty="0" smtClean="0">
                <a:ea typeface="+mn-ea"/>
                <a:cs typeface="+mn-cs"/>
              </a:rPr>
              <a:t>With your partner read through the first Collaborative Standard </a:t>
            </a:r>
          </a:p>
          <a:p>
            <a:pPr eaLnBrk="1" fontAlgn="auto" hangingPunct="1">
              <a:spcAft>
                <a:spcPts val="0"/>
              </a:spcAft>
              <a:buFont typeface="Arial"/>
              <a:buChar char="•"/>
              <a:defRPr/>
            </a:pPr>
            <a:r>
              <a:rPr lang="en-US" dirty="0" smtClean="0">
                <a:ea typeface="+mn-ea"/>
                <a:cs typeface="+mn-cs"/>
              </a:rPr>
              <a:t>Highlight the changes that occur horizontally across the continuum</a:t>
            </a:r>
          </a:p>
          <a:p>
            <a:pPr eaLnBrk="1" fontAlgn="auto" hangingPunct="1">
              <a:spcAft>
                <a:spcPts val="0"/>
              </a:spcAft>
              <a:buFont typeface="Arial"/>
              <a:buChar char="•"/>
              <a:defRPr/>
            </a:pPr>
            <a:r>
              <a:rPr lang="en-US" dirty="0" smtClean="0">
                <a:ea typeface="+mn-ea"/>
                <a:cs typeface="+mn-cs"/>
              </a:rPr>
              <a:t>What did you notice? </a:t>
            </a:r>
          </a:p>
          <a:p>
            <a:pPr eaLnBrk="1" fontAlgn="auto" hangingPunct="1">
              <a:spcAft>
                <a:spcPts val="0"/>
              </a:spcAft>
              <a:buFont typeface="Arial"/>
              <a:buChar char="•"/>
              <a:defRPr/>
            </a:pPr>
            <a:r>
              <a:rPr lang="en-US" dirty="0" smtClean="0">
                <a:ea typeface="+mn-ea"/>
                <a:cs typeface="+mn-cs"/>
              </a:rPr>
              <a:t>Share out</a:t>
            </a:r>
          </a:p>
          <a:p>
            <a:pPr eaLnBrk="1" fontAlgn="auto" hangingPunct="1">
              <a:spcAft>
                <a:spcPts val="0"/>
              </a:spcAft>
              <a:buFont typeface="Arial"/>
              <a:buChar char="•"/>
              <a:defRPr/>
            </a:pPr>
            <a:r>
              <a:rPr lang="en-US" dirty="0" smtClean="0">
                <a:ea typeface="+mn-ea"/>
                <a:cs typeface="+mn-cs"/>
              </a:rPr>
              <a:t>Repeat the process for </a:t>
            </a:r>
            <a:r>
              <a:rPr lang="en-US" dirty="0" smtClean="0"/>
              <a:t>Understanding </a:t>
            </a:r>
            <a:r>
              <a:rPr lang="en-US" dirty="0"/>
              <a:t>Text Structure </a:t>
            </a:r>
            <a:endParaRPr lang="en-US" dirty="0" smtClean="0"/>
          </a:p>
          <a:p>
            <a:pPr eaLnBrk="1" fontAlgn="auto" hangingPunct="1">
              <a:spcAft>
                <a:spcPts val="0"/>
              </a:spcAft>
              <a:buFont typeface="Arial"/>
              <a:buChar char="•"/>
              <a:defRPr/>
            </a:pPr>
            <a:endParaRPr lang="en-US" dirty="0" smtClean="0">
              <a:ea typeface="+mn-ea"/>
              <a:cs typeface="+mn-cs"/>
            </a:endParaRPr>
          </a:p>
        </p:txBody>
      </p:sp>
      <p:sp>
        <p:nvSpPr>
          <p:cNvPr id="7" name="Rectangle 6"/>
          <p:cNvSpPr>
            <a:spLocks noChangeArrowheads="1"/>
          </p:cNvSpPr>
          <p:nvPr/>
        </p:nvSpPr>
        <p:spPr bwMode="auto">
          <a:xfrm>
            <a:off x="6191549" y="1904426"/>
            <a:ext cx="2804718" cy="759391"/>
          </a:xfrm>
          <a:prstGeom prst="rect">
            <a:avLst/>
          </a:prstGeom>
          <a:solidFill>
            <a:srgbClr val="FFFF00">
              <a:alpha val="29019"/>
            </a:srgbClr>
          </a:solidFill>
          <a:ln w="28575">
            <a:solidFill>
              <a:srgbClr val="4A7EBB"/>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6" name="Picture 3" descr="Screen Shot 2014-06-10 at 2.41.42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97107" y="3727980"/>
            <a:ext cx="3946893" cy="283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6191549" y="4189698"/>
            <a:ext cx="2916190" cy="873314"/>
          </a:xfrm>
          <a:prstGeom prst="rect">
            <a:avLst/>
          </a:prstGeom>
          <a:solidFill>
            <a:srgbClr val="FFFF00">
              <a:alpha val="29019"/>
            </a:srgbClr>
          </a:solidFill>
          <a:ln w="28575">
            <a:solidFill>
              <a:srgbClr val="4A7EBB"/>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Tree>
    <p:extLst>
      <p:ext uri="{BB962C8B-B14F-4D97-AF65-F5344CB8AC3E}">
        <p14:creationId xmlns:p14="http://schemas.microsoft.com/office/powerpoint/2010/main" val="32024864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622848955"/>
              </p:ext>
            </p:extLst>
          </p:nvPr>
        </p:nvGraphicFramePr>
        <p:xfrm>
          <a:off x="703890" y="1595753"/>
          <a:ext cx="8240712" cy="1830916"/>
        </p:xfrm>
        <a:graphic>
          <a:graphicData uri="http://schemas.openxmlformats.org/drawingml/2006/table">
            <a:tbl>
              <a:tblPr firstRow="1">
                <a:tableStyleId>{22838BEF-8BB2-4498-84A7-C5851F593DF1}</a:tableStyleId>
              </a:tblPr>
              <a:tblGrid>
                <a:gridCol w="4120356"/>
                <a:gridCol w="4120356"/>
              </a:tblGrid>
              <a:tr h="457729">
                <a:tc>
                  <a:txBody>
                    <a:bodyPr/>
                    <a:lstStyle/>
                    <a:p>
                      <a:pPr algn="ctr"/>
                      <a:r>
                        <a:rPr lang="en-US" sz="1800" b="1" dirty="0" smtClean="0">
                          <a:latin typeface="Century Gothic"/>
                          <a:cs typeface="Century Gothic"/>
                        </a:rPr>
                        <a:t>Chalk Talk</a:t>
                      </a:r>
                      <a:endParaRPr lang="en-US" sz="1800" b="1" dirty="0">
                        <a:latin typeface="Century Gothic"/>
                        <a:cs typeface="Century Gothic"/>
                      </a:endParaRPr>
                    </a:p>
                  </a:txBody>
                  <a:tcPr marL="91449" marR="91449" marT="45696" marB="4569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Century Gothic"/>
                          <a:cs typeface="Century Gothic"/>
                        </a:rPr>
                        <a:t>3-2-1</a:t>
                      </a:r>
                      <a:endParaRPr lang="en-US" sz="1800" b="1" dirty="0">
                        <a:latin typeface="Century Gothic"/>
                        <a:cs typeface="Century Gothic"/>
                      </a:endParaRPr>
                    </a:p>
                  </a:txBody>
                  <a:tcPr marL="91449" marR="91449" marT="45696" marB="45696"/>
                </a:tc>
              </a:tr>
              <a:tr h="457729">
                <a:tc>
                  <a:txBody>
                    <a:bodyPr/>
                    <a:lstStyle/>
                    <a:p>
                      <a:pPr algn="ctr"/>
                      <a:r>
                        <a:rPr lang="en-US" sz="1800" b="1" dirty="0" smtClean="0">
                          <a:latin typeface="Century Gothic"/>
                          <a:cs typeface="Century Gothic"/>
                        </a:rPr>
                        <a:t>Turn and Talk</a:t>
                      </a:r>
                      <a:endParaRPr lang="en-US" sz="1800" b="1" dirty="0">
                        <a:latin typeface="Century Gothic"/>
                        <a:cs typeface="Century Gothic"/>
                      </a:endParaRPr>
                    </a:p>
                  </a:txBody>
                  <a:tcPr marL="91449" marR="91449" marT="45696" marB="4569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Century Gothic"/>
                          <a:cs typeface="Century Gothic"/>
                        </a:rPr>
                        <a:t>Whole Group Share Out </a:t>
                      </a:r>
                      <a:endParaRPr lang="en-US" sz="1800" b="1" dirty="0">
                        <a:latin typeface="Century Gothic"/>
                        <a:cs typeface="Century Gothic"/>
                      </a:endParaRPr>
                    </a:p>
                  </a:txBody>
                  <a:tcPr marL="91449" marR="91449" marT="45696" marB="45696"/>
                </a:tc>
              </a:tr>
              <a:tr h="4577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Century Gothic"/>
                          <a:cs typeface="Century Gothic"/>
                        </a:rPr>
                        <a:t>Line Up</a:t>
                      </a:r>
                    </a:p>
                  </a:txBody>
                  <a:tcPr marL="91449" marR="91449" marT="45696" marB="45696"/>
                </a:tc>
                <a:tc>
                  <a:txBody>
                    <a:bodyPr/>
                    <a:lstStyle/>
                    <a:p>
                      <a:pPr algn="ctr"/>
                      <a:r>
                        <a:rPr lang="en-US" sz="1800" b="1" dirty="0" smtClean="0">
                          <a:latin typeface="Century Gothic"/>
                          <a:cs typeface="Century Gothic"/>
                        </a:rPr>
                        <a:t>Chunking </a:t>
                      </a:r>
                      <a:endParaRPr lang="en-US" sz="1800" b="1" dirty="0">
                        <a:latin typeface="Century Gothic"/>
                        <a:cs typeface="Century Gothic"/>
                      </a:endParaRPr>
                    </a:p>
                  </a:txBody>
                  <a:tcPr marL="91449" marR="91449" marT="45696" marB="45696"/>
                </a:tc>
              </a:tr>
              <a:tr h="4577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Century Gothic"/>
                          <a:cs typeface="Century Gothic"/>
                        </a:rPr>
                        <a:t>Collaborative</a:t>
                      </a:r>
                      <a:r>
                        <a:rPr lang="en-US" sz="1800" b="1" baseline="0" dirty="0" smtClean="0">
                          <a:latin typeface="Century Gothic"/>
                          <a:cs typeface="Century Gothic"/>
                        </a:rPr>
                        <a:t> Groups</a:t>
                      </a:r>
                      <a:endParaRPr lang="en-US" sz="1800" b="1" dirty="0" smtClean="0">
                        <a:latin typeface="Century Gothic"/>
                        <a:cs typeface="Century Gothic"/>
                      </a:endParaRPr>
                    </a:p>
                  </a:txBody>
                  <a:tcPr marL="91449" marR="91449" marT="45696" marB="45696"/>
                </a:tc>
                <a:tc>
                  <a:txBody>
                    <a:bodyPr/>
                    <a:lstStyle/>
                    <a:p>
                      <a:pPr algn="ctr"/>
                      <a:endParaRPr lang="en-US" sz="1800" b="1" dirty="0">
                        <a:latin typeface="Century Gothic"/>
                        <a:cs typeface="Century Gothic"/>
                      </a:endParaRPr>
                    </a:p>
                  </a:txBody>
                  <a:tcPr marL="91449" marR="91449" marT="45696" marB="45696"/>
                </a:tc>
              </a:tr>
            </a:tbl>
          </a:graphicData>
        </a:graphic>
      </p:graphicFrame>
      <p:sp>
        <p:nvSpPr>
          <p:cNvPr id="2" name="TextBox 1"/>
          <p:cNvSpPr txBox="1"/>
          <p:nvPr/>
        </p:nvSpPr>
        <p:spPr>
          <a:xfrm>
            <a:off x="433388" y="358775"/>
            <a:ext cx="8240712" cy="769441"/>
          </a:xfrm>
          <a:prstGeom prst="rect">
            <a:avLst/>
          </a:prstGeom>
          <a:noFill/>
        </p:spPr>
        <p:txBody>
          <a:bodyPr>
            <a:spAutoFit/>
          </a:bodyPr>
          <a:lstStyle/>
          <a:p>
            <a:pPr algn="ctr" fontAlgn="auto">
              <a:spcBef>
                <a:spcPts val="0"/>
              </a:spcBef>
              <a:spcAft>
                <a:spcPts val="0"/>
              </a:spcAft>
              <a:defRPr/>
            </a:pPr>
            <a:r>
              <a:rPr lang="en-US" sz="4400" b="1" dirty="0">
                <a:solidFill>
                  <a:schemeClr val="bg2">
                    <a:lumMod val="50000"/>
                  </a:schemeClr>
                </a:solidFill>
                <a:latin typeface="Century Gothic"/>
                <a:ea typeface="+mn-ea"/>
                <a:cs typeface="Century Gothic"/>
              </a:rPr>
              <a:t>Instructional </a:t>
            </a:r>
            <a:r>
              <a:rPr lang="en-US" sz="4400" b="1" dirty="0" smtClean="0">
                <a:solidFill>
                  <a:schemeClr val="bg2">
                    <a:lumMod val="50000"/>
                  </a:schemeClr>
                </a:solidFill>
                <a:latin typeface="Century Gothic"/>
                <a:ea typeface="+mn-ea"/>
                <a:cs typeface="Century Gothic"/>
              </a:rPr>
              <a:t>Strategies</a:t>
            </a:r>
            <a:endParaRPr lang="en-US" sz="4400" b="1" dirty="0">
              <a:solidFill>
                <a:schemeClr val="bg2">
                  <a:lumMod val="50000"/>
                </a:schemeClr>
              </a:solidFill>
              <a:latin typeface="Century Gothic"/>
              <a:ea typeface="+mn-ea"/>
              <a:cs typeface="Century Gothic"/>
            </a:endParaRPr>
          </a:p>
        </p:txBody>
      </p:sp>
      <p:pic>
        <p:nvPicPr>
          <p:cNvPr id="6" name="Picture 5"/>
          <p:cNvPicPr>
            <a:picLocks noChangeAspect="1"/>
          </p:cNvPicPr>
          <p:nvPr/>
        </p:nvPicPr>
        <p:blipFill>
          <a:blip r:embed="rId3"/>
          <a:stretch>
            <a:fillRect/>
          </a:stretch>
        </p:blipFill>
        <p:spPr>
          <a:xfrm rot="1278479">
            <a:off x="6822559" y="4155475"/>
            <a:ext cx="1704519" cy="11298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4597440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457200" y="115888"/>
            <a:ext cx="8229600" cy="1143000"/>
          </a:xfrm>
        </p:spPr>
        <p:txBody>
          <a:bodyPr/>
          <a:lstStyle/>
          <a:p>
            <a:r>
              <a:rPr lang="en-US" b="1">
                <a:latin typeface="Century Gothic" charset="0"/>
                <a:ea typeface="MS PGothic" charset="0"/>
                <a:cs typeface="Century Gothic" charset="0"/>
              </a:rPr>
              <a:t>3 – 2 – 1 </a:t>
            </a:r>
          </a:p>
        </p:txBody>
      </p:sp>
      <p:pic>
        <p:nvPicPr>
          <p:cNvPr id="4" name="Picture 3"/>
          <p:cNvPicPr/>
          <p:nvPr/>
        </p:nvPicPr>
        <p:blipFill>
          <a:blip r:embed="rId3" cstate="print"/>
          <a:srcRect/>
          <a:stretch>
            <a:fillRect/>
          </a:stretch>
        </p:blipFill>
        <p:spPr>
          <a:xfrm>
            <a:off x="457200" y="1411288"/>
            <a:ext cx="8504238" cy="5180012"/>
          </a:xfrm>
          <a:prstGeom prst="rect">
            <a:avLst/>
          </a:prstGeom>
          <a:ln>
            <a:solidFill>
              <a:srgbClr val="2C7C9F"/>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5034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3" name="Group 4"/>
          <p:cNvGrpSpPr>
            <a:grpSpLocks noChangeAspect="1"/>
          </p:cNvGrpSpPr>
          <p:nvPr/>
        </p:nvGrpSpPr>
        <p:grpSpPr bwMode="auto">
          <a:xfrm>
            <a:off x="477838" y="-19050"/>
            <a:ext cx="8089900" cy="6877050"/>
            <a:chOff x="301" y="-12"/>
            <a:chExt cx="5096" cy="4332"/>
          </a:xfrm>
        </p:grpSpPr>
        <p:sp>
          <p:nvSpPr>
            <p:cNvPr id="23556" name="Freeform 5"/>
            <p:cNvSpPr>
              <a:spLocks/>
            </p:cNvSpPr>
            <p:nvPr/>
          </p:nvSpPr>
          <p:spPr bwMode="auto">
            <a:xfrm>
              <a:off x="1958" y="-12"/>
              <a:ext cx="960" cy="591"/>
            </a:xfrm>
            <a:custGeom>
              <a:avLst/>
              <a:gdLst>
                <a:gd name="T0" fmla="*/ 953 w 960"/>
                <a:gd name="T1" fmla="*/ 0 h 591"/>
                <a:gd name="T2" fmla="*/ 908 w 960"/>
                <a:gd name="T3" fmla="*/ 44 h 591"/>
                <a:gd name="T4" fmla="*/ 860 w 960"/>
                <a:gd name="T5" fmla="*/ 85 h 591"/>
                <a:gd name="T6" fmla="*/ 812 w 960"/>
                <a:gd name="T7" fmla="*/ 128 h 591"/>
                <a:gd name="T8" fmla="*/ 764 w 960"/>
                <a:gd name="T9" fmla="*/ 170 h 591"/>
                <a:gd name="T10" fmla="*/ 716 w 960"/>
                <a:gd name="T11" fmla="*/ 209 h 591"/>
                <a:gd name="T12" fmla="*/ 661 w 960"/>
                <a:gd name="T13" fmla="*/ 250 h 591"/>
                <a:gd name="T14" fmla="*/ 610 w 960"/>
                <a:gd name="T15" fmla="*/ 287 h 591"/>
                <a:gd name="T16" fmla="*/ 552 w 960"/>
                <a:gd name="T17" fmla="*/ 324 h 591"/>
                <a:gd name="T18" fmla="*/ 521 w 960"/>
                <a:gd name="T19" fmla="*/ 343 h 591"/>
                <a:gd name="T20" fmla="*/ 487 w 960"/>
                <a:gd name="T21" fmla="*/ 361 h 591"/>
                <a:gd name="T22" fmla="*/ 456 w 960"/>
                <a:gd name="T23" fmla="*/ 378 h 591"/>
                <a:gd name="T24" fmla="*/ 421 w 960"/>
                <a:gd name="T25" fmla="*/ 396 h 591"/>
                <a:gd name="T26" fmla="*/ 391 w 960"/>
                <a:gd name="T27" fmla="*/ 411 h 591"/>
                <a:gd name="T28" fmla="*/ 356 w 960"/>
                <a:gd name="T29" fmla="*/ 426 h 591"/>
                <a:gd name="T30" fmla="*/ 322 w 960"/>
                <a:gd name="T31" fmla="*/ 441 h 591"/>
                <a:gd name="T32" fmla="*/ 288 w 960"/>
                <a:gd name="T33" fmla="*/ 456 h 591"/>
                <a:gd name="T34" fmla="*/ 253 w 960"/>
                <a:gd name="T35" fmla="*/ 472 h 591"/>
                <a:gd name="T36" fmla="*/ 219 w 960"/>
                <a:gd name="T37" fmla="*/ 487 h 591"/>
                <a:gd name="T38" fmla="*/ 185 w 960"/>
                <a:gd name="T39" fmla="*/ 500 h 591"/>
                <a:gd name="T40" fmla="*/ 150 w 960"/>
                <a:gd name="T41" fmla="*/ 515 h 591"/>
                <a:gd name="T42" fmla="*/ 113 w 960"/>
                <a:gd name="T43" fmla="*/ 528 h 591"/>
                <a:gd name="T44" fmla="*/ 78 w 960"/>
                <a:gd name="T45" fmla="*/ 541 h 591"/>
                <a:gd name="T46" fmla="*/ 41 w 960"/>
                <a:gd name="T47" fmla="*/ 556 h 591"/>
                <a:gd name="T48" fmla="*/ 3 w 960"/>
                <a:gd name="T49" fmla="*/ 569 h 591"/>
                <a:gd name="T50" fmla="*/ 0 w 960"/>
                <a:gd name="T51" fmla="*/ 576 h 591"/>
                <a:gd name="T52" fmla="*/ 0 w 960"/>
                <a:gd name="T53" fmla="*/ 582 h 591"/>
                <a:gd name="T54" fmla="*/ 10 w 960"/>
                <a:gd name="T55" fmla="*/ 589 h 591"/>
                <a:gd name="T56" fmla="*/ 17 w 960"/>
                <a:gd name="T57" fmla="*/ 591 h 591"/>
                <a:gd name="T58" fmla="*/ 51 w 960"/>
                <a:gd name="T59" fmla="*/ 587 h 591"/>
                <a:gd name="T60" fmla="*/ 82 w 960"/>
                <a:gd name="T61" fmla="*/ 580 h 591"/>
                <a:gd name="T62" fmla="*/ 113 w 960"/>
                <a:gd name="T63" fmla="*/ 569 h 591"/>
                <a:gd name="T64" fmla="*/ 144 w 960"/>
                <a:gd name="T65" fmla="*/ 561 h 591"/>
                <a:gd name="T66" fmla="*/ 174 w 960"/>
                <a:gd name="T67" fmla="*/ 548 h 591"/>
                <a:gd name="T68" fmla="*/ 202 w 960"/>
                <a:gd name="T69" fmla="*/ 537 h 591"/>
                <a:gd name="T70" fmla="*/ 229 w 960"/>
                <a:gd name="T71" fmla="*/ 524 h 591"/>
                <a:gd name="T72" fmla="*/ 257 w 960"/>
                <a:gd name="T73" fmla="*/ 511 h 591"/>
                <a:gd name="T74" fmla="*/ 291 w 960"/>
                <a:gd name="T75" fmla="*/ 493 h 591"/>
                <a:gd name="T76" fmla="*/ 329 w 960"/>
                <a:gd name="T77" fmla="*/ 478 h 591"/>
                <a:gd name="T78" fmla="*/ 363 w 960"/>
                <a:gd name="T79" fmla="*/ 461 h 591"/>
                <a:gd name="T80" fmla="*/ 397 w 960"/>
                <a:gd name="T81" fmla="*/ 443 h 591"/>
                <a:gd name="T82" fmla="*/ 428 w 960"/>
                <a:gd name="T83" fmla="*/ 426 h 591"/>
                <a:gd name="T84" fmla="*/ 463 w 960"/>
                <a:gd name="T85" fmla="*/ 406 h 591"/>
                <a:gd name="T86" fmla="*/ 493 w 960"/>
                <a:gd name="T87" fmla="*/ 389 h 591"/>
                <a:gd name="T88" fmla="*/ 524 w 960"/>
                <a:gd name="T89" fmla="*/ 369 h 591"/>
                <a:gd name="T90" fmla="*/ 586 w 960"/>
                <a:gd name="T91" fmla="*/ 328 h 591"/>
                <a:gd name="T92" fmla="*/ 648 w 960"/>
                <a:gd name="T93" fmla="*/ 285 h 591"/>
                <a:gd name="T94" fmla="*/ 703 w 960"/>
                <a:gd name="T95" fmla="*/ 241 h 591"/>
                <a:gd name="T96" fmla="*/ 757 w 960"/>
                <a:gd name="T97" fmla="*/ 196 h 591"/>
                <a:gd name="T98" fmla="*/ 809 w 960"/>
                <a:gd name="T99" fmla="*/ 150 h 591"/>
                <a:gd name="T100" fmla="*/ 860 w 960"/>
                <a:gd name="T101" fmla="*/ 104 h 591"/>
                <a:gd name="T102" fmla="*/ 912 w 960"/>
                <a:gd name="T103" fmla="*/ 57 h 591"/>
                <a:gd name="T104" fmla="*/ 960 w 960"/>
                <a:gd name="T105" fmla="*/ 7 h 591"/>
                <a:gd name="T106" fmla="*/ 960 w 960"/>
                <a:gd name="T107" fmla="*/ 5 h 591"/>
                <a:gd name="T108" fmla="*/ 956 w 960"/>
                <a:gd name="T109" fmla="*/ 2 h 591"/>
                <a:gd name="T110" fmla="*/ 956 w 960"/>
                <a:gd name="T111" fmla="*/ 0 h 591"/>
                <a:gd name="T112" fmla="*/ 953 w 960"/>
                <a:gd name="T113" fmla="*/ 0 h 591"/>
                <a:gd name="T114" fmla="*/ 953 w 960"/>
                <a:gd name="T115" fmla="*/ 0 h 59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60" h="591">
                  <a:moveTo>
                    <a:pt x="953" y="0"/>
                  </a:moveTo>
                  <a:lnTo>
                    <a:pt x="908" y="44"/>
                  </a:lnTo>
                  <a:lnTo>
                    <a:pt x="860" y="85"/>
                  </a:lnTo>
                  <a:lnTo>
                    <a:pt x="812" y="128"/>
                  </a:lnTo>
                  <a:lnTo>
                    <a:pt x="764" y="170"/>
                  </a:lnTo>
                  <a:lnTo>
                    <a:pt x="716" y="209"/>
                  </a:lnTo>
                  <a:lnTo>
                    <a:pt x="661" y="250"/>
                  </a:lnTo>
                  <a:lnTo>
                    <a:pt x="610" y="287"/>
                  </a:lnTo>
                  <a:lnTo>
                    <a:pt x="552" y="324"/>
                  </a:lnTo>
                  <a:lnTo>
                    <a:pt x="521" y="343"/>
                  </a:lnTo>
                  <a:lnTo>
                    <a:pt x="487" y="361"/>
                  </a:lnTo>
                  <a:lnTo>
                    <a:pt x="456" y="378"/>
                  </a:lnTo>
                  <a:lnTo>
                    <a:pt x="421" y="396"/>
                  </a:lnTo>
                  <a:lnTo>
                    <a:pt x="391" y="411"/>
                  </a:lnTo>
                  <a:lnTo>
                    <a:pt x="356" y="426"/>
                  </a:lnTo>
                  <a:lnTo>
                    <a:pt x="322" y="441"/>
                  </a:lnTo>
                  <a:lnTo>
                    <a:pt x="288" y="456"/>
                  </a:lnTo>
                  <a:lnTo>
                    <a:pt x="253" y="472"/>
                  </a:lnTo>
                  <a:lnTo>
                    <a:pt x="219" y="487"/>
                  </a:lnTo>
                  <a:lnTo>
                    <a:pt x="185" y="500"/>
                  </a:lnTo>
                  <a:lnTo>
                    <a:pt x="150" y="515"/>
                  </a:lnTo>
                  <a:lnTo>
                    <a:pt x="113" y="528"/>
                  </a:lnTo>
                  <a:lnTo>
                    <a:pt x="78" y="541"/>
                  </a:lnTo>
                  <a:lnTo>
                    <a:pt x="41" y="556"/>
                  </a:lnTo>
                  <a:lnTo>
                    <a:pt x="3" y="569"/>
                  </a:lnTo>
                  <a:lnTo>
                    <a:pt x="0" y="576"/>
                  </a:lnTo>
                  <a:lnTo>
                    <a:pt x="0" y="582"/>
                  </a:lnTo>
                  <a:lnTo>
                    <a:pt x="10" y="589"/>
                  </a:lnTo>
                  <a:lnTo>
                    <a:pt x="17" y="591"/>
                  </a:lnTo>
                  <a:lnTo>
                    <a:pt x="51" y="587"/>
                  </a:lnTo>
                  <a:lnTo>
                    <a:pt x="82" y="580"/>
                  </a:lnTo>
                  <a:lnTo>
                    <a:pt x="113" y="569"/>
                  </a:lnTo>
                  <a:lnTo>
                    <a:pt x="144" y="561"/>
                  </a:lnTo>
                  <a:lnTo>
                    <a:pt x="174" y="548"/>
                  </a:lnTo>
                  <a:lnTo>
                    <a:pt x="202" y="537"/>
                  </a:lnTo>
                  <a:lnTo>
                    <a:pt x="229" y="524"/>
                  </a:lnTo>
                  <a:lnTo>
                    <a:pt x="257" y="511"/>
                  </a:lnTo>
                  <a:lnTo>
                    <a:pt x="291" y="493"/>
                  </a:lnTo>
                  <a:lnTo>
                    <a:pt x="329" y="478"/>
                  </a:lnTo>
                  <a:lnTo>
                    <a:pt x="363" y="461"/>
                  </a:lnTo>
                  <a:lnTo>
                    <a:pt x="397" y="443"/>
                  </a:lnTo>
                  <a:lnTo>
                    <a:pt x="428" y="426"/>
                  </a:lnTo>
                  <a:lnTo>
                    <a:pt x="463" y="406"/>
                  </a:lnTo>
                  <a:lnTo>
                    <a:pt x="493" y="389"/>
                  </a:lnTo>
                  <a:lnTo>
                    <a:pt x="524" y="369"/>
                  </a:lnTo>
                  <a:lnTo>
                    <a:pt x="586" y="328"/>
                  </a:lnTo>
                  <a:lnTo>
                    <a:pt x="648" y="285"/>
                  </a:lnTo>
                  <a:lnTo>
                    <a:pt x="703" y="241"/>
                  </a:lnTo>
                  <a:lnTo>
                    <a:pt x="757" y="196"/>
                  </a:lnTo>
                  <a:lnTo>
                    <a:pt x="809" y="150"/>
                  </a:lnTo>
                  <a:lnTo>
                    <a:pt x="860" y="104"/>
                  </a:lnTo>
                  <a:lnTo>
                    <a:pt x="912" y="57"/>
                  </a:lnTo>
                  <a:lnTo>
                    <a:pt x="960" y="7"/>
                  </a:lnTo>
                  <a:lnTo>
                    <a:pt x="960" y="5"/>
                  </a:lnTo>
                  <a:lnTo>
                    <a:pt x="956" y="2"/>
                  </a:lnTo>
                  <a:lnTo>
                    <a:pt x="956" y="0"/>
                  </a:lnTo>
                  <a:lnTo>
                    <a:pt x="95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57" name="Freeform 6"/>
            <p:cNvSpPr>
              <a:spLocks/>
            </p:cNvSpPr>
            <p:nvPr/>
          </p:nvSpPr>
          <p:spPr bwMode="auto">
            <a:xfrm>
              <a:off x="2870" y="-12"/>
              <a:ext cx="891" cy="641"/>
            </a:xfrm>
            <a:custGeom>
              <a:avLst/>
              <a:gdLst>
                <a:gd name="T0" fmla="*/ 3 w 891"/>
                <a:gd name="T1" fmla="*/ 5 h 641"/>
                <a:gd name="T2" fmla="*/ 41 w 891"/>
                <a:gd name="T3" fmla="*/ 52 h 641"/>
                <a:gd name="T4" fmla="*/ 82 w 891"/>
                <a:gd name="T5" fmla="*/ 100 h 641"/>
                <a:gd name="T6" fmla="*/ 123 w 891"/>
                <a:gd name="T7" fmla="*/ 146 h 641"/>
                <a:gd name="T8" fmla="*/ 168 w 891"/>
                <a:gd name="T9" fmla="*/ 191 h 641"/>
                <a:gd name="T10" fmla="*/ 212 w 891"/>
                <a:gd name="T11" fmla="*/ 237 h 641"/>
                <a:gd name="T12" fmla="*/ 260 w 891"/>
                <a:gd name="T13" fmla="*/ 280 h 641"/>
                <a:gd name="T14" fmla="*/ 312 w 891"/>
                <a:gd name="T15" fmla="*/ 324 h 641"/>
                <a:gd name="T16" fmla="*/ 367 w 891"/>
                <a:gd name="T17" fmla="*/ 365 h 641"/>
                <a:gd name="T18" fmla="*/ 422 w 891"/>
                <a:gd name="T19" fmla="*/ 404 h 641"/>
                <a:gd name="T20" fmla="*/ 480 w 891"/>
                <a:gd name="T21" fmla="*/ 441 h 641"/>
                <a:gd name="T22" fmla="*/ 542 w 891"/>
                <a:gd name="T23" fmla="*/ 478 h 641"/>
                <a:gd name="T24" fmla="*/ 607 w 891"/>
                <a:gd name="T25" fmla="*/ 513 h 641"/>
                <a:gd name="T26" fmla="*/ 672 w 891"/>
                <a:gd name="T27" fmla="*/ 545 h 641"/>
                <a:gd name="T28" fmla="*/ 737 w 891"/>
                <a:gd name="T29" fmla="*/ 578 h 641"/>
                <a:gd name="T30" fmla="*/ 806 w 891"/>
                <a:gd name="T31" fmla="*/ 611 h 641"/>
                <a:gd name="T32" fmla="*/ 874 w 891"/>
                <a:gd name="T33" fmla="*/ 639 h 641"/>
                <a:gd name="T34" fmla="*/ 885 w 891"/>
                <a:gd name="T35" fmla="*/ 641 h 641"/>
                <a:gd name="T36" fmla="*/ 891 w 891"/>
                <a:gd name="T37" fmla="*/ 637 h 641"/>
                <a:gd name="T38" fmla="*/ 891 w 891"/>
                <a:gd name="T39" fmla="*/ 628 h 641"/>
                <a:gd name="T40" fmla="*/ 885 w 891"/>
                <a:gd name="T41" fmla="*/ 621 h 641"/>
                <a:gd name="T42" fmla="*/ 833 w 891"/>
                <a:gd name="T43" fmla="*/ 589 h 641"/>
                <a:gd name="T44" fmla="*/ 775 w 891"/>
                <a:gd name="T45" fmla="*/ 558 h 641"/>
                <a:gd name="T46" fmla="*/ 717 w 891"/>
                <a:gd name="T47" fmla="*/ 528 h 641"/>
                <a:gd name="T48" fmla="*/ 655 w 891"/>
                <a:gd name="T49" fmla="*/ 502 h 641"/>
                <a:gd name="T50" fmla="*/ 593 w 891"/>
                <a:gd name="T51" fmla="*/ 474 h 641"/>
                <a:gd name="T52" fmla="*/ 531 w 891"/>
                <a:gd name="T53" fmla="*/ 446 h 641"/>
                <a:gd name="T54" fmla="*/ 473 w 891"/>
                <a:gd name="T55" fmla="*/ 415 h 641"/>
                <a:gd name="T56" fmla="*/ 418 w 891"/>
                <a:gd name="T57" fmla="*/ 383 h 641"/>
                <a:gd name="T58" fmla="*/ 356 w 891"/>
                <a:gd name="T59" fmla="*/ 339 h 641"/>
                <a:gd name="T60" fmla="*/ 298 w 891"/>
                <a:gd name="T61" fmla="*/ 296 h 641"/>
                <a:gd name="T62" fmla="*/ 243 w 891"/>
                <a:gd name="T63" fmla="*/ 250 h 641"/>
                <a:gd name="T64" fmla="*/ 192 w 891"/>
                <a:gd name="T65" fmla="*/ 202 h 641"/>
                <a:gd name="T66" fmla="*/ 144 w 891"/>
                <a:gd name="T67" fmla="*/ 154 h 641"/>
                <a:gd name="T68" fmla="*/ 96 w 891"/>
                <a:gd name="T69" fmla="*/ 104 h 641"/>
                <a:gd name="T70" fmla="*/ 51 w 891"/>
                <a:gd name="T71" fmla="*/ 54 h 641"/>
                <a:gd name="T72" fmla="*/ 10 w 891"/>
                <a:gd name="T73" fmla="*/ 5 h 641"/>
                <a:gd name="T74" fmla="*/ 7 w 891"/>
                <a:gd name="T75" fmla="*/ 2 h 641"/>
                <a:gd name="T76" fmla="*/ 3 w 891"/>
                <a:gd name="T77" fmla="*/ 0 h 641"/>
                <a:gd name="T78" fmla="*/ 0 w 891"/>
                <a:gd name="T79" fmla="*/ 0 h 641"/>
                <a:gd name="T80" fmla="*/ 3 w 891"/>
                <a:gd name="T81" fmla="*/ 5 h 641"/>
                <a:gd name="T82" fmla="*/ 3 w 891"/>
                <a:gd name="T83" fmla="*/ 5 h 64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91" h="641">
                  <a:moveTo>
                    <a:pt x="3" y="5"/>
                  </a:moveTo>
                  <a:lnTo>
                    <a:pt x="41" y="52"/>
                  </a:lnTo>
                  <a:lnTo>
                    <a:pt x="82" y="100"/>
                  </a:lnTo>
                  <a:lnTo>
                    <a:pt x="123" y="146"/>
                  </a:lnTo>
                  <a:lnTo>
                    <a:pt x="168" y="191"/>
                  </a:lnTo>
                  <a:lnTo>
                    <a:pt x="212" y="237"/>
                  </a:lnTo>
                  <a:lnTo>
                    <a:pt x="260" y="280"/>
                  </a:lnTo>
                  <a:lnTo>
                    <a:pt x="312" y="324"/>
                  </a:lnTo>
                  <a:lnTo>
                    <a:pt x="367" y="365"/>
                  </a:lnTo>
                  <a:lnTo>
                    <a:pt x="422" y="404"/>
                  </a:lnTo>
                  <a:lnTo>
                    <a:pt x="480" y="441"/>
                  </a:lnTo>
                  <a:lnTo>
                    <a:pt x="542" y="478"/>
                  </a:lnTo>
                  <a:lnTo>
                    <a:pt x="607" y="513"/>
                  </a:lnTo>
                  <a:lnTo>
                    <a:pt x="672" y="545"/>
                  </a:lnTo>
                  <a:lnTo>
                    <a:pt x="737" y="578"/>
                  </a:lnTo>
                  <a:lnTo>
                    <a:pt x="806" y="611"/>
                  </a:lnTo>
                  <a:lnTo>
                    <a:pt x="874" y="639"/>
                  </a:lnTo>
                  <a:lnTo>
                    <a:pt x="885" y="641"/>
                  </a:lnTo>
                  <a:lnTo>
                    <a:pt x="891" y="637"/>
                  </a:lnTo>
                  <a:lnTo>
                    <a:pt x="891" y="628"/>
                  </a:lnTo>
                  <a:lnTo>
                    <a:pt x="885" y="621"/>
                  </a:lnTo>
                  <a:lnTo>
                    <a:pt x="833" y="589"/>
                  </a:lnTo>
                  <a:lnTo>
                    <a:pt x="775" y="558"/>
                  </a:lnTo>
                  <a:lnTo>
                    <a:pt x="717" y="528"/>
                  </a:lnTo>
                  <a:lnTo>
                    <a:pt x="655" y="502"/>
                  </a:lnTo>
                  <a:lnTo>
                    <a:pt x="593" y="474"/>
                  </a:lnTo>
                  <a:lnTo>
                    <a:pt x="531" y="446"/>
                  </a:lnTo>
                  <a:lnTo>
                    <a:pt x="473" y="415"/>
                  </a:lnTo>
                  <a:lnTo>
                    <a:pt x="418" y="383"/>
                  </a:lnTo>
                  <a:lnTo>
                    <a:pt x="356" y="339"/>
                  </a:lnTo>
                  <a:lnTo>
                    <a:pt x="298" y="296"/>
                  </a:lnTo>
                  <a:lnTo>
                    <a:pt x="243" y="250"/>
                  </a:lnTo>
                  <a:lnTo>
                    <a:pt x="192" y="202"/>
                  </a:lnTo>
                  <a:lnTo>
                    <a:pt x="144" y="154"/>
                  </a:lnTo>
                  <a:lnTo>
                    <a:pt x="96" y="104"/>
                  </a:lnTo>
                  <a:lnTo>
                    <a:pt x="51" y="54"/>
                  </a:lnTo>
                  <a:lnTo>
                    <a:pt x="10" y="5"/>
                  </a:lnTo>
                  <a:lnTo>
                    <a:pt x="7" y="2"/>
                  </a:lnTo>
                  <a:lnTo>
                    <a:pt x="3" y="0"/>
                  </a:lnTo>
                  <a:lnTo>
                    <a:pt x="0" y="0"/>
                  </a:lnTo>
                  <a:lnTo>
                    <a:pt x="3" y="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58" name="Freeform 7"/>
            <p:cNvSpPr>
              <a:spLocks/>
            </p:cNvSpPr>
            <p:nvPr/>
          </p:nvSpPr>
          <p:spPr bwMode="auto">
            <a:xfrm>
              <a:off x="1995" y="84"/>
              <a:ext cx="868" cy="552"/>
            </a:xfrm>
            <a:custGeom>
              <a:avLst/>
              <a:gdLst>
                <a:gd name="T0" fmla="*/ 858 w 868"/>
                <a:gd name="T1" fmla="*/ 0 h 552"/>
                <a:gd name="T2" fmla="*/ 810 w 868"/>
                <a:gd name="T3" fmla="*/ 32 h 552"/>
                <a:gd name="T4" fmla="*/ 762 w 868"/>
                <a:gd name="T5" fmla="*/ 67 h 552"/>
                <a:gd name="T6" fmla="*/ 717 w 868"/>
                <a:gd name="T7" fmla="*/ 102 h 552"/>
                <a:gd name="T8" fmla="*/ 676 w 868"/>
                <a:gd name="T9" fmla="*/ 139 h 552"/>
                <a:gd name="T10" fmla="*/ 631 w 868"/>
                <a:gd name="T11" fmla="*/ 174 h 552"/>
                <a:gd name="T12" fmla="*/ 590 w 868"/>
                <a:gd name="T13" fmla="*/ 210 h 552"/>
                <a:gd name="T14" fmla="*/ 546 w 868"/>
                <a:gd name="T15" fmla="*/ 245 h 552"/>
                <a:gd name="T16" fmla="*/ 498 w 868"/>
                <a:gd name="T17" fmla="*/ 278 h 552"/>
                <a:gd name="T18" fmla="*/ 450 w 868"/>
                <a:gd name="T19" fmla="*/ 308 h 552"/>
                <a:gd name="T20" fmla="*/ 398 w 868"/>
                <a:gd name="T21" fmla="*/ 343 h 552"/>
                <a:gd name="T22" fmla="*/ 343 w 868"/>
                <a:gd name="T23" fmla="*/ 378 h 552"/>
                <a:gd name="T24" fmla="*/ 281 w 868"/>
                <a:gd name="T25" fmla="*/ 413 h 552"/>
                <a:gd name="T26" fmla="*/ 220 w 868"/>
                <a:gd name="T27" fmla="*/ 443 h 552"/>
                <a:gd name="T28" fmla="*/ 151 w 868"/>
                <a:gd name="T29" fmla="*/ 469 h 552"/>
                <a:gd name="T30" fmla="*/ 86 w 868"/>
                <a:gd name="T31" fmla="*/ 486 h 552"/>
                <a:gd name="T32" fmla="*/ 17 w 868"/>
                <a:gd name="T33" fmla="*/ 495 h 552"/>
                <a:gd name="T34" fmla="*/ 0 w 868"/>
                <a:gd name="T35" fmla="*/ 504 h 552"/>
                <a:gd name="T36" fmla="*/ 0 w 868"/>
                <a:gd name="T37" fmla="*/ 519 h 552"/>
                <a:gd name="T38" fmla="*/ 14 w 868"/>
                <a:gd name="T39" fmla="*/ 534 h 552"/>
                <a:gd name="T40" fmla="*/ 31 w 868"/>
                <a:gd name="T41" fmla="*/ 545 h 552"/>
                <a:gd name="T42" fmla="*/ 79 w 868"/>
                <a:gd name="T43" fmla="*/ 552 h 552"/>
                <a:gd name="T44" fmla="*/ 127 w 868"/>
                <a:gd name="T45" fmla="*/ 547 h 552"/>
                <a:gd name="T46" fmla="*/ 179 w 868"/>
                <a:gd name="T47" fmla="*/ 532 h 552"/>
                <a:gd name="T48" fmla="*/ 230 w 868"/>
                <a:gd name="T49" fmla="*/ 512 h 552"/>
                <a:gd name="T50" fmla="*/ 278 w 868"/>
                <a:gd name="T51" fmla="*/ 491 h 552"/>
                <a:gd name="T52" fmla="*/ 323 w 868"/>
                <a:gd name="T53" fmla="*/ 465 h 552"/>
                <a:gd name="T54" fmla="*/ 364 w 868"/>
                <a:gd name="T55" fmla="*/ 441 h 552"/>
                <a:gd name="T56" fmla="*/ 398 w 868"/>
                <a:gd name="T57" fmla="*/ 421 h 552"/>
                <a:gd name="T58" fmla="*/ 470 w 868"/>
                <a:gd name="T59" fmla="*/ 378 h 552"/>
                <a:gd name="T60" fmla="*/ 535 w 868"/>
                <a:gd name="T61" fmla="*/ 330 h 552"/>
                <a:gd name="T62" fmla="*/ 600 w 868"/>
                <a:gd name="T63" fmla="*/ 280 h 552"/>
                <a:gd name="T64" fmla="*/ 662 w 868"/>
                <a:gd name="T65" fmla="*/ 230 h 552"/>
                <a:gd name="T66" fmla="*/ 720 w 868"/>
                <a:gd name="T67" fmla="*/ 178 h 552"/>
                <a:gd name="T68" fmla="*/ 775 w 868"/>
                <a:gd name="T69" fmla="*/ 124 h 552"/>
                <a:gd name="T70" fmla="*/ 823 w 868"/>
                <a:gd name="T71" fmla="*/ 69 h 552"/>
                <a:gd name="T72" fmla="*/ 868 w 868"/>
                <a:gd name="T73" fmla="*/ 13 h 552"/>
                <a:gd name="T74" fmla="*/ 868 w 868"/>
                <a:gd name="T75" fmla="*/ 8 h 552"/>
                <a:gd name="T76" fmla="*/ 865 w 868"/>
                <a:gd name="T77" fmla="*/ 4 h 552"/>
                <a:gd name="T78" fmla="*/ 861 w 868"/>
                <a:gd name="T79" fmla="*/ 0 h 552"/>
                <a:gd name="T80" fmla="*/ 858 w 868"/>
                <a:gd name="T81" fmla="*/ 0 h 552"/>
                <a:gd name="T82" fmla="*/ 858 w 868"/>
                <a:gd name="T83" fmla="*/ 0 h 5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68" h="552">
                  <a:moveTo>
                    <a:pt x="858" y="0"/>
                  </a:moveTo>
                  <a:lnTo>
                    <a:pt x="810" y="32"/>
                  </a:lnTo>
                  <a:lnTo>
                    <a:pt x="762" y="67"/>
                  </a:lnTo>
                  <a:lnTo>
                    <a:pt x="717" y="102"/>
                  </a:lnTo>
                  <a:lnTo>
                    <a:pt x="676" y="139"/>
                  </a:lnTo>
                  <a:lnTo>
                    <a:pt x="631" y="174"/>
                  </a:lnTo>
                  <a:lnTo>
                    <a:pt x="590" y="210"/>
                  </a:lnTo>
                  <a:lnTo>
                    <a:pt x="546" y="245"/>
                  </a:lnTo>
                  <a:lnTo>
                    <a:pt x="498" y="278"/>
                  </a:lnTo>
                  <a:lnTo>
                    <a:pt x="450" y="308"/>
                  </a:lnTo>
                  <a:lnTo>
                    <a:pt x="398" y="343"/>
                  </a:lnTo>
                  <a:lnTo>
                    <a:pt x="343" y="378"/>
                  </a:lnTo>
                  <a:lnTo>
                    <a:pt x="281" y="413"/>
                  </a:lnTo>
                  <a:lnTo>
                    <a:pt x="220" y="443"/>
                  </a:lnTo>
                  <a:lnTo>
                    <a:pt x="151" y="469"/>
                  </a:lnTo>
                  <a:lnTo>
                    <a:pt x="86" y="486"/>
                  </a:lnTo>
                  <a:lnTo>
                    <a:pt x="17" y="495"/>
                  </a:lnTo>
                  <a:lnTo>
                    <a:pt x="0" y="504"/>
                  </a:lnTo>
                  <a:lnTo>
                    <a:pt x="0" y="519"/>
                  </a:lnTo>
                  <a:lnTo>
                    <a:pt x="14" y="534"/>
                  </a:lnTo>
                  <a:lnTo>
                    <a:pt x="31" y="545"/>
                  </a:lnTo>
                  <a:lnTo>
                    <a:pt x="79" y="552"/>
                  </a:lnTo>
                  <a:lnTo>
                    <a:pt x="127" y="547"/>
                  </a:lnTo>
                  <a:lnTo>
                    <a:pt x="179" y="532"/>
                  </a:lnTo>
                  <a:lnTo>
                    <a:pt x="230" y="512"/>
                  </a:lnTo>
                  <a:lnTo>
                    <a:pt x="278" y="491"/>
                  </a:lnTo>
                  <a:lnTo>
                    <a:pt x="323" y="465"/>
                  </a:lnTo>
                  <a:lnTo>
                    <a:pt x="364" y="441"/>
                  </a:lnTo>
                  <a:lnTo>
                    <a:pt x="398" y="421"/>
                  </a:lnTo>
                  <a:lnTo>
                    <a:pt x="470" y="378"/>
                  </a:lnTo>
                  <a:lnTo>
                    <a:pt x="535" y="330"/>
                  </a:lnTo>
                  <a:lnTo>
                    <a:pt x="600" y="280"/>
                  </a:lnTo>
                  <a:lnTo>
                    <a:pt x="662" y="230"/>
                  </a:lnTo>
                  <a:lnTo>
                    <a:pt x="720" y="178"/>
                  </a:lnTo>
                  <a:lnTo>
                    <a:pt x="775" y="124"/>
                  </a:lnTo>
                  <a:lnTo>
                    <a:pt x="823" y="69"/>
                  </a:lnTo>
                  <a:lnTo>
                    <a:pt x="868" y="13"/>
                  </a:lnTo>
                  <a:lnTo>
                    <a:pt x="868" y="8"/>
                  </a:lnTo>
                  <a:lnTo>
                    <a:pt x="865" y="4"/>
                  </a:lnTo>
                  <a:lnTo>
                    <a:pt x="861" y="0"/>
                  </a:lnTo>
                  <a:lnTo>
                    <a:pt x="858"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59" name="Freeform 8"/>
            <p:cNvSpPr>
              <a:spLocks/>
            </p:cNvSpPr>
            <p:nvPr/>
          </p:nvSpPr>
          <p:spPr bwMode="auto">
            <a:xfrm>
              <a:off x="2849" y="58"/>
              <a:ext cx="779" cy="614"/>
            </a:xfrm>
            <a:custGeom>
              <a:avLst/>
              <a:gdLst>
                <a:gd name="T0" fmla="*/ 0 w 779"/>
                <a:gd name="T1" fmla="*/ 6 h 614"/>
                <a:gd name="T2" fmla="*/ 24 w 779"/>
                <a:gd name="T3" fmla="*/ 52 h 614"/>
                <a:gd name="T4" fmla="*/ 52 w 779"/>
                <a:gd name="T5" fmla="*/ 97 h 614"/>
                <a:gd name="T6" fmla="*/ 83 w 779"/>
                <a:gd name="T7" fmla="*/ 143 h 614"/>
                <a:gd name="T8" fmla="*/ 117 w 779"/>
                <a:gd name="T9" fmla="*/ 187 h 614"/>
                <a:gd name="T10" fmla="*/ 155 w 779"/>
                <a:gd name="T11" fmla="*/ 232 h 614"/>
                <a:gd name="T12" fmla="*/ 196 w 779"/>
                <a:gd name="T13" fmla="*/ 276 h 614"/>
                <a:gd name="T14" fmla="*/ 240 w 779"/>
                <a:gd name="T15" fmla="*/ 317 h 614"/>
                <a:gd name="T16" fmla="*/ 288 w 779"/>
                <a:gd name="T17" fmla="*/ 358 h 614"/>
                <a:gd name="T18" fmla="*/ 340 w 779"/>
                <a:gd name="T19" fmla="*/ 397 h 614"/>
                <a:gd name="T20" fmla="*/ 395 w 779"/>
                <a:gd name="T21" fmla="*/ 434 h 614"/>
                <a:gd name="T22" fmla="*/ 449 w 779"/>
                <a:gd name="T23" fmla="*/ 471 h 614"/>
                <a:gd name="T24" fmla="*/ 508 w 779"/>
                <a:gd name="T25" fmla="*/ 504 h 614"/>
                <a:gd name="T26" fmla="*/ 570 w 779"/>
                <a:gd name="T27" fmla="*/ 536 h 614"/>
                <a:gd name="T28" fmla="*/ 631 w 779"/>
                <a:gd name="T29" fmla="*/ 565 h 614"/>
                <a:gd name="T30" fmla="*/ 696 w 779"/>
                <a:gd name="T31" fmla="*/ 591 h 614"/>
                <a:gd name="T32" fmla="*/ 765 w 779"/>
                <a:gd name="T33" fmla="*/ 614 h 614"/>
                <a:gd name="T34" fmla="*/ 779 w 779"/>
                <a:gd name="T35" fmla="*/ 612 h 614"/>
                <a:gd name="T36" fmla="*/ 779 w 779"/>
                <a:gd name="T37" fmla="*/ 601 h 614"/>
                <a:gd name="T38" fmla="*/ 772 w 779"/>
                <a:gd name="T39" fmla="*/ 588 h 614"/>
                <a:gd name="T40" fmla="*/ 765 w 779"/>
                <a:gd name="T41" fmla="*/ 580 h 614"/>
                <a:gd name="T42" fmla="*/ 703 w 779"/>
                <a:gd name="T43" fmla="*/ 549 h 614"/>
                <a:gd name="T44" fmla="*/ 645 w 779"/>
                <a:gd name="T45" fmla="*/ 519 h 614"/>
                <a:gd name="T46" fmla="*/ 587 w 779"/>
                <a:gd name="T47" fmla="*/ 488 h 614"/>
                <a:gd name="T48" fmla="*/ 528 w 779"/>
                <a:gd name="T49" fmla="*/ 458 h 614"/>
                <a:gd name="T50" fmla="*/ 473 w 779"/>
                <a:gd name="T51" fmla="*/ 428 h 614"/>
                <a:gd name="T52" fmla="*/ 422 w 779"/>
                <a:gd name="T53" fmla="*/ 397 h 614"/>
                <a:gd name="T54" fmla="*/ 371 w 779"/>
                <a:gd name="T55" fmla="*/ 365 h 614"/>
                <a:gd name="T56" fmla="*/ 319 w 779"/>
                <a:gd name="T57" fmla="*/ 330 h 614"/>
                <a:gd name="T58" fmla="*/ 275 w 779"/>
                <a:gd name="T59" fmla="*/ 295 h 614"/>
                <a:gd name="T60" fmla="*/ 227 w 779"/>
                <a:gd name="T61" fmla="*/ 260 h 614"/>
                <a:gd name="T62" fmla="*/ 185 w 779"/>
                <a:gd name="T63" fmla="*/ 223 h 614"/>
                <a:gd name="T64" fmla="*/ 144 w 779"/>
                <a:gd name="T65" fmla="*/ 184 h 614"/>
                <a:gd name="T66" fmla="*/ 110 w 779"/>
                <a:gd name="T67" fmla="*/ 143 h 614"/>
                <a:gd name="T68" fmla="*/ 76 w 779"/>
                <a:gd name="T69" fmla="*/ 100 h 614"/>
                <a:gd name="T70" fmla="*/ 41 w 779"/>
                <a:gd name="T71" fmla="*/ 56 h 614"/>
                <a:gd name="T72" fmla="*/ 14 w 779"/>
                <a:gd name="T73" fmla="*/ 8 h 614"/>
                <a:gd name="T74" fmla="*/ 11 w 779"/>
                <a:gd name="T75" fmla="*/ 4 h 614"/>
                <a:gd name="T76" fmla="*/ 4 w 779"/>
                <a:gd name="T77" fmla="*/ 0 h 614"/>
                <a:gd name="T78" fmla="*/ 0 w 779"/>
                <a:gd name="T79" fmla="*/ 0 h 614"/>
                <a:gd name="T80" fmla="*/ 0 w 779"/>
                <a:gd name="T81" fmla="*/ 6 h 614"/>
                <a:gd name="T82" fmla="*/ 0 w 779"/>
                <a:gd name="T83" fmla="*/ 6 h 6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79" h="614">
                  <a:moveTo>
                    <a:pt x="0" y="6"/>
                  </a:moveTo>
                  <a:lnTo>
                    <a:pt x="24" y="52"/>
                  </a:lnTo>
                  <a:lnTo>
                    <a:pt x="52" y="97"/>
                  </a:lnTo>
                  <a:lnTo>
                    <a:pt x="83" y="143"/>
                  </a:lnTo>
                  <a:lnTo>
                    <a:pt x="117" y="187"/>
                  </a:lnTo>
                  <a:lnTo>
                    <a:pt x="155" y="232"/>
                  </a:lnTo>
                  <a:lnTo>
                    <a:pt x="196" y="276"/>
                  </a:lnTo>
                  <a:lnTo>
                    <a:pt x="240" y="317"/>
                  </a:lnTo>
                  <a:lnTo>
                    <a:pt x="288" y="358"/>
                  </a:lnTo>
                  <a:lnTo>
                    <a:pt x="340" y="397"/>
                  </a:lnTo>
                  <a:lnTo>
                    <a:pt x="395" y="434"/>
                  </a:lnTo>
                  <a:lnTo>
                    <a:pt x="449" y="471"/>
                  </a:lnTo>
                  <a:lnTo>
                    <a:pt x="508" y="504"/>
                  </a:lnTo>
                  <a:lnTo>
                    <a:pt x="570" y="536"/>
                  </a:lnTo>
                  <a:lnTo>
                    <a:pt x="631" y="565"/>
                  </a:lnTo>
                  <a:lnTo>
                    <a:pt x="696" y="591"/>
                  </a:lnTo>
                  <a:lnTo>
                    <a:pt x="765" y="614"/>
                  </a:lnTo>
                  <a:lnTo>
                    <a:pt x="779" y="612"/>
                  </a:lnTo>
                  <a:lnTo>
                    <a:pt x="779" y="601"/>
                  </a:lnTo>
                  <a:lnTo>
                    <a:pt x="772" y="588"/>
                  </a:lnTo>
                  <a:lnTo>
                    <a:pt x="765" y="580"/>
                  </a:lnTo>
                  <a:lnTo>
                    <a:pt x="703" y="549"/>
                  </a:lnTo>
                  <a:lnTo>
                    <a:pt x="645" y="519"/>
                  </a:lnTo>
                  <a:lnTo>
                    <a:pt x="587" y="488"/>
                  </a:lnTo>
                  <a:lnTo>
                    <a:pt x="528" y="458"/>
                  </a:lnTo>
                  <a:lnTo>
                    <a:pt x="473" y="428"/>
                  </a:lnTo>
                  <a:lnTo>
                    <a:pt x="422" y="397"/>
                  </a:lnTo>
                  <a:lnTo>
                    <a:pt x="371" y="365"/>
                  </a:lnTo>
                  <a:lnTo>
                    <a:pt x="319" y="330"/>
                  </a:lnTo>
                  <a:lnTo>
                    <a:pt x="275" y="295"/>
                  </a:lnTo>
                  <a:lnTo>
                    <a:pt x="227" y="260"/>
                  </a:lnTo>
                  <a:lnTo>
                    <a:pt x="185" y="223"/>
                  </a:lnTo>
                  <a:lnTo>
                    <a:pt x="144" y="184"/>
                  </a:lnTo>
                  <a:lnTo>
                    <a:pt x="110" y="143"/>
                  </a:lnTo>
                  <a:lnTo>
                    <a:pt x="76" y="100"/>
                  </a:lnTo>
                  <a:lnTo>
                    <a:pt x="41" y="56"/>
                  </a:lnTo>
                  <a:lnTo>
                    <a:pt x="14" y="8"/>
                  </a:lnTo>
                  <a:lnTo>
                    <a:pt x="11" y="4"/>
                  </a:lnTo>
                  <a:lnTo>
                    <a:pt x="4" y="0"/>
                  </a:lnTo>
                  <a:lnTo>
                    <a:pt x="0" y="0"/>
                  </a:lnTo>
                  <a:lnTo>
                    <a:pt x="0" y="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0" name="Freeform 9"/>
            <p:cNvSpPr>
              <a:spLocks/>
            </p:cNvSpPr>
            <p:nvPr/>
          </p:nvSpPr>
          <p:spPr bwMode="auto">
            <a:xfrm>
              <a:off x="2558" y="440"/>
              <a:ext cx="703" cy="424"/>
            </a:xfrm>
            <a:custGeom>
              <a:avLst/>
              <a:gdLst>
                <a:gd name="T0" fmla="*/ 72 w 703"/>
                <a:gd name="T1" fmla="*/ 387 h 424"/>
                <a:gd name="T2" fmla="*/ 103 w 703"/>
                <a:gd name="T3" fmla="*/ 291 h 424"/>
                <a:gd name="T4" fmla="*/ 103 w 703"/>
                <a:gd name="T5" fmla="*/ 191 h 424"/>
                <a:gd name="T6" fmla="*/ 147 w 703"/>
                <a:gd name="T7" fmla="*/ 100 h 424"/>
                <a:gd name="T8" fmla="*/ 236 w 703"/>
                <a:gd name="T9" fmla="*/ 30 h 424"/>
                <a:gd name="T10" fmla="*/ 319 w 703"/>
                <a:gd name="T11" fmla="*/ 30 h 424"/>
                <a:gd name="T12" fmla="*/ 387 w 703"/>
                <a:gd name="T13" fmla="*/ 72 h 424"/>
                <a:gd name="T14" fmla="*/ 432 w 703"/>
                <a:gd name="T15" fmla="*/ 130 h 424"/>
                <a:gd name="T16" fmla="*/ 452 w 703"/>
                <a:gd name="T17" fmla="*/ 187 h 424"/>
                <a:gd name="T18" fmla="*/ 487 w 703"/>
                <a:gd name="T19" fmla="*/ 267 h 424"/>
                <a:gd name="T20" fmla="*/ 545 w 703"/>
                <a:gd name="T21" fmla="*/ 343 h 424"/>
                <a:gd name="T22" fmla="*/ 638 w 703"/>
                <a:gd name="T23" fmla="*/ 382 h 424"/>
                <a:gd name="T24" fmla="*/ 703 w 703"/>
                <a:gd name="T25" fmla="*/ 374 h 424"/>
                <a:gd name="T26" fmla="*/ 686 w 703"/>
                <a:gd name="T27" fmla="*/ 361 h 424"/>
                <a:gd name="T28" fmla="*/ 610 w 703"/>
                <a:gd name="T29" fmla="*/ 352 h 424"/>
                <a:gd name="T30" fmla="*/ 524 w 703"/>
                <a:gd name="T31" fmla="*/ 302 h 424"/>
                <a:gd name="T32" fmla="*/ 487 w 703"/>
                <a:gd name="T33" fmla="*/ 222 h 424"/>
                <a:gd name="T34" fmla="*/ 463 w 703"/>
                <a:gd name="T35" fmla="*/ 139 h 424"/>
                <a:gd name="T36" fmla="*/ 442 w 703"/>
                <a:gd name="T37" fmla="*/ 87 h 424"/>
                <a:gd name="T38" fmla="*/ 415 w 703"/>
                <a:gd name="T39" fmla="*/ 57 h 424"/>
                <a:gd name="T40" fmla="*/ 377 w 703"/>
                <a:gd name="T41" fmla="*/ 30 h 424"/>
                <a:gd name="T42" fmla="*/ 332 w 703"/>
                <a:gd name="T43" fmla="*/ 11 h 424"/>
                <a:gd name="T44" fmla="*/ 264 w 703"/>
                <a:gd name="T45" fmla="*/ 0 h 424"/>
                <a:gd name="T46" fmla="*/ 192 w 703"/>
                <a:gd name="T47" fmla="*/ 11 h 424"/>
                <a:gd name="T48" fmla="*/ 140 w 703"/>
                <a:gd name="T49" fmla="*/ 46 h 424"/>
                <a:gd name="T50" fmla="*/ 103 w 703"/>
                <a:gd name="T51" fmla="*/ 89 h 424"/>
                <a:gd name="T52" fmla="*/ 72 w 703"/>
                <a:gd name="T53" fmla="*/ 150 h 424"/>
                <a:gd name="T54" fmla="*/ 72 w 703"/>
                <a:gd name="T55" fmla="*/ 228 h 424"/>
                <a:gd name="T56" fmla="*/ 75 w 703"/>
                <a:gd name="T57" fmla="*/ 304 h 424"/>
                <a:gd name="T58" fmla="*/ 41 w 703"/>
                <a:gd name="T59" fmla="*/ 376 h 424"/>
                <a:gd name="T60" fmla="*/ 0 w 703"/>
                <a:gd name="T61" fmla="*/ 413 h 424"/>
                <a:gd name="T62" fmla="*/ 13 w 703"/>
                <a:gd name="T63" fmla="*/ 421 h 424"/>
                <a:gd name="T64" fmla="*/ 20 w 703"/>
                <a:gd name="T65" fmla="*/ 424 h 4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3" h="424">
                  <a:moveTo>
                    <a:pt x="20" y="424"/>
                  </a:moveTo>
                  <a:lnTo>
                    <a:pt x="72" y="387"/>
                  </a:lnTo>
                  <a:lnTo>
                    <a:pt x="96" y="341"/>
                  </a:lnTo>
                  <a:lnTo>
                    <a:pt x="103" y="291"/>
                  </a:lnTo>
                  <a:lnTo>
                    <a:pt x="99" y="241"/>
                  </a:lnTo>
                  <a:lnTo>
                    <a:pt x="103" y="191"/>
                  </a:lnTo>
                  <a:lnTo>
                    <a:pt x="116" y="143"/>
                  </a:lnTo>
                  <a:lnTo>
                    <a:pt x="147" y="100"/>
                  </a:lnTo>
                  <a:lnTo>
                    <a:pt x="192" y="57"/>
                  </a:lnTo>
                  <a:lnTo>
                    <a:pt x="236" y="30"/>
                  </a:lnTo>
                  <a:lnTo>
                    <a:pt x="277" y="24"/>
                  </a:lnTo>
                  <a:lnTo>
                    <a:pt x="319" y="30"/>
                  </a:lnTo>
                  <a:lnTo>
                    <a:pt x="353" y="48"/>
                  </a:lnTo>
                  <a:lnTo>
                    <a:pt x="387" y="72"/>
                  </a:lnTo>
                  <a:lnTo>
                    <a:pt x="411" y="100"/>
                  </a:lnTo>
                  <a:lnTo>
                    <a:pt x="432" y="130"/>
                  </a:lnTo>
                  <a:lnTo>
                    <a:pt x="442" y="156"/>
                  </a:lnTo>
                  <a:lnTo>
                    <a:pt x="452" y="187"/>
                  </a:lnTo>
                  <a:lnTo>
                    <a:pt x="466" y="226"/>
                  </a:lnTo>
                  <a:lnTo>
                    <a:pt x="487" y="267"/>
                  </a:lnTo>
                  <a:lnTo>
                    <a:pt x="511" y="306"/>
                  </a:lnTo>
                  <a:lnTo>
                    <a:pt x="545" y="343"/>
                  </a:lnTo>
                  <a:lnTo>
                    <a:pt x="586" y="369"/>
                  </a:lnTo>
                  <a:lnTo>
                    <a:pt x="638" y="382"/>
                  </a:lnTo>
                  <a:lnTo>
                    <a:pt x="699" y="378"/>
                  </a:lnTo>
                  <a:lnTo>
                    <a:pt x="703" y="374"/>
                  </a:lnTo>
                  <a:lnTo>
                    <a:pt x="696" y="367"/>
                  </a:lnTo>
                  <a:lnTo>
                    <a:pt x="686" y="361"/>
                  </a:lnTo>
                  <a:lnTo>
                    <a:pt x="679" y="358"/>
                  </a:lnTo>
                  <a:lnTo>
                    <a:pt x="610" y="352"/>
                  </a:lnTo>
                  <a:lnTo>
                    <a:pt x="562" y="332"/>
                  </a:lnTo>
                  <a:lnTo>
                    <a:pt x="524" y="302"/>
                  </a:lnTo>
                  <a:lnTo>
                    <a:pt x="500" y="263"/>
                  </a:lnTo>
                  <a:lnTo>
                    <a:pt x="487" y="222"/>
                  </a:lnTo>
                  <a:lnTo>
                    <a:pt x="473" y="178"/>
                  </a:lnTo>
                  <a:lnTo>
                    <a:pt x="463" y="139"/>
                  </a:lnTo>
                  <a:lnTo>
                    <a:pt x="452" y="104"/>
                  </a:lnTo>
                  <a:lnTo>
                    <a:pt x="442" y="87"/>
                  </a:lnTo>
                  <a:lnTo>
                    <a:pt x="428" y="72"/>
                  </a:lnTo>
                  <a:lnTo>
                    <a:pt x="415" y="57"/>
                  </a:lnTo>
                  <a:lnTo>
                    <a:pt x="398" y="43"/>
                  </a:lnTo>
                  <a:lnTo>
                    <a:pt x="377" y="30"/>
                  </a:lnTo>
                  <a:lnTo>
                    <a:pt x="356" y="20"/>
                  </a:lnTo>
                  <a:lnTo>
                    <a:pt x="332" y="11"/>
                  </a:lnTo>
                  <a:lnTo>
                    <a:pt x="305" y="4"/>
                  </a:lnTo>
                  <a:lnTo>
                    <a:pt x="264" y="0"/>
                  </a:lnTo>
                  <a:lnTo>
                    <a:pt x="226" y="2"/>
                  </a:lnTo>
                  <a:lnTo>
                    <a:pt x="192" y="11"/>
                  </a:lnTo>
                  <a:lnTo>
                    <a:pt x="164" y="26"/>
                  </a:lnTo>
                  <a:lnTo>
                    <a:pt x="140" y="46"/>
                  </a:lnTo>
                  <a:lnTo>
                    <a:pt x="120" y="67"/>
                  </a:lnTo>
                  <a:lnTo>
                    <a:pt x="103" y="89"/>
                  </a:lnTo>
                  <a:lnTo>
                    <a:pt x="89" y="111"/>
                  </a:lnTo>
                  <a:lnTo>
                    <a:pt x="72" y="150"/>
                  </a:lnTo>
                  <a:lnTo>
                    <a:pt x="68" y="187"/>
                  </a:lnTo>
                  <a:lnTo>
                    <a:pt x="72" y="228"/>
                  </a:lnTo>
                  <a:lnTo>
                    <a:pt x="75" y="265"/>
                  </a:lnTo>
                  <a:lnTo>
                    <a:pt x="75" y="304"/>
                  </a:lnTo>
                  <a:lnTo>
                    <a:pt x="65" y="341"/>
                  </a:lnTo>
                  <a:lnTo>
                    <a:pt x="41" y="376"/>
                  </a:lnTo>
                  <a:lnTo>
                    <a:pt x="0" y="408"/>
                  </a:lnTo>
                  <a:lnTo>
                    <a:pt x="0" y="413"/>
                  </a:lnTo>
                  <a:lnTo>
                    <a:pt x="7" y="417"/>
                  </a:lnTo>
                  <a:lnTo>
                    <a:pt x="13" y="421"/>
                  </a:lnTo>
                  <a:lnTo>
                    <a:pt x="20" y="42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1" name="Freeform 10"/>
            <p:cNvSpPr>
              <a:spLocks/>
            </p:cNvSpPr>
            <p:nvPr/>
          </p:nvSpPr>
          <p:spPr bwMode="auto">
            <a:xfrm>
              <a:off x="2681" y="788"/>
              <a:ext cx="230" cy="130"/>
            </a:xfrm>
            <a:custGeom>
              <a:avLst/>
              <a:gdLst>
                <a:gd name="T0" fmla="*/ 124 w 230"/>
                <a:gd name="T1" fmla="*/ 13 h 130"/>
                <a:gd name="T2" fmla="*/ 154 w 230"/>
                <a:gd name="T3" fmla="*/ 19 h 130"/>
                <a:gd name="T4" fmla="*/ 185 w 230"/>
                <a:gd name="T5" fmla="*/ 28 h 130"/>
                <a:gd name="T6" fmla="*/ 203 w 230"/>
                <a:gd name="T7" fmla="*/ 45 h 130"/>
                <a:gd name="T8" fmla="*/ 213 w 230"/>
                <a:gd name="T9" fmla="*/ 65 h 130"/>
                <a:gd name="T10" fmla="*/ 213 w 230"/>
                <a:gd name="T11" fmla="*/ 78 h 130"/>
                <a:gd name="T12" fmla="*/ 206 w 230"/>
                <a:gd name="T13" fmla="*/ 89 h 130"/>
                <a:gd name="T14" fmla="*/ 196 w 230"/>
                <a:gd name="T15" fmla="*/ 97 h 130"/>
                <a:gd name="T16" fmla="*/ 179 w 230"/>
                <a:gd name="T17" fmla="*/ 106 h 130"/>
                <a:gd name="T18" fmla="*/ 165 w 230"/>
                <a:gd name="T19" fmla="*/ 110 h 130"/>
                <a:gd name="T20" fmla="*/ 151 w 230"/>
                <a:gd name="T21" fmla="*/ 115 h 130"/>
                <a:gd name="T22" fmla="*/ 134 w 230"/>
                <a:gd name="T23" fmla="*/ 117 h 130"/>
                <a:gd name="T24" fmla="*/ 120 w 230"/>
                <a:gd name="T25" fmla="*/ 117 h 130"/>
                <a:gd name="T26" fmla="*/ 103 w 230"/>
                <a:gd name="T27" fmla="*/ 117 h 130"/>
                <a:gd name="T28" fmla="*/ 89 w 230"/>
                <a:gd name="T29" fmla="*/ 115 h 130"/>
                <a:gd name="T30" fmla="*/ 72 w 230"/>
                <a:gd name="T31" fmla="*/ 113 h 130"/>
                <a:gd name="T32" fmla="*/ 58 w 230"/>
                <a:gd name="T33" fmla="*/ 108 h 130"/>
                <a:gd name="T34" fmla="*/ 41 w 230"/>
                <a:gd name="T35" fmla="*/ 100 h 130"/>
                <a:gd name="T36" fmla="*/ 28 w 230"/>
                <a:gd name="T37" fmla="*/ 87 h 130"/>
                <a:gd name="T38" fmla="*/ 24 w 230"/>
                <a:gd name="T39" fmla="*/ 73 h 130"/>
                <a:gd name="T40" fmla="*/ 34 w 230"/>
                <a:gd name="T41" fmla="*/ 60 h 130"/>
                <a:gd name="T42" fmla="*/ 41 w 230"/>
                <a:gd name="T43" fmla="*/ 54 h 130"/>
                <a:gd name="T44" fmla="*/ 48 w 230"/>
                <a:gd name="T45" fmla="*/ 50 h 130"/>
                <a:gd name="T46" fmla="*/ 52 w 230"/>
                <a:gd name="T47" fmla="*/ 45 h 130"/>
                <a:gd name="T48" fmla="*/ 52 w 230"/>
                <a:gd name="T49" fmla="*/ 37 h 130"/>
                <a:gd name="T50" fmla="*/ 52 w 230"/>
                <a:gd name="T51" fmla="*/ 32 h 130"/>
                <a:gd name="T52" fmla="*/ 45 w 230"/>
                <a:gd name="T53" fmla="*/ 24 h 130"/>
                <a:gd name="T54" fmla="*/ 38 w 230"/>
                <a:gd name="T55" fmla="*/ 19 h 130"/>
                <a:gd name="T56" fmla="*/ 28 w 230"/>
                <a:gd name="T57" fmla="*/ 19 h 130"/>
                <a:gd name="T58" fmla="*/ 4 w 230"/>
                <a:gd name="T59" fmla="*/ 37 h 130"/>
                <a:gd name="T60" fmla="*/ 0 w 230"/>
                <a:gd name="T61" fmla="*/ 60 h 130"/>
                <a:gd name="T62" fmla="*/ 14 w 230"/>
                <a:gd name="T63" fmla="*/ 87 h 130"/>
                <a:gd name="T64" fmla="*/ 34 w 230"/>
                <a:gd name="T65" fmla="*/ 106 h 130"/>
                <a:gd name="T66" fmla="*/ 52 w 230"/>
                <a:gd name="T67" fmla="*/ 115 h 130"/>
                <a:gd name="T68" fmla="*/ 69 w 230"/>
                <a:gd name="T69" fmla="*/ 123 h 130"/>
                <a:gd name="T70" fmla="*/ 89 w 230"/>
                <a:gd name="T71" fmla="*/ 128 h 130"/>
                <a:gd name="T72" fmla="*/ 113 w 230"/>
                <a:gd name="T73" fmla="*/ 130 h 130"/>
                <a:gd name="T74" fmla="*/ 137 w 230"/>
                <a:gd name="T75" fmla="*/ 130 h 130"/>
                <a:gd name="T76" fmla="*/ 158 w 230"/>
                <a:gd name="T77" fmla="*/ 130 h 130"/>
                <a:gd name="T78" fmla="*/ 179 w 230"/>
                <a:gd name="T79" fmla="*/ 126 h 130"/>
                <a:gd name="T80" fmla="*/ 199 w 230"/>
                <a:gd name="T81" fmla="*/ 119 h 130"/>
                <a:gd name="T82" fmla="*/ 220 w 230"/>
                <a:gd name="T83" fmla="*/ 104 h 130"/>
                <a:gd name="T84" fmla="*/ 230 w 230"/>
                <a:gd name="T85" fmla="*/ 87 h 130"/>
                <a:gd name="T86" fmla="*/ 230 w 230"/>
                <a:gd name="T87" fmla="*/ 67 h 130"/>
                <a:gd name="T88" fmla="*/ 220 w 230"/>
                <a:gd name="T89" fmla="*/ 50 h 130"/>
                <a:gd name="T90" fmla="*/ 209 w 230"/>
                <a:gd name="T91" fmla="*/ 41 h 130"/>
                <a:gd name="T92" fmla="*/ 199 w 230"/>
                <a:gd name="T93" fmla="*/ 32 h 130"/>
                <a:gd name="T94" fmla="*/ 189 w 230"/>
                <a:gd name="T95" fmla="*/ 24 h 130"/>
                <a:gd name="T96" fmla="*/ 175 w 230"/>
                <a:gd name="T97" fmla="*/ 17 h 130"/>
                <a:gd name="T98" fmla="*/ 161 w 230"/>
                <a:gd name="T99" fmla="*/ 10 h 130"/>
                <a:gd name="T100" fmla="*/ 148 w 230"/>
                <a:gd name="T101" fmla="*/ 6 h 130"/>
                <a:gd name="T102" fmla="*/ 130 w 230"/>
                <a:gd name="T103" fmla="*/ 2 h 130"/>
                <a:gd name="T104" fmla="*/ 113 w 230"/>
                <a:gd name="T105" fmla="*/ 0 h 130"/>
                <a:gd name="T106" fmla="*/ 113 w 230"/>
                <a:gd name="T107" fmla="*/ 2 h 130"/>
                <a:gd name="T108" fmla="*/ 113 w 230"/>
                <a:gd name="T109" fmla="*/ 6 h 130"/>
                <a:gd name="T110" fmla="*/ 120 w 230"/>
                <a:gd name="T111" fmla="*/ 10 h 130"/>
                <a:gd name="T112" fmla="*/ 124 w 230"/>
                <a:gd name="T113" fmla="*/ 13 h 130"/>
                <a:gd name="T114" fmla="*/ 124 w 230"/>
                <a:gd name="T115" fmla="*/ 13 h 13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30" h="130">
                  <a:moveTo>
                    <a:pt x="124" y="13"/>
                  </a:moveTo>
                  <a:lnTo>
                    <a:pt x="154" y="19"/>
                  </a:lnTo>
                  <a:lnTo>
                    <a:pt x="185" y="28"/>
                  </a:lnTo>
                  <a:lnTo>
                    <a:pt x="203" y="45"/>
                  </a:lnTo>
                  <a:lnTo>
                    <a:pt x="213" y="65"/>
                  </a:lnTo>
                  <a:lnTo>
                    <a:pt x="213" y="78"/>
                  </a:lnTo>
                  <a:lnTo>
                    <a:pt x="206" y="89"/>
                  </a:lnTo>
                  <a:lnTo>
                    <a:pt x="196" y="97"/>
                  </a:lnTo>
                  <a:lnTo>
                    <a:pt x="179" y="106"/>
                  </a:lnTo>
                  <a:lnTo>
                    <a:pt x="165" y="110"/>
                  </a:lnTo>
                  <a:lnTo>
                    <a:pt x="151" y="115"/>
                  </a:lnTo>
                  <a:lnTo>
                    <a:pt x="134" y="117"/>
                  </a:lnTo>
                  <a:lnTo>
                    <a:pt x="120" y="117"/>
                  </a:lnTo>
                  <a:lnTo>
                    <a:pt x="103" y="117"/>
                  </a:lnTo>
                  <a:lnTo>
                    <a:pt x="89" y="115"/>
                  </a:lnTo>
                  <a:lnTo>
                    <a:pt x="72" y="113"/>
                  </a:lnTo>
                  <a:lnTo>
                    <a:pt x="58" y="108"/>
                  </a:lnTo>
                  <a:lnTo>
                    <a:pt x="41" y="100"/>
                  </a:lnTo>
                  <a:lnTo>
                    <a:pt x="28" y="87"/>
                  </a:lnTo>
                  <a:lnTo>
                    <a:pt x="24" y="73"/>
                  </a:lnTo>
                  <a:lnTo>
                    <a:pt x="34" y="60"/>
                  </a:lnTo>
                  <a:lnTo>
                    <a:pt x="41" y="54"/>
                  </a:lnTo>
                  <a:lnTo>
                    <a:pt x="48" y="50"/>
                  </a:lnTo>
                  <a:lnTo>
                    <a:pt x="52" y="45"/>
                  </a:lnTo>
                  <a:lnTo>
                    <a:pt x="52" y="37"/>
                  </a:lnTo>
                  <a:lnTo>
                    <a:pt x="52" y="32"/>
                  </a:lnTo>
                  <a:lnTo>
                    <a:pt x="45" y="24"/>
                  </a:lnTo>
                  <a:lnTo>
                    <a:pt x="38" y="19"/>
                  </a:lnTo>
                  <a:lnTo>
                    <a:pt x="28" y="19"/>
                  </a:lnTo>
                  <a:lnTo>
                    <a:pt x="4" y="37"/>
                  </a:lnTo>
                  <a:lnTo>
                    <a:pt x="0" y="60"/>
                  </a:lnTo>
                  <a:lnTo>
                    <a:pt x="14" y="87"/>
                  </a:lnTo>
                  <a:lnTo>
                    <a:pt x="34" y="106"/>
                  </a:lnTo>
                  <a:lnTo>
                    <a:pt x="52" y="115"/>
                  </a:lnTo>
                  <a:lnTo>
                    <a:pt x="69" y="123"/>
                  </a:lnTo>
                  <a:lnTo>
                    <a:pt x="89" y="128"/>
                  </a:lnTo>
                  <a:lnTo>
                    <a:pt x="113" y="130"/>
                  </a:lnTo>
                  <a:lnTo>
                    <a:pt x="137" y="130"/>
                  </a:lnTo>
                  <a:lnTo>
                    <a:pt x="158" y="130"/>
                  </a:lnTo>
                  <a:lnTo>
                    <a:pt x="179" y="126"/>
                  </a:lnTo>
                  <a:lnTo>
                    <a:pt x="199" y="119"/>
                  </a:lnTo>
                  <a:lnTo>
                    <a:pt x="220" y="104"/>
                  </a:lnTo>
                  <a:lnTo>
                    <a:pt x="230" y="87"/>
                  </a:lnTo>
                  <a:lnTo>
                    <a:pt x="230" y="67"/>
                  </a:lnTo>
                  <a:lnTo>
                    <a:pt x="220" y="50"/>
                  </a:lnTo>
                  <a:lnTo>
                    <a:pt x="209" y="41"/>
                  </a:lnTo>
                  <a:lnTo>
                    <a:pt x="199" y="32"/>
                  </a:lnTo>
                  <a:lnTo>
                    <a:pt x="189" y="24"/>
                  </a:lnTo>
                  <a:lnTo>
                    <a:pt x="175" y="17"/>
                  </a:lnTo>
                  <a:lnTo>
                    <a:pt x="161" y="10"/>
                  </a:lnTo>
                  <a:lnTo>
                    <a:pt x="148" y="6"/>
                  </a:lnTo>
                  <a:lnTo>
                    <a:pt x="130" y="2"/>
                  </a:lnTo>
                  <a:lnTo>
                    <a:pt x="113" y="0"/>
                  </a:lnTo>
                  <a:lnTo>
                    <a:pt x="113" y="2"/>
                  </a:lnTo>
                  <a:lnTo>
                    <a:pt x="113" y="6"/>
                  </a:lnTo>
                  <a:lnTo>
                    <a:pt x="120" y="10"/>
                  </a:lnTo>
                  <a:lnTo>
                    <a:pt x="124" y="1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2" name="Freeform 11"/>
            <p:cNvSpPr>
              <a:spLocks/>
            </p:cNvSpPr>
            <p:nvPr/>
          </p:nvSpPr>
          <p:spPr bwMode="auto">
            <a:xfrm>
              <a:off x="3343" y="1129"/>
              <a:ext cx="2054" cy="1129"/>
            </a:xfrm>
            <a:custGeom>
              <a:avLst/>
              <a:gdLst>
                <a:gd name="T0" fmla="*/ 65 w 2054"/>
                <a:gd name="T1" fmla="*/ 63 h 1129"/>
                <a:gd name="T2" fmla="*/ 185 w 2054"/>
                <a:gd name="T3" fmla="*/ 139 h 1129"/>
                <a:gd name="T4" fmla="*/ 305 w 2054"/>
                <a:gd name="T5" fmla="*/ 215 h 1129"/>
                <a:gd name="T6" fmla="*/ 429 w 2054"/>
                <a:gd name="T7" fmla="*/ 291 h 1129"/>
                <a:gd name="T8" fmla="*/ 549 w 2054"/>
                <a:gd name="T9" fmla="*/ 367 h 1129"/>
                <a:gd name="T10" fmla="*/ 669 w 2054"/>
                <a:gd name="T11" fmla="*/ 441 h 1129"/>
                <a:gd name="T12" fmla="*/ 792 w 2054"/>
                <a:gd name="T13" fmla="*/ 517 h 1129"/>
                <a:gd name="T14" fmla="*/ 912 w 2054"/>
                <a:gd name="T15" fmla="*/ 591 h 1129"/>
                <a:gd name="T16" fmla="*/ 1036 w 2054"/>
                <a:gd name="T17" fmla="*/ 664 h 1129"/>
                <a:gd name="T18" fmla="*/ 1163 w 2054"/>
                <a:gd name="T19" fmla="*/ 736 h 1129"/>
                <a:gd name="T20" fmla="*/ 1296 w 2054"/>
                <a:gd name="T21" fmla="*/ 806 h 1129"/>
                <a:gd name="T22" fmla="*/ 1430 w 2054"/>
                <a:gd name="T23" fmla="*/ 871 h 1129"/>
                <a:gd name="T24" fmla="*/ 1557 w 2054"/>
                <a:gd name="T25" fmla="*/ 934 h 1129"/>
                <a:gd name="T26" fmla="*/ 1684 w 2054"/>
                <a:gd name="T27" fmla="*/ 997 h 1129"/>
                <a:gd name="T28" fmla="*/ 1811 w 2054"/>
                <a:gd name="T29" fmla="*/ 1056 h 1129"/>
                <a:gd name="T30" fmla="*/ 1948 w 2054"/>
                <a:gd name="T31" fmla="*/ 1108 h 1129"/>
                <a:gd name="T32" fmla="*/ 2044 w 2054"/>
                <a:gd name="T33" fmla="*/ 1129 h 1129"/>
                <a:gd name="T34" fmla="*/ 2051 w 2054"/>
                <a:gd name="T35" fmla="*/ 1097 h 1129"/>
                <a:gd name="T36" fmla="*/ 1979 w 2054"/>
                <a:gd name="T37" fmla="*/ 1049 h 1129"/>
                <a:gd name="T38" fmla="*/ 1852 w 2054"/>
                <a:gd name="T39" fmla="*/ 992 h 1129"/>
                <a:gd name="T40" fmla="*/ 1722 w 2054"/>
                <a:gd name="T41" fmla="*/ 938 h 1129"/>
                <a:gd name="T42" fmla="*/ 1591 w 2054"/>
                <a:gd name="T43" fmla="*/ 886 h 1129"/>
                <a:gd name="T44" fmla="*/ 1461 w 2054"/>
                <a:gd name="T45" fmla="*/ 825 h 1129"/>
                <a:gd name="T46" fmla="*/ 1327 w 2054"/>
                <a:gd name="T47" fmla="*/ 760 h 1129"/>
                <a:gd name="T48" fmla="*/ 1193 w 2054"/>
                <a:gd name="T49" fmla="*/ 693 h 1129"/>
                <a:gd name="T50" fmla="*/ 1067 w 2054"/>
                <a:gd name="T51" fmla="*/ 621 h 1129"/>
                <a:gd name="T52" fmla="*/ 936 w 2054"/>
                <a:gd name="T53" fmla="*/ 551 h 1129"/>
                <a:gd name="T54" fmla="*/ 813 w 2054"/>
                <a:gd name="T55" fmla="*/ 480 h 1129"/>
                <a:gd name="T56" fmla="*/ 686 w 2054"/>
                <a:gd name="T57" fmla="*/ 408 h 1129"/>
                <a:gd name="T58" fmla="*/ 562 w 2054"/>
                <a:gd name="T59" fmla="*/ 334 h 1129"/>
                <a:gd name="T60" fmla="*/ 439 w 2054"/>
                <a:gd name="T61" fmla="*/ 263 h 1129"/>
                <a:gd name="T62" fmla="*/ 316 w 2054"/>
                <a:gd name="T63" fmla="*/ 189 h 1129"/>
                <a:gd name="T64" fmla="*/ 192 w 2054"/>
                <a:gd name="T65" fmla="*/ 115 h 1129"/>
                <a:gd name="T66" fmla="*/ 72 w 2054"/>
                <a:gd name="T67" fmla="*/ 39 h 1129"/>
                <a:gd name="T68" fmla="*/ 0 w 2054"/>
                <a:gd name="T69" fmla="*/ 0 h 1129"/>
                <a:gd name="T70" fmla="*/ 0 w 2054"/>
                <a:gd name="T71" fmla="*/ 17 h 1129"/>
                <a:gd name="T72" fmla="*/ 7 w 2054"/>
                <a:gd name="T73" fmla="*/ 24 h 11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54" h="1129">
                  <a:moveTo>
                    <a:pt x="7" y="24"/>
                  </a:moveTo>
                  <a:lnTo>
                    <a:pt x="65" y="63"/>
                  </a:lnTo>
                  <a:lnTo>
                    <a:pt x="127" y="100"/>
                  </a:lnTo>
                  <a:lnTo>
                    <a:pt x="185" y="139"/>
                  </a:lnTo>
                  <a:lnTo>
                    <a:pt x="247" y="178"/>
                  </a:lnTo>
                  <a:lnTo>
                    <a:pt x="305" y="215"/>
                  </a:lnTo>
                  <a:lnTo>
                    <a:pt x="367" y="254"/>
                  </a:lnTo>
                  <a:lnTo>
                    <a:pt x="429" y="291"/>
                  </a:lnTo>
                  <a:lnTo>
                    <a:pt x="487" y="328"/>
                  </a:lnTo>
                  <a:lnTo>
                    <a:pt x="549" y="367"/>
                  </a:lnTo>
                  <a:lnTo>
                    <a:pt x="610" y="404"/>
                  </a:lnTo>
                  <a:lnTo>
                    <a:pt x="669" y="441"/>
                  </a:lnTo>
                  <a:lnTo>
                    <a:pt x="731" y="480"/>
                  </a:lnTo>
                  <a:lnTo>
                    <a:pt x="792" y="517"/>
                  </a:lnTo>
                  <a:lnTo>
                    <a:pt x="851" y="554"/>
                  </a:lnTo>
                  <a:lnTo>
                    <a:pt x="912" y="591"/>
                  </a:lnTo>
                  <a:lnTo>
                    <a:pt x="974" y="628"/>
                  </a:lnTo>
                  <a:lnTo>
                    <a:pt x="1036" y="664"/>
                  </a:lnTo>
                  <a:lnTo>
                    <a:pt x="1101" y="701"/>
                  </a:lnTo>
                  <a:lnTo>
                    <a:pt x="1163" y="736"/>
                  </a:lnTo>
                  <a:lnTo>
                    <a:pt x="1231" y="771"/>
                  </a:lnTo>
                  <a:lnTo>
                    <a:pt x="1296" y="806"/>
                  </a:lnTo>
                  <a:lnTo>
                    <a:pt x="1362" y="838"/>
                  </a:lnTo>
                  <a:lnTo>
                    <a:pt x="1430" y="871"/>
                  </a:lnTo>
                  <a:lnTo>
                    <a:pt x="1495" y="903"/>
                  </a:lnTo>
                  <a:lnTo>
                    <a:pt x="1557" y="934"/>
                  </a:lnTo>
                  <a:lnTo>
                    <a:pt x="1619" y="964"/>
                  </a:lnTo>
                  <a:lnTo>
                    <a:pt x="1684" y="997"/>
                  </a:lnTo>
                  <a:lnTo>
                    <a:pt x="1746" y="1025"/>
                  </a:lnTo>
                  <a:lnTo>
                    <a:pt x="1811" y="1056"/>
                  </a:lnTo>
                  <a:lnTo>
                    <a:pt x="1879" y="1082"/>
                  </a:lnTo>
                  <a:lnTo>
                    <a:pt x="1948" y="1108"/>
                  </a:lnTo>
                  <a:lnTo>
                    <a:pt x="2017" y="1129"/>
                  </a:lnTo>
                  <a:lnTo>
                    <a:pt x="2044" y="1129"/>
                  </a:lnTo>
                  <a:lnTo>
                    <a:pt x="2054" y="1116"/>
                  </a:lnTo>
                  <a:lnTo>
                    <a:pt x="2051" y="1097"/>
                  </a:lnTo>
                  <a:lnTo>
                    <a:pt x="2037" y="1082"/>
                  </a:lnTo>
                  <a:lnTo>
                    <a:pt x="1979" y="1049"/>
                  </a:lnTo>
                  <a:lnTo>
                    <a:pt x="1917" y="1021"/>
                  </a:lnTo>
                  <a:lnTo>
                    <a:pt x="1852" y="992"/>
                  </a:lnTo>
                  <a:lnTo>
                    <a:pt x="1790" y="964"/>
                  </a:lnTo>
                  <a:lnTo>
                    <a:pt x="1722" y="938"/>
                  </a:lnTo>
                  <a:lnTo>
                    <a:pt x="1656" y="912"/>
                  </a:lnTo>
                  <a:lnTo>
                    <a:pt x="1591" y="886"/>
                  </a:lnTo>
                  <a:lnTo>
                    <a:pt x="1530" y="858"/>
                  </a:lnTo>
                  <a:lnTo>
                    <a:pt x="1461" y="825"/>
                  </a:lnTo>
                  <a:lnTo>
                    <a:pt x="1392" y="793"/>
                  </a:lnTo>
                  <a:lnTo>
                    <a:pt x="1327" y="760"/>
                  </a:lnTo>
                  <a:lnTo>
                    <a:pt x="1262" y="725"/>
                  </a:lnTo>
                  <a:lnTo>
                    <a:pt x="1193" y="693"/>
                  </a:lnTo>
                  <a:lnTo>
                    <a:pt x="1128" y="658"/>
                  </a:lnTo>
                  <a:lnTo>
                    <a:pt x="1067" y="621"/>
                  </a:lnTo>
                  <a:lnTo>
                    <a:pt x="1001" y="586"/>
                  </a:lnTo>
                  <a:lnTo>
                    <a:pt x="936" y="551"/>
                  </a:lnTo>
                  <a:lnTo>
                    <a:pt x="875" y="515"/>
                  </a:lnTo>
                  <a:lnTo>
                    <a:pt x="813" y="480"/>
                  </a:lnTo>
                  <a:lnTo>
                    <a:pt x="748" y="443"/>
                  </a:lnTo>
                  <a:lnTo>
                    <a:pt x="686" y="408"/>
                  </a:lnTo>
                  <a:lnTo>
                    <a:pt x="624" y="371"/>
                  </a:lnTo>
                  <a:lnTo>
                    <a:pt x="562" y="334"/>
                  </a:lnTo>
                  <a:lnTo>
                    <a:pt x="501" y="299"/>
                  </a:lnTo>
                  <a:lnTo>
                    <a:pt x="439" y="263"/>
                  </a:lnTo>
                  <a:lnTo>
                    <a:pt x="377" y="226"/>
                  </a:lnTo>
                  <a:lnTo>
                    <a:pt x="316" y="189"/>
                  </a:lnTo>
                  <a:lnTo>
                    <a:pt x="254" y="152"/>
                  </a:lnTo>
                  <a:lnTo>
                    <a:pt x="192" y="115"/>
                  </a:lnTo>
                  <a:lnTo>
                    <a:pt x="130" y="78"/>
                  </a:lnTo>
                  <a:lnTo>
                    <a:pt x="72" y="39"/>
                  </a:lnTo>
                  <a:lnTo>
                    <a:pt x="10" y="2"/>
                  </a:lnTo>
                  <a:lnTo>
                    <a:pt x="0" y="0"/>
                  </a:lnTo>
                  <a:lnTo>
                    <a:pt x="0" y="6"/>
                  </a:lnTo>
                  <a:lnTo>
                    <a:pt x="0" y="17"/>
                  </a:lnTo>
                  <a:lnTo>
                    <a:pt x="7" y="2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3" name="Freeform 12"/>
            <p:cNvSpPr>
              <a:spLocks/>
            </p:cNvSpPr>
            <p:nvPr/>
          </p:nvSpPr>
          <p:spPr bwMode="auto">
            <a:xfrm>
              <a:off x="301" y="1131"/>
              <a:ext cx="2065" cy="1127"/>
            </a:xfrm>
            <a:custGeom>
              <a:avLst/>
              <a:gdLst>
                <a:gd name="T0" fmla="*/ 1975 w 2065"/>
                <a:gd name="T1" fmla="*/ 37 h 1127"/>
                <a:gd name="T2" fmla="*/ 1852 w 2065"/>
                <a:gd name="T3" fmla="*/ 111 h 1127"/>
                <a:gd name="T4" fmla="*/ 1729 w 2065"/>
                <a:gd name="T5" fmla="*/ 185 h 1127"/>
                <a:gd name="T6" fmla="*/ 1605 w 2065"/>
                <a:gd name="T7" fmla="*/ 258 h 1127"/>
                <a:gd name="T8" fmla="*/ 1482 w 2065"/>
                <a:gd name="T9" fmla="*/ 330 h 1127"/>
                <a:gd name="T10" fmla="*/ 1358 w 2065"/>
                <a:gd name="T11" fmla="*/ 402 h 1127"/>
                <a:gd name="T12" fmla="*/ 1235 w 2065"/>
                <a:gd name="T13" fmla="*/ 473 h 1127"/>
                <a:gd name="T14" fmla="*/ 1108 w 2065"/>
                <a:gd name="T15" fmla="*/ 545 h 1127"/>
                <a:gd name="T16" fmla="*/ 984 w 2065"/>
                <a:gd name="T17" fmla="*/ 617 h 1127"/>
                <a:gd name="T18" fmla="*/ 854 w 2065"/>
                <a:gd name="T19" fmla="*/ 686 h 1127"/>
                <a:gd name="T20" fmla="*/ 724 w 2065"/>
                <a:gd name="T21" fmla="*/ 754 h 1127"/>
                <a:gd name="T22" fmla="*/ 590 w 2065"/>
                <a:gd name="T23" fmla="*/ 817 h 1127"/>
                <a:gd name="T24" fmla="*/ 460 w 2065"/>
                <a:gd name="T25" fmla="*/ 878 h 1127"/>
                <a:gd name="T26" fmla="*/ 329 w 2065"/>
                <a:gd name="T27" fmla="*/ 932 h 1127"/>
                <a:gd name="T28" fmla="*/ 199 w 2065"/>
                <a:gd name="T29" fmla="*/ 986 h 1127"/>
                <a:gd name="T30" fmla="*/ 72 w 2065"/>
                <a:gd name="T31" fmla="*/ 1045 h 1127"/>
                <a:gd name="T32" fmla="*/ 0 w 2065"/>
                <a:gd name="T33" fmla="*/ 1093 h 1127"/>
                <a:gd name="T34" fmla="*/ 31 w 2065"/>
                <a:gd name="T35" fmla="*/ 1125 h 1127"/>
                <a:gd name="T36" fmla="*/ 127 w 2065"/>
                <a:gd name="T37" fmla="*/ 1106 h 1127"/>
                <a:gd name="T38" fmla="*/ 257 w 2065"/>
                <a:gd name="T39" fmla="*/ 1058 h 1127"/>
                <a:gd name="T40" fmla="*/ 388 w 2065"/>
                <a:gd name="T41" fmla="*/ 1004 h 1127"/>
                <a:gd name="T42" fmla="*/ 518 w 2065"/>
                <a:gd name="T43" fmla="*/ 945 h 1127"/>
                <a:gd name="T44" fmla="*/ 641 w 2065"/>
                <a:gd name="T45" fmla="*/ 884 h 1127"/>
                <a:gd name="T46" fmla="*/ 761 w 2065"/>
                <a:gd name="T47" fmla="*/ 819 h 1127"/>
                <a:gd name="T48" fmla="*/ 882 w 2065"/>
                <a:gd name="T49" fmla="*/ 754 h 1127"/>
                <a:gd name="T50" fmla="*/ 995 w 2065"/>
                <a:gd name="T51" fmla="*/ 691 h 1127"/>
                <a:gd name="T52" fmla="*/ 1115 w 2065"/>
                <a:gd name="T53" fmla="*/ 619 h 1127"/>
                <a:gd name="T54" fmla="*/ 1245 w 2065"/>
                <a:gd name="T55" fmla="*/ 543 h 1127"/>
                <a:gd name="T56" fmla="*/ 1372 w 2065"/>
                <a:gd name="T57" fmla="*/ 465 h 1127"/>
                <a:gd name="T58" fmla="*/ 1499 w 2065"/>
                <a:gd name="T59" fmla="*/ 387 h 1127"/>
                <a:gd name="T60" fmla="*/ 1626 w 2065"/>
                <a:gd name="T61" fmla="*/ 306 h 1127"/>
                <a:gd name="T62" fmla="*/ 1753 w 2065"/>
                <a:gd name="T63" fmla="*/ 228 h 1127"/>
                <a:gd name="T64" fmla="*/ 1876 w 2065"/>
                <a:gd name="T65" fmla="*/ 148 h 1127"/>
                <a:gd name="T66" fmla="*/ 2003 w 2065"/>
                <a:gd name="T67" fmla="*/ 67 h 1127"/>
                <a:gd name="T68" fmla="*/ 2065 w 2065"/>
                <a:gd name="T69" fmla="*/ 17 h 1127"/>
                <a:gd name="T70" fmla="*/ 2048 w 2065"/>
                <a:gd name="T71" fmla="*/ 0 h 1127"/>
                <a:gd name="T72" fmla="*/ 2037 w 2065"/>
                <a:gd name="T73" fmla="*/ 0 h 11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65" h="1127">
                  <a:moveTo>
                    <a:pt x="2037" y="0"/>
                  </a:moveTo>
                  <a:lnTo>
                    <a:pt x="1975" y="37"/>
                  </a:lnTo>
                  <a:lnTo>
                    <a:pt x="1914" y="74"/>
                  </a:lnTo>
                  <a:lnTo>
                    <a:pt x="1852" y="111"/>
                  </a:lnTo>
                  <a:lnTo>
                    <a:pt x="1790" y="148"/>
                  </a:lnTo>
                  <a:lnTo>
                    <a:pt x="1729" y="185"/>
                  </a:lnTo>
                  <a:lnTo>
                    <a:pt x="1667" y="221"/>
                  </a:lnTo>
                  <a:lnTo>
                    <a:pt x="1605" y="258"/>
                  </a:lnTo>
                  <a:lnTo>
                    <a:pt x="1543" y="293"/>
                  </a:lnTo>
                  <a:lnTo>
                    <a:pt x="1482" y="330"/>
                  </a:lnTo>
                  <a:lnTo>
                    <a:pt x="1420" y="367"/>
                  </a:lnTo>
                  <a:lnTo>
                    <a:pt x="1358" y="402"/>
                  </a:lnTo>
                  <a:lnTo>
                    <a:pt x="1296" y="439"/>
                  </a:lnTo>
                  <a:lnTo>
                    <a:pt x="1235" y="473"/>
                  </a:lnTo>
                  <a:lnTo>
                    <a:pt x="1170" y="510"/>
                  </a:lnTo>
                  <a:lnTo>
                    <a:pt x="1108" y="545"/>
                  </a:lnTo>
                  <a:lnTo>
                    <a:pt x="1046" y="582"/>
                  </a:lnTo>
                  <a:lnTo>
                    <a:pt x="984" y="617"/>
                  </a:lnTo>
                  <a:lnTo>
                    <a:pt x="919" y="652"/>
                  </a:lnTo>
                  <a:lnTo>
                    <a:pt x="854" y="686"/>
                  </a:lnTo>
                  <a:lnTo>
                    <a:pt x="789" y="719"/>
                  </a:lnTo>
                  <a:lnTo>
                    <a:pt x="724" y="754"/>
                  </a:lnTo>
                  <a:lnTo>
                    <a:pt x="659" y="786"/>
                  </a:lnTo>
                  <a:lnTo>
                    <a:pt x="590" y="817"/>
                  </a:lnTo>
                  <a:lnTo>
                    <a:pt x="525" y="849"/>
                  </a:lnTo>
                  <a:lnTo>
                    <a:pt x="460" y="878"/>
                  </a:lnTo>
                  <a:lnTo>
                    <a:pt x="395" y="906"/>
                  </a:lnTo>
                  <a:lnTo>
                    <a:pt x="329" y="932"/>
                  </a:lnTo>
                  <a:lnTo>
                    <a:pt x="264" y="960"/>
                  </a:lnTo>
                  <a:lnTo>
                    <a:pt x="199" y="986"/>
                  </a:lnTo>
                  <a:lnTo>
                    <a:pt x="134" y="1017"/>
                  </a:lnTo>
                  <a:lnTo>
                    <a:pt x="72" y="1045"/>
                  </a:lnTo>
                  <a:lnTo>
                    <a:pt x="10" y="1077"/>
                  </a:lnTo>
                  <a:lnTo>
                    <a:pt x="0" y="1093"/>
                  </a:lnTo>
                  <a:lnTo>
                    <a:pt x="10" y="1112"/>
                  </a:lnTo>
                  <a:lnTo>
                    <a:pt x="31" y="1125"/>
                  </a:lnTo>
                  <a:lnTo>
                    <a:pt x="58" y="1127"/>
                  </a:lnTo>
                  <a:lnTo>
                    <a:pt x="127" y="1106"/>
                  </a:lnTo>
                  <a:lnTo>
                    <a:pt x="192" y="1084"/>
                  </a:lnTo>
                  <a:lnTo>
                    <a:pt x="257" y="1058"/>
                  </a:lnTo>
                  <a:lnTo>
                    <a:pt x="326" y="1032"/>
                  </a:lnTo>
                  <a:lnTo>
                    <a:pt x="388" y="1004"/>
                  </a:lnTo>
                  <a:lnTo>
                    <a:pt x="453" y="975"/>
                  </a:lnTo>
                  <a:lnTo>
                    <a:pt x="518" y="945"/>
                  </a:lnTo>
                  <a:lnTo>
                    <a:pt x="580" y="914"/>
                  </a:lnTo>
                  <a:lnTo>
                    <a:pt x="641" y="884"/>
                  </a:lnTo>
                  <a:lnTo>
                    <a:pt x="703" y="851"/>
                  </a:lnTo>
                  <a:lnTo>
                    <a:pt x="761" y="819"/>
                  </a:lnTo>
                  <a:lnTo>
                    <a:pt x="823" y="786"/>
                  </a:lnTo>
                  <a:lnTo>
                    <a:pt x="882" y="754"/>
                  </a:lnTo>
                  <a:lnTo>
                    <a:pt x="936" y="721"/>
                  </a:lnTo>
                  <a:lnTo>
                    <a:pt x="995" y="691"/>
                  </a:lnTo>
                  <a:lnTo>
                    <a:pt x="1050" y="658"/>
                  </a:lnTo>
                  <a:lnTo>
                    <a:pt x="1115" y="619"/>
                  </a:lnTo>
                  <a:lnTo>
                    <a:pt x="1180" y="582"/>
                  </a:lnTo>
                  <a:lnTo>
                    <a:pt x="1245" y="543"/>
                  </a:lnTo>
                  <a:lnTo>
                    <a:pt x="1310" y="504"/>
                  </a:lnTo>
                  <a:lnTo>
                    <a:pt x="1372" y="465"/>
                  </a:lnTo>
                  <a:lnTo>
                    <a:pt x="1437" y="426"/>
                  </a:lnTo>
                  <a:lnTo>
                    <a:pt x="1499" y="387"/>
                  </a:lnTo>
                  <a:lnTo>
                    <a:pt x="1564" y="347"/>
                  </a:lnTo>
                  <a:lnTo>
                    <a:pt x="1626" y="306"/>
                  </a:lnTo>
                  <a:lnTo>
                    <a:pt x="1691" y="267"/>
                  </a:lnTo>
                  <a:lnTo>
                    <a:pt x="1753" y="228"/>
                  </a:lnTo>
                  <a:lnTo>
                    <a:pt x="1814" y="187"/>
                  </a:lnTo>
                  <a:lnTo>
                    <a:pt x="1876" y="148"/>
                  </a:lnTo>
                  <a:lnTo>
                    <a:pt x="1941" y="106"/>
                  </a:lnTo>
                  <a:lnTo>
                    <a:pt x="2003" y="67"/>
                  </a:lnTo>
                  <a:lnTo>
                    <a:pt x="2065" y="26"/>
                  </a:lnTo>
                  <a:lnTo>
                    <a:pt x="2065" y="17"/>
                  </a:lnTo>
                  <a:lnTo>
                    <a:pt x="2058" y="9"/>
                  </a:lnTo>
                  <a:lnTo>
                    <a:pt x="2048" y="0"/>
                  </a:lnTo>
                  <a:lnTo>
                    <a:pt x="203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4" name="Freeform 13"/>
            <p:cNvSpPr>
              <a:spLocks/>
            </p:cNvSpPr>
            <p:nvPr/>
          </p:nvSpPr>
          <p:spPr bwMode="auto">
            <a:xfrm>
              <a:off x="2489" y="764"/>
              <a:ext cx="655" cy="130"/>
            </a:xfrm>
            <a:custGeom>
              <a:avLst/>
              <a:gdLst>
                <a:gd name="T0" fmla="*/ 151 w 655"/>
                <a:gd name="T1" fmla="*/ 126 h 130"/>
                <a:gd name="T2" fmla="*/ 130 w 655"/>
                <a:gd name="T3" fmla="*/ 124 h 130"/>
                <a:gd name="T4" fmla="*/ 103 w 655"/>
                <a:gd name="T5" fmla="*/ 119 h 130"/>
                <a:gd name="T6" fmla="*/ 79 w 655"/>
                <a:gd name="T7" fmla="*/ 115 h 130"/>
                <a:gd name="T8" fmla="*/ 55 w 655"/>
                <a:gd name="T9" fmla="*/ 106 h 130"/>
                <a:gd name="T10" fmla="*/ 34 w 655"/>
                <a:gd name="T11" fmla="*/ 97 h 130"/>
                <a:gd name="T12" fmla="*/ 24 w 655"/>
                <a:gd name="T13" fmla="*/ 87 h 130"/>
                <a:gd name="T14" fmla="*/ 28 w 655"/>
                <a:gd name="T15" fmla="*/ 74 h 130"/>
                <a:gd name="T16" fmla="*/ 41 w 655"/>
                <a:gd name="T17" fmla="*/ 58 h 130"/>
                <a:gd name="T18" fmla="*/ 58 w 655"/>
                <a:gd name="T19" fmla="*/ 50 h 130"/>
                <a:gd name="T20" fmla="*/ 79 w 655"/>
                <a:gd name="T21" fmla="*/ 43 h 130"/>
                <a:gd name="T22" fmla="*/ 100 w 655"/>
                <a:gd name="T23" fmla="*/ 37 h 130"/>
                <a:gd name="T24" fmla="*/ 124 w 655"/>
                <a:gd name="T25" fmla="*/ 32 h 130"/>
                <a:gd name="T26" fmla="*/ 148 w 655"/>
                <a:gd name="T27" fmla="*/ 30 h 130"/>
                <a:gd name="T28" fmla="*/ 172 w 655"/>
                <a:gd name="T29" fmla="*/ 28 h 130"/>
                <a:gd name="T30" fmla="*/ 192 w 655"/>
                <a:gd name="T31" fmla="*/ 26 h 130"/>
                <a:gd name="T32" fmla="*/ 213 w 655"/>
                <a:gd name="T33" fmla="*/ 24 h 130"/>
                <a:gd name="T34" fmla="*/ 268 w 655"/>
                <a:gd name="T35" fmla="*/ 19 h 130"/>
                <a:gd name="T36" fmla="*/ 322 w 655"/>
                <a:gd name="T37" fmla="*/ 17 h 130"/>
                <a:gd name="T38" fmla="*/ 377 w 655"/>
                <a:gd name="T39" fmla="*/ 15 h 130"/>
                <a:gd name="T40" fmla="*/ 432 w 655"/>
                <a:gd name="T41" fmla="*/ 15 h 130"/>
                <a:gd name="T42" fmla="*/ 487 w 655"/>
                <a:gd name="T43" fmla="*/ 15 h 130"/>
                <a:gd name="T44" fmla="*/ 542 w 655"/>
                <a:gd name="T45" fmla="*/ 15 h 130"/>
                <a:gd name="T46" fmla="*/ 597 w 655"/>
                <a:gd name="T47" fmla="*/ 15 h 130"/>
                <a:gd name="T48" fmla="*/ 652 w 655"/>
                <a:gd name="T49" fmla="*/ 17 h 130"/>
                <a:gd name="T50" fmla="*/ 655 w 655"/>
                <a:gd name="T51" fmla="*/ 15 h 130"/>
                <a:gd name="T52" fmla="*/ 648 w 655"/>
                <a:gd name="T53" fmla="*/ 11 h 130"/>
                <a:gd name="T54" fmla="*/ 641 w 655"/>
                <a:gd name="T55" fmla="*/ 8 h 130"/>
                <a:gd name="T56" fmla="*/ 635 w 655"/>
                <a:gd name="T57" fmla="*/ 6 h 130"/>
                <a:gd name="T58" fmla="*/ 593 w 655"/>
                <a:gd name="T59" fmla="*/ 2 h 130"/>
                <a:gd name="T60" fmla="*/ 549 w 655"/>
                <a:gd name="T61" fmla="*/ 0 h 130"/>
                <a:gd name="T62" fmla="*/ 504 w 655"/>
                <a:gd name="T63" fmla="*/ 0 h 130"/>
                <a:gd name="T64" fmla="*/ 463 w 655"/>
                <a:gd name="T65" fmla="*/ 2 h 130"/>
                <a:gd name="T66" fmla="*/ 419 w 655"/>
                <a:gd name="T67" fmla="*/ 4 h 130"/>
                <a:gd name="T68" fmla="*/ 374 w 655"/>
                <a:gd name="T69" fmla="*/ 6 h 130"/>
                <a:gd name="T70" fmla="*/ 329 w 655"/>
                <a:gd name="T71" fmla="*/ 8 h 130"/>
                <a:gd name="T72" fmla="*/ 288 w 655"/>
                <a:gd name="T73" fmla="*/ 11 h 130"/>
                <a:gd name="T74" fmla="*/ 254 w 655"/>
                <a:gd name="T75" fmla="*/ 13 h 130"/>
                <a:gd name="T76" fmla="*/ 216 w 655"/>
                <a:gd name="T77" fmla="*/ 15 h 130"/>
                <a:gd name="T78" fmla="*/ 178 w 655"/>
                <a:gd name="T79" fmla="*/ 19 h 130"/>
                <a:gd name="T80" fmla="*/ 141 w 655"/>
                <a:gd name="T81" fmla="*/ 24 h 130"/>
                <a:gd name="T82" fmla="*/ 106 w 655"/>
                <a:gd name="T83" fmla="*/ 30 h 130"/>
                <a:gd name="T84" fmla="*/ 72 w 655"/>
                <a:gd name="T85" fmla="*/ 39 h 130"/>
                <a:gd name="T86" fmla="*/ 41 w 655"/>
                <a:gd name="T87" fmla="*/ 50 h 130"/>
                <a:gd name="T88" fmla="*/ 14 w 655"/>
                <a:gd name="T89" fmla="*/ 65 h 130"/>
                <a:gd name="T90" fmla="*/ 0 w 655"/>
                <a:gd name="T91" fmla="*/ 80 h 130"/>
                <a:gd name="T92" fmla="*/ 4 w 655"/>
                <a:gd name="T93" fmla="*/ 93 h 130"/>
                <a:gd name="T94" fmla="*/ 24 w 655"/>
                <a:gd name="T95" fmla="*/ 104 h 130"/>
                <a:gd name="T96" fmla="*/ 52 w 655"/>
                <a:gd name="T97" fmla="*/ 113 h 130"/>
                <a:gd name="T98" fmla="*/ 86 w 655"/>
                <a:gd name="T99" fmla="*/ 121 h 130"/>
                <a:gd name="T100" fmla="*/ 120 w 655"/>
                <a:gd name="T101" fmla="*/ 126 h 130"/>
                <a:gd name="T102" fmla="*/ 148 w 655"/>
                <a:gd name="T103" fmla="*/ 128 h 130"/>
                <a:gd name="T104" fmla="*/ 161 w 655"/>
                <a:gd name="T105" fmla="*/ 130 h 130"/>
                <a:gd name="T106" fmla="*/ 161 w 655"/>
                <a:gd name="T107" fmla="*/ 130 h 130"/>
                <a:gd name="T108" fmla="*/ 158 w 655"/>
                <a:gd name="T109" fmla="*/ 128 h 130"/>
                <a:gd name="T110" fmla="*/ 154 w 655"/>
                <a:gd name="T111" fmla="*/ 126 h 130"/>
                <a:gd name="T112" fmla="*/ 151 w 655"/>
                <a:gd name="T113" fmla="*/ 126 h 130"/>
                <a:gd name="T114" fmla="*/ 151 w 655"/>
                <a:gd name="T115" fmla="*/ 126 h 13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55" h="130">
                  <a:moveTo>
                    <a:pt x="151" y="126"/>
                  </a:moveTo>
                  <a:lnTo>
                    <a:pt x="130" y="124"/>
                  </a:lnTo>
                  <a:lnTo>
                    <a:pt x="103" y="119"/>
                  </a:lnTo>
                  <a:lnTo>
                    <a:pt x="79" y="115"/>
                  </a:lnTo>
                  <a:lnTo>
                    <a:pt x="55" y="106"/>
                  </a:lnTo>
                  <a:lnTo>
                    <a:pt x="34" y="97"/>
                  </a:lnTo>
                  <a:lnTo>
                    <a:pt x="24" y="87"/>
                  </a:lnTo>
                  <a:lnTo>
                    <a:pt x="28" y="74"/>
                  </a:lnTo>
                  <a:lnTo>
                    <a:pt x="41" y="58"/>
                  </a:lnTo>
                  <a:lnTo>
                    <a:pt x="58" y="50"/>
                  </a:lnTo>
                  <a:lnTo>
                    <a:pt x="79" y="43"/>
                  </a:lnTo>
                  <a:lnTo>
                    <a:pt x="100" y="37"/>
                  </a:lnTo>
                  <a:lnTo>
                    <a:pt x="124" y="32"/>
                  </a:lnTo>
                  <a:lnTo>
                    <a:pt x="148" y="30"/>
                  </a:lnTo>
                  <a:lnTo>
                    <a:pt x="172" y="28"/>
                  </a:lnTo>
                  <a:lnTo>
                    <a:pt x="192" y="26"/>
                  </a:lnTo>
                  <a:lnTo>
                    <a:pt x="213" y="24"/>
                  </a:lnTo>
                  <a:lnTo>
                    <a:pt x="268" y="19"/>
                  </a:lnTo>
                  <a:lnTo>
                    <a:pt x="322" y="17"/>
                  </a:lnTo>
                  <a:lnTo>
                    <a:pt x="377" y="15"/>
                  </a:lnTo>
                  <a:lnTo>
                    <a:pt x="432" y="15"/>
                  </a:lnTo>
                  <a:lnTo>
                    <a:pt x="487" y="15"/>
                  </a:lnTo>
                  <a:lnTo>
                    <a:pt x="542" y="15"/>
                  </a:lnTo>
                  <a:lnTo>
                    <a:pt x="597" y="15"/>
                  </a:lnTo>
                  <a:lnTo>
                    <a:pt x="652" y="17"/>
                  </a:lnTo>
                  <a:lnTo>
                    <a:pt x="655" y="15"/>
                  </a:lnTo>
                  <a:lnTo>
                    <a:pt x="648" y="11"/>
                  </a:lnTo>
                  <a:lnTo>
                    <a:pt x="641" y="8"/>
                  </a:lnTo>
                  <a:lnTo>
                    <a:pt x="635" y="6"/>
                  </a:lnTo>
                  <a:lnTo>
                    <a:pt x="593" y="2"/>
                  </a:lnTo>
                  <a:lnTo>
                    <a:pt x="549" y="0"/>
                  </a:lnTo>
                  <a:lnTo>
                    <a:pt x="504" y="0"/>
                  </a:lnTo>
                  <a:lnTo>
                    <a:pt x="463" y="2"/>
                  </a:lnTo>
                  <a:lnTo>
                    <a:pt x="419" y="4"/>
                  </a:lnTo>
                  <a:lnTo>
                    <a:pt x="374" y="6"/>
                  </a:lnTo>
                  <a:lnTo>
                    <a:pt x="329" y="8"/>
                  </a:lnTo>
                  <a:lnTo>
                    <a:pt x="288" y="11"/>
                  </a:lnTo>
                  <a:lnTo>
                    <a:pt x="254" y="13"/>
                  </a:lnTo>
                  <a:lnTo>
                    <a:pt x="216" y="15"/>
                  </a:lnTo>
                  <a:lnTo>
                    <a:pt x="178" y="19"/>
                  </a:lnTo>
                  <a:lnTo>
                    <a:pt x="141" y="24"/>
                  </a:lnTo>
                  <a:lnTo>
                    <a:pt x="106" y="30"/>
                  </a:lnTo>
                  <a:lnTo>
                    <a:pt x="72" y="39"/>
                  </a:lnTo>
                  <a:lnTo>
                    <a:pt x="41" y="50"/>
                  </a:lnTo>
                  <a:lnTo>
                    <a:pt x="14" y="65"/>
                  </a:lnTo>
                  <a:lnTo>
                    <a:pt x="0" y="80"/>
                  </a:lnTo>
                  <a:lnTo>
                    <a:pt x="4" y="93"/>
                  </a:lnTo>
                  <a:lnTo>
                    <a:pt x="24" y="104"/>
                  </a:lnTo>
                  <a:lnTo>
                    <a:pt x="52" y="113"/>
                  </a:lnTo>
                  <a:lnTo>
                    <a:pt x="86" y="121"/>
                  </a:lnTo>
                  <a:lnTo>
                    <a:pt x="120" y="126"/>
                  </a:lnTo>
                  <a:lnTo>
                    <a:pt x="148" y="128"/>
                  </a:lnTo>
                  <a:lnTo>
                    <a:pt x="161" y="130"/>
                  </a:lnTo>
                  <a:lnTo>
                    <a:pt x="158" y="128"/>
                  </a:lnTo>
                  <a:lnTo>
                    <a:pt x="154" y="126"/>
                  </a:lnTo>
                  <a:lnTo>
                    <a:pt x="151"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5" name="Freeform 14"/>
            <p:cNvSpPr>
              <a:spLocks/>
            </p:cNvSpPr>
            <p:nvPr/>
          </p:nvSpPr>
          <p:spPr bwMode="auto">
            <a:xfrm>
              <a:off x="2266" y="2163"/>
              <a:ext cx="103" cy="1097"/>
            </a:xfrm>
            <a:custGeom>
              <a:avLst/>
              <a:gdLst>
                <a:gd name="T0" fmla="*/ 0 w 103"/>
                <a:gd name="T1" fmla="*/ 2 h 1097"/>
                <a:gd name="T2" fmla="*/ 31 w 103"/>
                <a:gd name="T3" fmla="*/ 271 h 1097"/>
                <a:gd name="T4" fmla="*/ 55 w 103"/>
                <a:gd name="T5" fmla="*/ 541 h 1097"/>
                <a:gd name="T6" fmla="*/ 69 w 103"/>
                <a:gd name="T7" fmla="*/ 810 h 1097"/>
                <a:gd name="T8" fmla="*/ 72 w 103"/>
                <a:gd name="T9" fmla="*/ 1079 h 1097"/>
                <a:gd name="T10" fmla="*/ 76 w 103"/>
                <a:gd name="T11" fmla="*/ 1084 h 1097"/>
                <a:gd name="T12" fmla="*/ 83 w 103"/>
                <a:gd name="T13" fmla="*/ 1093 h 1097"/>
                <a:gd name="T14" fmla="*/ 86 w 103"/>
                <a:gd name="T15" fmla="*/ 1097 h 1097"/>
                <a:gd name="T16" fmla="*/ 89 w 103"/>
                <a:gd name="T17" fmla="*/ 1095 h 1097"/>
                <a:gd name="T18" fmla="*/ 100 w 103"/>
                <a:gd name="T19" fmla="*/ 960 h 1097"/>
                <a:gd name="T20" fmla="*/ 103 w 103"/>
                <a:gd name="T21" fmla="*/ 825 h 1097"/>
                <a:gd name="T22" fmla="*/ 96 w 103"/>
                <a:gd name="T23" fmla="*/ 691 h 1097"/>
                <a:gd name="T24" fmla="*/ 86 w 103"/>
                <a:gd name="T25" fmla="*/ 554 h 1097"/>
                <a:gd name="T26" fmla="*/ 72 w 103"/>
                <a:gd name="T27" fmla="*/ 419 h 1097"/>
                <a:gd name="T28" fmla="*/ 55 w 103"/>
                <a:gd name="T29" fmla="*/ 284 h 1097"/>
                <a:gd name="T30" fmla="*/ 35 w 103"/>
                <a:gd name="T31" fmla="*/ 150 h 1097"/>
                <a:gd name="T32" fmla="*/ 17 w 103"/>
                <a:gd name="T33" fmla="*/ 15 h 1097"/>
                <a:gd name="T34" fmla="*/ 14 w 103"/>
                <a:gd name="T35" fmla="*/ 11 h 1097"/>
                <a:gd name="T36" fmla="*/ 10 w 103"/>
                <a:gd name="T37" fmla="*/ 2 h 1097"/>
                <a:gd name="T38" fmla="*/ 4 w 103"/>
                <a:gd name="T39" fmla="*/ 0 h 1097"/>
                <a:gd name="T40" fmla="*/ 0 w 103"/>
                <a:gd name="T41" fmla="*/ 2 h 1097"/>
                <a:gd name="T42" fmla="*/ 0 w 103"/>
                <a:gd name="T43" fmla="*/ 2 h 10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3" h="1097">
                  <a:moveTo>
                    <a:pt x="0" y="2"/>
                  </a:moveTo>
                  <a:lnTo>
                    <a:pt x="31" y="271"/>
                  </a:lnTo>
                  <a:lnTo>
                    <a:pt x="55" y="541"/>
                  </a:lnTo>
                  <a:lnTo>
                    <a:pt x="69" y="810"/>
                  </a:lnTo>
                  <a:lnTo>
                    <a:pt x="72" y="1079"/>
                  </a:lnTo>
                  <a:lnTo>
                    <a:pt x="76" y="1084"/>
                  </a:lnTo>
                  <a:lnTo>
                    <a:pt x="83" y="1093"/>
                  </a:lnTo>
                  <a:lnTo>
                    <a:pt x="86" y="1097"/>
                  </a:lnTo>
                  <a:lnTo>
                    <a:pt x="89" y="1095"/>
                  </a:lnTo>
                  <a:lnTo>
                    <a:pt x="100" y="960"/>
                  </a:lnTo>
                  <a:lnTo>
                    <a:pt x="103" y="825"/>
                  </a:lnTo>
                  <a:lnTo>
                    <a:pt x="96" y="691"/>
                  </a:lnTo>
                  <a:lnTo>
                    <a:pt x="86" y="554"/>
                  </a:lnTo>
                  <a:lnTo>
                    <a:pt x="72" y="419"/>
                  </a:lnTo>
                  <a:lnTo>
                    <a:pt x="55" y="284"/>
                  </a:lnTo>
                  <a:lnTo>
                    <a:pt x="35" y="150"/>
                  </a:lnTo>
                  <a:lnTo>
                    <a:pt x="17" y="15"/>
                  </a:lnTo>
                  <a:lnTo>
                    <a:pt x="14" y="11"/>
                  </a:lnTo>
                  <a:lnTo>
                    <a:pt x="10" y="2"/>
                  </a:lnTo>
                  <a:lnTo>
                    <a:pt x="4" y="0"/>
                  </a:lnTo>
                  <a:lnTo>
                    <a:pt x="0" y="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6" name="Freeform 15"/>
            <p:cNvSpPr>
              <a:spLocks/>
            </p:cNvSpPr>
            <p:nvPr/>
          </p:nvSpPr>
          <p:spPr bwMode="auto">
            <a:xfrm>
              <a:off x="3216" y="2161"/>
              <a:ext cx="151" cy="1095"/>
            </a:xfrm>
            <a:custGeom>
              <a:avLst/>
              <a:gdLst>
                <a:gd name="T0" fmla="*/ 127 w 151"/>
                <a:gd name="T1" fmla="*/ 0 h 1095"/>
                <a:gd name="T2" fmla="*/ 120 w 151"/>
                <a:gd name="T3" fmla="*/ 117 h 1095"/>
                <a:gd name="T4" fmla="*/ 106 w 151"/>
                <a:gd name="T5" fmla="*/ 234 h 1095"/>
                <a:gd name="T6" fmla="*/ 89 w 151"/>
                <a:gd name="T7" fmla="*/ 352 h 1095"/>
                <a:gd name="T8" fmla="*/ 76 w 151"/>
                <a:gd name="T9" fmla="*/ 469 h 1095"/>
                <a:gd name="T10" fmla="*/ 65 w 151"/>
                <a:gd name="T11" fmla="*/ 556 h 1095"/>
                <a:gd name="T12" fmla="*/ 55 w 151"/>
                <a:gd name="T13" fmla="*/ 640 h 1095"/>
                <a:gd name="T14" fmla="*/ 41 w 151"/>
                <a:gd name="T15" fmla="*/ 725 h 1095"/>
                <a:gd name="T16" fmla="*/ 31 w 151"/>
                <a:gd name="T17" fmla="*/ 810 h 1095"/>
                <a:gd name="T18" fmla="*/ 21 w 151"/>
                <a:gd name="T19" fmla="*/ 873 h 1095"/>
                <a:gd name="T20" fmla="*/ 7 w 151"/>
                <a:gd name="T21" fmla="*/ 936 h 1095"/>
                <a:gd name="T22" fmla="*/ 0 w 151"/>
                <a:gd name="T23" fmla="*/ 1001 h 1095"/>
                <a:gd name="T24" fmla="*/ 4 w 151"/>
                <a:gd name="T25" fmla="*/ 1062 h 1095"/>
                <a:gd name="T26" fmla="*/ 10 w 151"/>
                <a:gd name="T27" fmla="*/ 1075 h 1095"/>
                <a:gd name="T28" fmla="*/ 28 w 151"/>
                <a:gd name="T29" fmla="*/ 1088 h 1095"/>
                <a:gd name="T30" fmla="*/ 48 w 151"/>
                <a:gd name="T31" fmla="*/ 1095 h 1095"/>
                <a:gd name="T32" fmla="*/ 62 w 151"/>
                <a:gd name="T33" fmla="*/ 1088 h 1095"/>
                <a:gd name="T34" fmla="*/ 82 w 151"/>
                <a:gd name="T35" fmla="*/ 1038 h 1095"/>
                <a:gd name="T36" fmla="*/ 89 w 151"/>
                <a:gd name="T37" fmla="*/ 984 h 1095"/>
                <a:gd name="T38" fmla="*/ 93 w 151"/>
                <a:gd name="T39" fmla="*/ 932 h 1095"/>
                <a:gd name="T40" fmla="*/ 96 w 151"/>
                <a:gd name="T41" fmla="*/ 879 h 1095"/>
                <a:gd name="T42" fmla="*/ 103 w 151"/>
                <a:gd name="T43" fmla="*/ 788 h 1095"/>
                <a:gd name="T44" fmla="*/ 110 w 151"/>
                <a:gd name="T45" fmla="*/ 697 h 1095"/>
                <a:gd name="T46" fmla="*/ 117 w 151"/>
                <a:gd name="T47" fmla="*/ 606 h 1095"/>
                <a:gd name="T48" fmla="*/ 124 w 151"/>
                <a:gd name="T49" fmla="*/ 514 h 1095"/>
                <a:gd name="T50" fmla="*/ 134 w 151"/>
                <a:gd name="T51" fmla="*/ 391 h 1095"/>
                <a:gd name="T52" fmla="*/ 144 w 151"/>
                <a:gd name="T53" fmla="*/ 265 h 1095"/>
                <a:gd name="T54" fmla="*/ 151 w 151"/>
                <a:gd name="T55" fmla="*/ 139 h 1095"/>
                <a:gd name="T56" fmla="*/ 151 w 151"/>
                <a:gd name="T57" fmla="*/ 13 h 1095"/>
                <a:gd name="T58" fmla="*/ 148 w 151"/>
                <a:gd name="T59" fmla="*/ 8 h 1095"/>
                <a:gd name="T60" fmla="*/ 141 w 151"/>
                <a:gd name="T61" fmla="*/ 2 h 1095"/>
                <a:gd name="T62" fmla="*/ 130 w 151"/>
                <a:gd name="T63" fmla="*/ 0 h 1095"/>
                <a:gd name="T64" fmla="*/ 127 w 151"/>
                <a:gd name="T65" fmla="*/ 0 h 1095"/>
                <a:gd name="T66" fmla="*/ 127 w 151"/>
                <a:gd name="T67" fmla="*/ 0 h 10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1" h="1095">
                  <a:moveTo>
                    <a:pt x="127" y="0"/>
                  </a:moveTo>
                  <a:lnTo>
                    <a:pt x="120" y="117"/>
                  </a:lnTo>
                  <a:lnTo>
                    <a:pt x="106" y="234"/>
                  </a:lnTo>
                  <a:lnTo>
                    <a:pt x="89" y="352"/>
                  </a:lnTo>
                  <a:lnTo>
                    <a:pt x="76" y="469"/>
                  </a:lnTo>
                  <a:lnTo>
                    <a:pt x="65" y="556"/>
                  </a:lnTo>
                  <a:lnTo>
                    <a:pt x="55" y="640"/>
                  </a:lnTo>
                  <a:lnTo>
                    <a:pt x="41" y="725"/>
                  </a:lnTo>
                  <a:lnTo>
                    <a:pt x="31" y="810"/>
                  </a:lnTo>
                  <a:lnTo>
                    <a:pt x="21" y="873"/>
                  </a:lnTo>
                  <a:lnTo>
                    <a:pt x="7" y="936"/>
                  </a:lnTo>
                  <a:lnTo>
                    <a:pt x="0" y="1001"/>
                  </a:lnTo>
                  <a:lnTo>
                    <a:pt x="4" y="1062"/>
                  </a:lnTo>
                  <a:lnTo>
                    <a:pt x="10" y="1075"/>
                  </a:lnTo>
                  <a:lnTo>
                    <a:pt x="28" y="1088"/>
                  </a:lnTo>
                  <a:lnTo>
                    <a:pt x="48" y="1095"/>
                  </a:lnTo>
                  <a:lnTo>
                    <a:pt x="62" y="1088"/>
                  </a:lnTo>
                  <a:lnTo>
                    <a:pt x="82" y="1038"/>
                  </a:lnTo>
                  <a:lnTo>
                    <a:pt x="89" y="984"/>
                  </a:lnTo>
                  <a:lnTo>
                    <a:pt x="93" y="932"/>
                  </a:lnTo>
                  <a:lnTo>
                    <a:pt x="96" y="879"/>
                  </a:lnTo>
                  <a:lnTo>
                    <a:pt x="103" y="788"/>
                  </a:lnTo>
                  <a:lnTo>
                    <a:pt x="110" y="697"/>
                  </a:lnTo>
                  <a:lnTo>
                    <a:pt x="117" y="606"/>
                  </a:lnTo>
                  <a:lnTo>
                    <a:pt x="124" y="514"/>
                  </a:lnTo>
                  <a:lnTo>
                    <a:pt x="134" y="391"/>
                  </a:lnTo>
                  <a:lnTo>
                    <a:pt x="144" y="265"/>
                  </a:lnTo>
                  <a:lnTo>
                    <a:pt x="151" y="139"/>
                  </a:lnTo>
                  <a:lnTo>
                    <a:pt x="151" y="13"/>
                  </a:lnTo>
                  <a:lnTo>
                    <a:pt x="148" y="8"/>
                  </a:lnTo>
                  <a:lnTo>
                    <a:pt x="141" y="2"/>
                  </a:lnTo>
                  <a:lnTo>
                    <a:pt x="130" y="0"/>
                  </a:lnTo>
                  <a:lnTo>
                    <a:pt x="12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7" name="Freeform 16"/>
            <p:cNvSpPr>
              <a:spLocks/>
            </p:cNvSpPr>
            <p:nvPr/>
          </p:nvSpPr>
          <p:spPr bwMode="auto">
            <a:xfrm>
              <a:off x="2259" y="2165"/>
              <a:ext cx="1201" cy="39"/>
            </a:xfrm>
            <a:custGeom>
              <a:avLst/>
              <a:gdLst>
                <a:gd name="T0" fmla="*/ 7 w 1201"/>
                <a:gd name="T1" fmla="*/ 33 h 39"/>
                <a:gd name="T2" fmla="*/ 83 w 1201"/>
                <a:gd name="T3" fmla="*/ 28 h 39"/>
                <a:gd name="T4" fmla="*/ 158 w 1201"/>
                <a:gd name="T5" fmla="*/ 24 h 39"/>
                <a:gd name="T6" fmla="*/ 234 w 1201"/>
                <a:gd name="T7" fmla="*/ 20 h 39"/>
                <a:gd name="T8" fmla="*/ 309 w 1201"/>
                <a:gd name="T9" fmla="*/ 17 h 39"/>
                <a:gd name="T10" fmla="*/ 381 w 1201"/>
                <a:gd name="T11" fmla="*/ 15 h 39"/>
                <a:gd name="T12" fmla="*/ 456 w 1201"/>
                <a:gd name="T13" fmla="*/ 15 h 39"/>
                <a:gd name="T14" fmla="*/ 528 w 1201"/>
                <a:gd name="T15" fmla="*/ 13 h 39"/>
                <a:gd name="T16" fmla="*/ 604 w 1201"/>
                <a:gd name="T17" fmla="*/ 13 h 39"/>
                <a:gd name="T18" fmla="*/ 679 w 1201"/>
                <a:gd name="T19" fmla="*/ 15 h 39"/>
                <a:gd name="T20" fmla="*/ 751 w 1201"/>
                <a:gd name="T21" fmla="*/ 15 h 39"/>
                <a:gd name="T22" fmla="*/ 827 w 1201"/>
                <a:gd name="T23" fmla="*/ 17 h 39"/>
                <a:gd name="T24" fmla="*/ 899 w 1201"/>
                <a:gd name="T25" fmla="*/ 22 h 39"/>
                <a:gd name="T26" fmla="*/ 974 w 1201"/>
                <a:gd name="T27" fmla="*/ 24 h 39"/>
                <a:gd name="T28" fmla="*/ 1050 w 1201"/>
                <a:gd name="T29" fmla="*/ 28 h 39"/>
                <a:gd name="T30" fmla="*/ 1125 w 1201"/>
                <a:gd name="T31" fmla="*/ 35 h 39"/>
                <a:gd name="T32" fmla="*/ 1201 w 1201"/>
                <a:gd name="T33" fmla="*/ 39 h 39"/>
                <a:gd name="T34" fmla="*/ 1201 w 1201"/>
                <a:gd name="T35" fmla="*/ 39 h 39"/>
                <a:gd name="T36" fmla="*/ 1201 w 1201"/>
                <a:gd name="T37" fmla="*/ 35 h 39"/>
                <a:gd name="T38" fmla="*/ 1194 w 1201"/>
                <a:gd name="T39" fmla="*/ 30 h 39"/>
                <a:gd name="T40" fmla="*/ 1190 w 1201"/>
                <a:gd name="T41" fmla="*/ 28 h 39"/>
                <a:gd name="T42" fmla="*/ 1115 w 1201"/>
                <a:gd name="T43" fmla="*/ 22 h 39"/>
                <a:gd name="T44" fmla="*/ 1039 w 1201"/>
                <a:gd name="T45" fmla="*/ 15 h 39"/>
                <a:gd name="T46" fmla="*/ 964 w 1201"/>
                <a:gd name="T47" fmla="*/ 11 h 39"/>
                <a:gd name="T48" fmla="*/ 892 w 1201"/>
                <a:gd name="T49" fmla="*/ 6 h 39"/>
                <a:gd name="T50" fmla="*/ 817 w 1201"/>
                <a:gd name="T51" fmla="*/ 2 h 39"/>
                <a:gd name="T52" fmla="*/ 741 w 1201"/>
                <a:gd name="T53" fmla="*/ 2 h 39"/>
                <a:gd name="T54" fmla="*/ 669 w 1201"/>
                <a:gd name="T55" fmla="*/ 0 h 39"/>
                <a:gd name="T56" fmla="*/ 594 w 1201"/>
                <a:gd name="T57" fmla="*/ 0 h 39"/>
                <a:gd name="T58" fmla="*/ 522 w 1201"/>
                <a:gd name="T59" fmla="*/ 0 h 39"/>
                <a:gd name="T60" fmla="*/ 446 w 1201"/>
                <a:gd name="T61" fmla="*/ 2 h 39"/>
                <a:gd name="T62" fmla="*/ 371 w 1201"/>
                <a:gd name="T63" fmla="*/ 4 h 39"/>
                <a:gd name="T64" fmla="*/ 299 w 1201"/>
                <a:gd name="T65" fmla="*/ 6 h 39"/>
                <a:gd name="T66" fmla="*/ 223 w 1201"/>
                <a:gd name="T67" fmla="*/ 11 h 39"/>
                <a:gd name="T68" fmla="*/ 148 w 1201"/>
                <a:gd name="T69" fmla="*/ 15 h 39"/>
                <a:gd name="T70" fmla="*/ 76 w 1201"/>
                <a:gd name="T71" fmla="*/ 20 h 39"/>
                <a:gd name="T72" fmla="*/ 0 w 1201"/>
                <a:gd name="T73" fmla="*/ 24 h 39"/>
                <a:gd name="T74" fmla="*/ 0 w 1201"/>
                <a:gd name="T75" fmla="*/ 26 h 39"/>
                <a:gd name="T76" fmla="*/ 0 w 1201"/>
                <a:gd name="T77" fmla="*/ 28 h 39"/>
                <a:gd name="T78" fmla="*/ 4 w 1201"/>
                <a:gd name="T79" fmla="*/ 30 h 39"/>
                <a:gd name="T80" fmla="*/ 7 w 1201"/>
                <a:gd name="T81" fmla="*/ 33 h 39"/>
                <a:gd name="T82" fmla="*/ 7 w 1201"/>
                <a:gd name="T83" fmla="*/ 33 h 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01" h="39">
                  <a:moveTo>
                    <a:pt x="7" y="33"/>
                  </a:moveTo>
                  <a:lnTo>
                    <a:pt x="83" y="28"/>
                  </a:lnTo>
                  <a:lnTo>
                    <a:pt x="158" y="24"/>
                  </a:lnTo>
                  <a:lnTo>
                    <a:pt x="234" y="20"/>
                  </a:lnTo>
                  <a:lnTo>
                    <a:pt x="309" y="17"/>
                  </a:lnTo>
                  <a:lnTo>
                    <a:pt x="381" y="15"/>
                  </a:lnTo>
                  <a:lnTo>
                    <a:pt x="456" y="15"/>
                  </a:lnTo>
                  <a:lnTo>
                    <a:pt x="528" y="13"/>
                  </a:lnTo>
                  <a:lnTo>
                    <a:pt x="604" y="13"/>
                  </a:lnTo>
                  <a:lnTo>
                    <a:pt x="679" y="15"/>
                  </a:lnTo>
                  <a:lnTo>
                    <a:pt x="751" y="15"/>
                  </a:lnTo>
                  <a:lnTo>
                    <a:pt x="827" y="17"/>
                  </a:lnTo>
                  <a:lnTo>
                    <a:pt x="899" y="22"/>
                  </a:lnTo>
                  <a:lnTo>
                    <a:pt x="974" y="24"/>
                  </a:lnTo>
                  <a:lnTo>
                    <a:pt x="1050" y="28"/>
                  </a:lnTo>
                  <a:lnTo>
                    <a:pt x="1125" y="35"/>
                  </a:lnTo>
                  <a:lnTo>
                    <a:pt x="1201" y="39"/>
                  </a:lnTo>
                  <a:lnTo>
                    <a:pt x="1201" y="35"/>
                  </a:lnTo>
                  <a:lnTo>
                    <a:pt x="1194" y="30"/>
                  </a:lnTo>
                  <a:lnTo>
                    <a:pt x="1190" y="28"/>
                  </a:lnTo>
                  <a:lnTo>
                    <a:pt x="1115" y="22"/>
                  </a:lnTo>
                  <a:lnTo>
                    <a:pt x="1039" y="15"/>
                  </a:lnTo>
                  <a:lnTo>
                    <a:pt x="964" y="11"/>
                  </a:lnTo>
                  <a:lnTo>
                    <a:pt x="892" y="6"/>
                  </a:lnTo>
                  <a:lnTo>
                    <a:pt x="817" y="2"/>
                  </a:lnTo>
                  <a:lnTo>
                    <a:pt x="741" y="2"/>
                  </a:lnTo>
                  <a:lnTo>
                    <a:pt x="669" y="0"/>
                  </a:lnTo>
                  <a:lnTo>
                    <a:pt x="594" y="0"/>
                  </a:lnTo>
                  <a:lnTo>
                    <a:pt x="522" y="0"/>
                  </a:lnTo>
                  <a:lnTo>
                    <a:pt x="446" y="2"/>
                  </a:lnTo>
                  <a:lnTo>
                    <a:pt x="371" y="4"/>
                  </a:lnTo>
                  <a:lnTo>
                    <a:pt x="299" y="6"/>
                  </a:lnTo>
                  <a:lnTo>
                    <a:pt x="223" y="11"/>
                  </a:lnTo>
                  <a:lnTo>
                    <a:pt x="148" y="15"/>
                  </a:lnTo>
                  <a:lnTo>
                    <a:pt x="76" y="20"/>
                  </a:lnTo>
                  <a:lnTo>
                    <a:pt x="0" y="24"/>
                  </a:lnTo>
                  <a:lnTo>
                    <a:pt x="0" y="26"/>
                  </a:lnTo>
                  <a:lnTo>
                    <a:pt x="0" y="28"/>
                  </a:lnTo>
                  <a:lnTo>
                    <a:pt x="4" y="30"/>
                  </a:lnTo>
                  <a:lnTo>
                    <a:pt x="7" y="3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8" name="Freeform 17"/>
            <p:cNvSpPr>
              <a:spLocks/>
            </p:cNvSpPr>
            <p:nvPr/>
          </p:nvSpPr>
          <p:spPr bwMode="auto">
            <a:xfrm>
              <a:off x="2362" y="2241"/>
              <a:ext cx="943" cy="15"/>
            </a:xfrm>
            <a:custGeom>
              <a:avLst/>
              <a:gdLst>
                <a:gd name="T0" fmla="*/ 11 w 943"/>
                <a:gd name="T1" fmla="*/ 9 h 15"/>
                <a:gd name="T2" fmla="*/ 69 w 943"/>
                <a:gd name="T3" fmla="*/ 9 h 15"/>
                <a:gd name="T4" fmla="*/ 127 w 943"/>
                <a:gd name="T5" fmla="*/ 9 h 15"/>
                <a:gd name="T6" fmla="*/ 185 w 943"/>
                <a:gd name="T7" fmla="*/ 9 h 15"/>
                <a:gd name="T8" fmla="*/ 244 w 943"/>
                <a:gd name="T9" fmla="*/ 9 h 15"/>
                <a:gd name="T10" fmla="*/ 299 w 943"/>
                <a:gd name="T11" fmla="*/ 9 h 15"/>
                <a:gd name="T12" fmla="*/ 357 w 943"/>
                <a:gd name="T13" fmla="*/ 9 h 15"/>
                <a:gd name="T14" fmla="*/ 415 w 943"/>
                <a:gd name="T15" fmla="*/ 9 h 15"/>
                <a:gd name="T16" fmla="*/ 473 w 943"/>
                <a:gd name="T17" fmla="*/ 9 h 15"/>
                <a:gd name="T18" fmla="*/ 532 w 943"/>
                <a:gd name="T19" fmla="*/ 9 h 15"/>
                <a:gd name="T20" fmla="*/ 590 w 943"/>
                <a:gd name="T21" fmla="*/ 9 h 15"/>
                <a:gd name="T22" fmla="*/ 648 w 943"/>
                <a:gd name="T23" fmla="*/ 11 h 15"/>
                <a:gd name="T24" fmla="*/ 707 w 943"/>
                <a:gd name="T25" fmla="*/ 11 h 15"/>
                <a:gd name="T26" fmla="*/ 765 w 943"/>
                <a:gd name="T27" fmla="*/ 11 h 15"/>
                <a:gd name="T28" fmla="*/ 827 w 943"/>
                <a:gd name="T29" fmla="*/ 13 h 15"/>
                <a:gd name="T30" fmla="*/ 885 w 943"/>
                <a:gd name="T31" fmla="*/ 13 h 15"/>
                <a:gd name="T32" fmla="*/ 943 w 943"/>
                <a:gd name="T33" fmla="*/ 15 h 15"/>
                <a:gd name="T34" fmla="*/ 943 w 943"/>
                <a:gd name="T35" fmla="*/ 15 h 15"/>
                <a:gd name="T36" fmla="*/ 940 w 943"/>
                <a:gd name="T37" fmla="*/ 11 h 15"/>
                <a:gd name="T38" fmla="*/ 933 w 943"/>
                <a:gd name="T39" fmla="*/ 9 h 15"/>
                <a:gd name="T40" fmla="*/ 930 w 943"/>
                <a:gd name="T41" fmla="*/ 9 h 15"/>
                <a:gd name="T42" fmla="*/ 871 w 943"/>
                <a:gd name="T43" fmla="*/ 7 h 15"/>
                <a:gd name="T44" fmla="*/ 813 w 943"/>
                <a:gd name="T45" fmla="*/ 4 h 15"/>
                <a:gd name="T46" fmla="*/ 755 w 943"/>
                <a:gd name="T47" fmla="*/ 2 h 15"/>
                <a:gd name="T48" fmla="*/ 696 w 943"/>
                <a:gd name="T49" fmla="*/ 2 h 15"/>
                <a:gd name="T50" fmla="*/ 638 w 943"/>
                <a:gd name="T51" fmla="*/ 0 h 15"/>
                <a:gd name="T52" fmla="*/ 580 w 943"/>
                <a:gd name="T53" fmla="*/ 0 h 15"/>
                <a:gd name="T54" fmla="*/ 522 w 943"/>
                <a:gd name="T55" fmla="*/ 0 h 15"/>
                <a:gd name="T56" fmla="*/ 463 w 943"/>
                <a:gd name="T57" fmla="*/ 0 h 15"/>
                <a:gd name="T58" fmla="*/ 405 w 943"/>
                <a:gd name="T59" fmla="*/ 0 h 15"/>
                <a:gd name="T60" fmla="*/ 347 w 943"/>
                <a:gd name="T61" fmla="*/ 0 h 15"/>
                <a:gd name="T62" fmla="*/ 288 w 943"/>
                <a:gd name="T63" fmla="*/ 0 h 15"/>
                <a:gd name="T64" fmla="*/ 233 w 943"/>
                <a:gd name="T65" fmla="*/ 0 h 15"/>
                <a:gd name="T66" fmla="*/ 175 w 943"/>
                <a:gd name="T67" fmla="*/ 2 h 15"/>
                <a:gd name="T68" fmla="*/ 117 w 943"/>
                <a:gd name="T69" fmla="*/ 2 h 15"/>
                <a:gd name="T70" fmla="*/ 59 w 943"/>
                <a:gd name="T71" fmla="*/ 2 h 15"/>
                <a:gd name="T72" fmla="*/ 0 w 943"/>
                <a:gd name="T73" fmla="*/ 2 h 15"/>
                <a:gd name="T74" fmla="*/ 0 w 943"/>
                <a:gd name="T75" fmla="*/ 2 h 15"/>
                <a:gd name="T76" fmla="*/ 4 w 943"/>
                <a:gd name="T77" fmla="*/ 4 h 15"/>
                <a:gd name="T78" fmla="*/ 7 w 943"/>
                <a:gd name="T79" fmla="*/ 9 h 15"/>
                <a:gd name="T80" fmla="*/ 11 w 943"/>
                <a:gd name="T81" fmla="*/ 9 h 15"/>
                <a:gd name="T82" fmla="*/ 11 w 943"/>
                <a:gd name="T83" fmla="*/ 9 h 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43" h="15">
                  <a:moveTo>
                    <a:pt x="11" y="9"/>
                  </a:moveTo>
                  <a:lnTo>
                    <a:pt x="69" y="9"/>
                  </a:lnTo>
                  <a:lnTo>
                    <a:pt x="127" y="9"/>
                  </a:lnTo>
                  <a:lnTo>
                    <a:pt x="185" y="9"/>
                  </a:lnTo>
                  <a:lnTo>
                    <a:pt x="244" y="9"/>
                  </a:lnTo>
                  <a:lnTo>
                    <a:pt x="299" y="9"/>
                  </a:lnTo>
                  <a:lnTo>
                    <a:pt x="357" y="9"/>
                  </a:lnTo>
                  <a:lnTo>
                    <a:pt x="415" y="9"/>
                  </a:lnTo>
                  <a:lnTo>
                    <a:pt x="473" y="9"/>
                  </a:lnTo>
                  <a:lnTo>
                    <a:pt x="532" y="9"/>
                  </a:lnTo>
                  <a:lnTo>
                    <a:pt x="590" y="9"/>
                  </a:lnTo>
                  <a:lnTo>
                    <a:pt x="648" y="11"/>
                  </a:lnTo>
                  <a:lnTo>
                    <a:pt x="707" y="11"/>
                  </a:lnTo>
                  <a:lnTo>
                    <a:pt x="765" y="11"/>
                  </a:lnTo>
                  <a:lnTo>
                    <a:pt x="827" y="13"/>
                  </a:lnTo>
                  <a:lnTo>
                    <a:pt x="885" y="13"/>
                  </a:lnTo>
                  <a:lnTo>
                    <a:pt x="943" y="15"/>
                  </a:lnTo>
                  <a:lnTo>
                    <a:pt x="940" y="11"/>
                  </a:lnTo>
                  <a:lnTo>
                    <a:pt x="933" y="9"/>
                  </a:lnTo>
                  <a:lnTo>
                    <a:pt x="930" y="9"/>
                  </a:lnTo>
                  <a:lnTo>
                    <a:pt x="871" y="7"/>
                  </a:lnTo>
                  <a:lnTo>
                    <a:pt x="813" y="4"/>
                  </a:lnTo>
                  <a:lnTo>
                    <a:pt x="755" y="2"/>
                  </a:lnTo>
                  <a:lnTo>
                    <a:pt x="696" y="2"/>
                  </a:lnTo>
                  <a:lnTo>
                    <a:pt x="638" y="0"/>
                  </a:lnTo>
                  <a:lnTo>
                    <a:pt x="580" y="0"/>
                  </a:lnTo>
                  <a:lnTo>
                    <a:pt x="522" y="0"/>
                  </a:lnTo>
                  <a:lnTo>
                    <a:pt x="463" y="0"/>
                  </a:lnTo>
                  <a:lnTo>
                    <a:pt x="405" y="0"/>
                  </a:lnTo>
                  <a:lnTo>
                    <a:pt x="347" y="0"/>
                  </a:lnTo>
                  <a:lnTo>
                    <a:pt x="288" y="0"/>
                  </a:lnTo>
                  <a:lnTo>
                    <a:pt x="233" y="0"/>
                  </a:lnTo>
                  <a:lnTo>
                    <a:pt x="175" y="2"/>
                  </a:lnTo>
                  <a:lnTo>
                    <a:pt x="117" y="2"/>
                  </a:lnTo>
                  <a:lnTo>
                    <a:pt x="59" y="2"/>
                  </a:lnTo>
                  <a:lnTo>
                    <a:pt x="0" y="2"/>
                  </a:lnTo>
                  <a:lnTo>
                    <a:pt x="4" y="4"/>
                  </a:lnTo>
                  <a:lnTo>
                    <a:pt x="7" y="9"/>
                  </a:lnTo>
                  <a:lnTo>
                    <a:pt x="11" y="9"/>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9" name="Freeform 18"/>
            <p:cNvSpPr>
              <a:spLocks/>
            </p:cNvSpPr>
            <p:nvPr/>
          </p:nvSpPr>
          <p:spPr bwMode="auto">
            <a:xfrm>
              <a:off x="2373" y="2189"/>
              <a:ext cx="82" cy="1045"/>
            </a:xfrm>
            <a:custGeom>
              <a:avLst/>
              <a:gdLst>
                <a:gd name="T0" fmla="*/ 0 w 82"/>
                <a:gd name="T1" fmla="*/ 0 h 1045"/>
                <a:gd name="T2" fmla="*/ 30 w 82"/>
                <a:gd name="T3" fmla="*/ 258 h 1045"/>
                <a:gd name="T4" fmla="*/ 48 w 82"/>
                <a:gd name="T5" fmla="*/ 517 h 1045"/>
                <a:gd name="T6" fmla="*/ 54 w 82"/>
                <a:gd name="T7" fmla="*/ 775 h 1045"/>
                <a:gd name="T8" fmla="*/ 54 w 82"/>
                <a:gd name="T9" fmla="*/ 1034 h 1045"/>
                <a:gd name="T10" fmla="*/ 58 w 82"/>
                <a:gd name="T11" fmla="*/ 1038 h 1045"/>
                <a:gd name="T12" fmla="*/ 61 w 82"/>
                <a:gd name="T13" fmla="*/ 1043 h 1045"/>
                <a:gd name="T14" fmla="*/ 65 w 82"/>
                <a:gd name="T15" fmla="*/ 1045 h 1045"/>
                <a:gd name="T16" fmla="*/ 68 w 82"/>
                <a:gd name="T17" fmla="*/ 1045 h 1045"/>
                <a:gd name="T18" fmla="*/ 82 w 82"/>
                <a:gd name="T19" fmla="*/ 784 h 1045"/>
                <a:gd name="T20" fmla="*/ 72 w 82"/>
                <a:gd name="T21" fmla="*/ 528 h 1045"/>
                <a:gd name="T22" fmla="*/ 51 w 82"/>
                <a:gd name="T23" fmla="*/ 269 h 1045"/>
                <a:gd name="T24" fmla="*/ 13 w 82"/>
                <a:gd name="T25" fmla="*/ 11 h 1045"/>
                <a:gd name="T26" fmla="*/ 10 w 82"/>
                <a:gd name="T27" fmla="*/ 6 h 1045"/>
                <a:gd name="T28" fmla="*/ 6 w 82"/>
                <a:gd name="T29" fmla="*/ 2 h 1045"/>
                <a:gd name="T30" fmla="*/ 0 w 82"/>
                <a:gd name="T31" fmla="*/ 0 h 1045"/>
                <a:gd name="T32" fmla="*/ 0 w 82"/>
                <a:gd name="T33" fmla="*/ 0 h 1045"/>
                <a:gd name="T34" fmla="*/ 0 w 82"/>
                <a:gd name="T35" fmla="*/ 0 h 10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2" h="1045">
                  <a:moveTo>
                    <a:pt x="0" y="0"/>
                  </a:moveTo>
                  <a:lnTo>
                    <a:pt x="30" y="258"/>
                  </a:lnTo>
                  <a:lnTo>
                    <a:pt x="48" y="517"/>
                  </a:lnTo>
                  <a:lnTo>
                    <a:pt x="54" y="775"/>
                  </a:lnTo>
                  <a:lnTo>
                    <a:pt x="54" y="1034"/>
                  </a:lnTo>
                  <a:lnTo>
                    <a:pt x="58" y="1038"/>
                  </a:lnTo>
                  <a:lnTo>
                    <a:pt x="61" y="1043"/>
                  </a:lnTo>
                  <a:lnTo>
                    <a:pt x="65" y="1045"/>
                  </a:lnTo>
                  <a:lnTo>
                    <a:pt x="68" y="1045"/>
                  </a:lnTo>
                  <a:lnTo>
                    <a:pt x="82" y="784"/>
                  </a:lnTo>
                  <a:lnTo>
                    <a:pt x="72" y="528"/>
                  </a:lnTo>
                  <a:lnTo>
                    <a:pt x="51" y="269"/>
                  </a:lnTo>
                  <a:lnTo>
                    <a:pt x="13" y="11"/>
                  </a:lnTo>
                  <a:lnTo>
                    <a:pt x="10" y="6"/>
                  </a:lnTo>
                  <a:lnTo>
                    <a:pt x="6" y="2"/>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0" name="Freeform 19"/>
            <p:cNvSpPr>
              <a:spLocks/>
            </p:cNvSpPr>
            <p:nvPr/>
          </p:nvSpPr>
          <p:spPr bwMode="auto">
            <a:xfrm>
              <a:off x="3134" y="2256"/>
              <a:ext cx="140" cy="971"/>
            </a:xfrm>
            <a:custGeom>
              <a:avLst/>
              <a:gdLst>
                <a:gd name="T0" fmla="*/ 123 w 140"/>
                <a:gd name="T1" fmla="*/ 0 h 971"/>
                <a:gd name="T2" fmla="*/ 113 w 140"/>
                <a:gd name="T3" fmla="*/ 118 h 971"/>
                <a:gd name="T4" fmla="*/ 99 w 140"/>
                <a:gd name="T5" fmla="*/ 233 h 971"/>
                <a:gd name="T6" fmla="*/ 82 w 140"/>
                <a:gd name="T7" fmla="*/ 350 h 971"/>
                <a:gd name="T8" fmla="*/ 62 w 140"/>
                <a:gd name="T9" fmla="*/ 465 h 971"/>
                <a:gd name="T10" fmla="*/ 44 w 140"/>
                <a:gd name="T11" fmla="*/ 589 h 971"/>
                <a:gd name="T12" fmla="*/ 31 w 140"/>
                <a:gd name="T13" fmla="*/ 715 h 971"/>
                <a:gd name="T14" fmla="*/ 17 w 140"/>
                <a:gd name="T15" fmla="*/ 839 h 971"/>
                <a:gd name="T16" fmla="*/ 0 w 140"/>
                <a:gd name="T17" fmla="*/ 965 h 971"/>
                <a:gd name="T18" fmla="*/ 0 w 140"/>
                <a:gd name="T19" fmla="*/ 967 h 971"/>
                <a:gd name="T20" fmla="*/ 7 w 140"/>
                <a:gd name="T21" fmla="*/ 969 h 971"/>
                <a:gd name="T22" fmla="*/ 10 w 140"/>
                <a:gd name="T23" fmla="*/ 971 h 971"/>
                <a:gd name="T24" fmla="*/ 14 w 140"/>
                <a:gd name="T25" fmla="*/ 971 h 971"/>
                <a:gd name="T26" fmla="*/ 38 w 140"/>
                <a:gd name="T27" fmla="*/ 858 h 971"/>
                <a:gd name="T28" fmla="*/ 48 w 140"/>
                <a:gd name="T29" fmla="*/ 743 h 971"/>
                <a:gd name="T30" fmla="*/ 58 w 140"/>
                <a:gd name="T31" fmla="*/ 628 h 971"/>
                <a:gd name="T32" fmla="*/ 72 w 140"/>
                <a:gd name="T33" fmla="*/ 515 h 971"/>
                <a:gd name="T34" fmla="*/ 92 w 140"/>
                <a:gd name="T35" fmla="*/ 389 h 971"/>
                <a:gd name="T36" fmla="*/ 113 w 140"/>
                <a:gd name="T37" fmla="*/ 261 h 971"/>
                <a:gd name="T38" fmla="*/ 130 w 140"/>
                <a:gd name="T39" fmla="*/ 135 h 971"/>
                <a:gd name="T40" fmla="*/ 140 w 140"/>
                <a:gd name="T41" fmla="*/ 7 h 971"/>
                <a:gd name="T42" fmla="*/ 137 w 140"/>
                <a:gd name="T43" fmla="*/ 5 h 971"/>
                <a:gd name="T44" fmla="*/ 134 w 140"/>
                <a:gd name="T45" fmla="*/ 2 h 971"/>
                <a:gd name="T46" fmla="*/ 127 w 140"/>
                <a:gd name="T47" fmla="*/ 0 h 971"/>
                <a:gd name="T48" fmla="*/ 123 w 140"/>
                <a:gd name="T49" fmla="*/ 0 h 971"/>
                <a:gd name="T50" fmla="*/ 123 w 140"/>
                <a:gd name="T51" fmla="*/ 0 h 9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0" h="971">
                  <a:moveTo>
                    <a:pt x="123" y="0"/>
                  </a:moveTo>
                  <a:lnTo>
                    <a:pt x="113" y="118"/>
                  </a:lnTo>
                  <a:lnTo>
                    <a:pt x="99" y="233"/>
                  </a:lnTo>
                  <a:lnTo>
                    <a:pt x="82" y="350"/>
                  </a:lnTo>
                  <a:lnTo>
                    <a:pt x="62" y="465"/>
                  </a:lnTo>
                  <a:lnTo>
                    <a:pt x="44" y="589"/>
                  </a:lnTo>
                  <a:lnTo>
                    <a:pt x="31" y="715"/>
                  </a:lnTo>
                  <a:lnTo>
                    <a:pt x="17" y="839"/>
                  </a:lnTo>
                  <a:lnTo>
                    <a:pt x="0" y="965"/>
                  </a:lnTo>
                  <a:lnTo>
                    <a:pt x="0" y="967"/>
                  </a:lnTo>
                  <a:lnTo>
                    <a:pt x="7" y="969"/>
                  </a:lnTo>
                  <a:lnTo>
                    <a:pt x="10" y="971"/>
                  </a:lnTo>
                  <a:lnTo>
                    <a:pt x="14" y="971"/>
                  </a:lnTo>
                  <a:lnTo>
                    <a:pt x="38" y="858"/>
                  </a:lnTo>
                  <a:lnTo>
                    <a:pt x="48" y="743"/>
                  </a:lnTo>
                  <a:lnTo>
                    <a:pt x="58" y="628"/>
                  </a:lnTo>
                  <a:lnTo>
                    <a:pt x="72" y="515"/>
                  </a:lnTo>
                  <a:lnTo>
                    <a:pt x="92" y="389"/>
                  </a:lnTo>
                  <a:lnTo>
                    <a:pt x="113" y="261"/>
                  </a:lnTo>
                  <a:lnTo>
                    <a:pt x="130" y="135"/>
                  </a:lnTo>
                  <a:lnTo>
                    <a:pt x="140" y="7"/>
                  </a:lnTo>
                  <a:lnTo>
                    <a:pt x="137" y="5"/>
                  </a:lnTo>
                  <a:lnTo>
                    <a:pt x="134" y="2"/>
                  </a:lnTo>
                  <a:lnTo>
                    <a:pt x="127" y="0"/>
                  </a:lnTo>
                  <a:lnTo>
                    <a:pt x="12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1" name="Freeform 20"/>
            <p:cNvSpPr>
              <a:spLocks/>
            </p:cNvSpPr>
            <p:nvPr/>
          </p:nvSpPr>
          <p:spPr bwMode="auto">
            <a:xfrm>
              <a:off x="2791" y="2243"/>
              <a:ext cx="20" cy="1032"/>
            </a:xfrm>
            <a:custGeom>
              <a:avLst/>
              <a:gdLst>
                <a:gd name="T0" fmla="*/ 10 w 20"/>
                <a:gd name="T1" fmla="*/ 0 h 1032"/>
                <a:gd name="T2" fmla="*/ 3 w 20"/>
                <a:gd name="T3" fmla="*/ 122 h 1032"/>
                <a:gd name="T4" fmla="*/ 7 w 20"/>
                <a:gd name="T5" fmla="*/ 243 h 1032"/>
                <a:gd name="T6" fmla="*/ 7 w 20"/>
                <a:gd name="T7" fmla="*/ 365 h 1032"/>
                <a:gd name="T8" fmla="*/ 10 w 20"/>
                <a:gd name="T9" fmla="*/ 487 h 1032"/>
                <a:gd name="T10" fmla="*/ 7 w 20"/>
                <a:gd name="T11" fmla="*/ 621 h 1032"/>
                <a:gd name="T12" fmla="*/ 3 w 20"/>
                <a:gd name="T13" fmla="*/ 756 h 1032"/>
                <a:gd name="T14" fmla="*/ 0 w 20"/>
                <a:gd name="T15" fmla="*/ 893 h 1032"/>
                <a:gd name="T16" fmla="*/ 0 w 20"/>
                <a:gd name="T17" fmla="*/ 1028 h 1032"/>
                <a:gd name="T18" fmla="*/ 0 w 20"/>
                <a:gd name="T19" fmla="*/ 1030 h 1032"/>
                <a:gd name="T20" fmla="*/ 3 w 20"/>
                <a:gd name="T21" fmla="*/ 1030 h 1032"/>
                <a:gd name="T22" fmla="*/ 7 w 20"/>
                <a:gd name="T23" fmla="*/ 1032 h 1032"/>
                <a:gd name="T24" fmla="*/ 7 w 20"/>
                <a:gd name="T25" fmla="*/ 1032 h 1032"/>
                <a:gd name="T26" fmla="*/ 14 w 20"/>
                <a:gd name="T27" fmla="*/ 776 h 1032"/>
                <a:gd name="T28" fmla="*/ 20 w 20"/>
                <a:gd name="T29" fmla="*/ 519 h 1032"/>
                <a:gd name="T30" fmla="*/ 20 w 20"/>
                <a:gd name="T31" fmla="*/ 261 h 1032"/>
                <a:gd name="T32" fmla="*/ 20 w 20"/>
                <a:gd name="T33" fmla="*/ 5 h 1032"/>
                <a:gd name="T34" fmla="*/ 20 w 20"/>
                <a:gd name="T35" fmla="*/ 2 h 1032"/>
                <a:gd name="T36" fmla="*/ 17 w 20"/>
                <a:gd name="T37" fmla="*/ 2 h 1032"/>
                <a:gd name="T38" fmla="*/ 10 w 20"/>
                <a:gd name="T39" fmla="*/ 0 h 1032"/>
                <a:gd name="T40" fmla="*/ 10 w 20"/>
                <a:gd name="T41" fmla="*/ 0 h 1032"/>
                <a:gd name="T42" fmla="*/ 10 w 20"/>
                <a:gd name="T43" fmla="*/ 0 h 10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 h="1032">
                  <a:moveTo>
                    <a:pt x="10" y="0"/>
                  </a:moveTo>
                  <a:lnTo>
                    <a:pt x="3" y="122"/>
                  </a:lnTo>
                  <a:lnTo>
                    <a:pt x="7" y="243"/>
                  </a:lnTo>
                  <a:lnTo>
                    <a:pt x="7" y="365"/>
                  </a:lnTo>
                  <a:lnTo>
                    <a:pt x="10" y="487"/>
                  </a:lnTo>
                  <a:lnTo>
                    <a:pt x="7" y="621"/>
                  </a:lnTo>
                  <a:lnTo>
                    <a:pt x="3" y="756"/>
                  </a:lnTo>
                  <a:lnTo>
                    <a:pt x="0" y="893"/>
                  </a:lnTo>
                  <a:lnTo>
                    <a:pt x="0" y="1028"/>
                  </a:lnTo>
                  <a:lnTo>
                    <a:pt x="0" y="1030"/>
                  </a:lnTo>
                  <a:lnTo>
                    <a:pt x="3" y="1030"/>
                  </a:lnTo>
                  <a:lnTo>
                    <a:pt x="7" y="1032"/>
                  </a:lnTo>
                  <a:lnTo>
                    <a:pt x="14" y="776"/>
                  </a:lnTo>
                  <a:lnTo>
                    <a:pt x="20" y="519"/>
                  </a:lnTo>
                  <a:lnTo>
                    <a:pt x="20" y="261"/>
                  </a:lnTo>
                  <a:lnTo>
                    <a:pt x="20" y="5"/>
                  </a:lnTo>
                  <a:lnTo>
                    <a:pt x="20" y="2"/>
                  </a:lnTo>
                  <a:lnTo>
                    <a:pt x="17" y="2"/>
                  </a:lnTo>
                  <a:lnTo>
                    <a:pt x="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2" name="Freeform 21"/>
            <p:cNvSpPr>
              <a:spLocks/>
            </p:cNvSpPr>
            <p:nvPr/>
          </p:nvSpPr>
          <p:spPr bwMode="auto">
            <a:xfrm>
              <a:off x="2167" y="1100"/>
              <a:ext cx="1502" cy="42"/>
            </a:xfrm>
            <a:custGeom>
              <a:avLst/>
              <a:gdLst>
                <a:gd name="T0" fmla="*/ 1447 w 1502"/>
                <a:gd name="T1" fmla="*/ 20 h 42"/>
                <a:gd name="T2" fmla="*/ 1358 w 1502"/>
                <a:gd name="T3" fmla="*/ 27 h 42"/>
                <a:gd name="T4" fmla="*/ 1269 w 1502"/>
                <a:gd name="T5" fmla="*/ 29 h 42"/>
                <a:gd name="T6" fmla="*/ 1179 w 1502"/>
                <a:gd name="T7" fmla="*/ 31 h 42"/>
                <a:gd name="T8" fmla="*/ 1090 w 1502"/>
                <a:gd name="T9" fmla="*/ 29 h 42"/>
                <a:gd name="T10" fmla="*/ 1001 w 1502"/>
                <a:gd name="T11" fmla="*/ 29 h 42"/>
                <a:gd name="T12" fmla="*/ 912 w 1502"/>
                <a:gd name="T13" fmla="*/ 27 h 42"/>
                <a:gd name="T14" fmla="*/ 823 w 1502"/>
                <a:gd name="T15" fmla="*/ 24 h 42"/>
                <a:gd name="T16" fmla="*/ 730 w 1502"/>
                <a:gd name="T17" fmla="*/ 24 h 42"/>
                <a:gd name="T18" fmla="*/ 631 w 1502"/>
                <a:gd name="T19" fmla="*/ 20 h 42"/>
                <a:gd name="T20" fmla="*/ 535 w 1502"/>
                <a:gd name="T21" fmla="*/ 18 h 42"/>
                <a:gd name="T22" fmla="*/ 439 w 1502"/>
                <a:gd name="T23" fmla="*/ 13 h 42"/>
                <a:gd name="T24" fmla="*/ 343 w 1502"/>
                <a:gd name="T25" fmla="*/ 9 h 42"/>
                <a:gd name="T26" fmla="*/ 247 w 1502"/>
                <a:gd name="T27" fmla="*/ 7 h 42"/>
                <a:gd name="T28" fmla="*/ 151 w 1502"/>
                <a:gd name="T29" fmla="*/ 3 h 42"/>
                <a:gd name="T30" fmla="*/ 51 w 1502"/>
                <a:gd name="T31" fmla="*/ 0 h 42"/>
                <a:gd name="T32" fmla="*/ 0 w 1502"/>
                <a:gd name="T33" fmla="*/ 3 h 42"/>
                <a:gd name="T34" fmla="*/ 10 w 1502"/>
                <a:gd name="T35" fmla="*/ 11 h 42"/>
                <a:gd name="T36" fmla="*/ 65 w 1502"/>
                <a:gd name="T37" fmla="*/ 16 h 42"/>
                <a:gd name="T38" fmla="*/ 161 w 1502"/>
                <a:gd name="T39" fmla="*/ 22 h 42"/>
                <a:gd name="T40" fmla="*/ 257 w 1502"/>
                <a:gd name="T41" fmla="*/ 27 h 42"/>
                <a:gd name="T42" fmla="*/ 356 w 1502"/>
                <a:gd name="T43" fmla="*/ 31 h 42"/>
                <a:gd name="T44" fmla="*/ 452 w 1502"/>
                <a:gd name="T45" fmla="*/ 33 h 42"/>
                <a:gd name="T46" fmla="*/ 548 w 1502"/>
                <a:gd name="T47" fmla="*/ 35 h 42"/>
                <a:gd name="T48" fmla="*/ 644 w 1502"/>
                <a:gd name="T49" fmla="*/ 37 h 42"/>
                <a:gd name="T50" fmla="*/ 744 w 1502"/>
                <a:gd name="T51" fmla="*/ 37 h 42"/>
                <a:gd name="T52" fmla="*/ 837 w 1502"/>
                <a:gd name="T53" fmla="*/ 37 h 42"/>
                <a:gd name="T54" fmla="*/ 926 w 1502"/>
                <a:gd name="T55" fmla="*/ 40 h 42"/>
                <a:gd name="T56" fmla="*/ 1015 w 1502"/>
                <a:gd name="T57" fmla="*/ 40 h 42"/>
                <a:gd name="T58" fmla="*/ 1104 w 1502"/>
                <a:gd name="T59" fmla="*/ 42 h 42"/>
                <a:gd name="T60" fmla="*/ 1190 w 1502"/>
                <a:gd name="T61" fmla="*/ 42 h 42"/>
                <a:gd name="T62" fmla="*/ 1279 w 1502"/>
                <a:gd name="T63" fmla="*/ 40 h 42"/>
                <a:gd name="T64" fmla="*/ 1368 w 1502"/>
                <a:gd name="T65" fmla="*/ 35 h 42"/>
                <a:gd name="T66" fmla="*/ 1457 w 1502"/>
                <a:gd name="T67" fmla="*/ 27 h 42"/>
                <a:gd name="T68" fmla="*/ 1502 w 1502"/>
                <a:gd name="T69" fmla="*/ 22 h 42"/>
                <a:gd name="T70" fmla="*/ 1495 w 1502"/>
                <a:gd name="T71" fmla="*/ 16 h 42"/>
                <a:gd name="T72" fmla="*/ 1492 w 1502"/>
                <a:gd name="T73" fmla="*/ 16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02" h="42">
                  <a:moveTo>
                    <a:pt x="1492" y="16"/>
                  </a:moveTo>
                  <a:lnTo>
                    <a:pt x="1447" y="20"/>
                  </a:lnTo>
                  <a:lnTo>
                    <a:pt x="1402" y="22"/>
                  </a:lnTo>
                  <a:lnTo>
                    <a:pt x="1358" y="27"/>
                  </a:lnTo>
                  <a:lnTo>
                    <a:pt x="1313" y="27"/>
                  </a:lnTo>
                  <a:lnTo>
                    <a:pt x="1269" y="29"/>
                  </a:lnTo>
                  <a:lnTo>
                    <a:pt x="1224" y="29"/>
                  </a:lnTo>
                  <a:lnTo>
                    <a:pt x="1179" y="31"/>
                  </a:lnTo>
                  <a:lnTo>
                    <a:pt x="1135" y="29"/>
                  </a:lnTo>
                  <a:lnTo>
                    <a:pt x="1090" y="29"/>
                  </a:lnTo>
                  <a:lnTo>
                    <a:pt x="1046" y="29"/>
                  </a:lnTo>
                  <a:lnTo>
                    <a:pt x="1001" y="29"/>
                  </a:lnTo>
                  <a:lnTo>
                    <a:pt x="957" y="27"/>
                  </a:lnTo>
                  <a:lnTo>
                    <a:pt x="912" y="27"/>
                  </a:lnTo>
                  <a:lnTo>
                    <a:pt x="867" y="27"/>
                  </a:lnTo>
                  <a:lnTo>
                    <a:pt x="823" y="24"/>
                  </a:lnTo>
                  <a:lnTo>
                    <a:pt x="778" y="24"/>
                  </a:lnTo>
                  <a:lnTo>
                    <a:pt x="730" y="24"/>
                  </a:lnTo>
                  <a:lnTo>
                    <a:pt x="682" y="22"/>
                  </a:lnTo>
                  <a:lnTo>
                    <a:pt x="631" y="20"/>
                  </a:lnTo>
                  <a:lnTo>
                    <a:pt x="583" y="20"/>
                  </a:lnTo>
                  <a:lnTo>
                    <a:pt x="535" y="18"/>
                  </a:lnTo>
                  <a:lnTo>
                    <a:pt x="487" y="16"/>
                  </a:lnTo>
                  <a:lnTo>
                    <a:pt x="439" y="13"/>
                  </a:lnTo>
                  <a:lnTo>
                    <a:pt x="391" y="11"/>
                  </a:lnTo>
                  <a:lnTo>
                    <a:pt x="343" y="9"/>
                  </a:lnTo>
                  <a:lnTo>
                    <a:pt x="295" y="7"/>
                  </a:lnTo>
                  <a:lnTo>
                    <a:pt x="247" y="7"/>
                  </a:lnTo>
                  <a:lnTo>
                    <a:pt x="199" y="5"/>
                  </a:lnTo>
                  <a:lnTo>
                    <a:pt x="151" y="3"/>
                  </a:lnTo>
                  <a:lnTo>
                    <a:pt x="99" y="3"/>
                  </a:lnTo>
                  <a:lnTo>
                    <a:pt x="51" y="0"/>
                  </a:lnTo>
                  <a:lnTo>
                    <a:pt x="3" y="0"/>
                  </a:lnTo>
                  <a:lnTo>
                    <a:pt x="0" y="3"/>
                  </a:lnTo>
                  <a:lnTo>
                    <a:pt x="3" y="7"/>
                  </a:lnTo>
                  <a:lnTo>
                    <a:pt x="10" y="11"/>
                  </a:lnTo>
                  <a:lnTo>
                    <a:pt x="17" y="13"/>
                  </a:lnTo>
                  <a:lnTo>
                    <a:pt x="65" y="16"/>
                  </a:lnTo>
                  <a:lnTo>
                    <a:pt x="113" y="20"/>
                  </a:lnTo>
                  <a:lnTo>
                    <a:pt x="161" y="22"/>
                  </a:lnTo>
                  <a:lnTo>
                    <a:pt x="209" y="24"/>
                  </a:lnTo>
                  <a:lnTo>
                    <a:pt x="257" y="27"/>
                  </a:lnTo>
                  <a:lnTo>
                    <a:pt x="305" y="29"/>
                  </a:lnTo>
                  <a:lnTo>
                    <a:pt x="356" y="31"/>
                  </a:lnTo>
                  <a:lnTo>
                    <a:pt x="404" y="31"/>
                  </a:lnTo>
                  <a:lnTo>
                    <a:pt x="452" y="33"/>
                  </a:lnTo>
                  <a:lnTo>
                    <a:pt x="500" y="35"/>
                  </a:lnTo>
                  <a:lnTo>
                    <a:pt x="548" y="35"/>
                  </a:lnTo>
                  <a:lnTo>
                    <a:pt x="596" y="35"/>
                  </a:lnTo>
                  <a:lnTo>
                    <a:pt x="644" y="37"/>
                  </a:lnTo>
                  <a:lnTo>
                    <a:pt x="696" y="37"/>
                  </a:lnTo>
                  <a:lnTo>
                    <a:pt x="744" y="37"/>
                  </a:lnTo>
                  <a:lnTo>
                    <a:pt x="792" y="37"/>
                  </a:lnTo>
                  <a:lnTo>
                    <a:pt x="837" y="37"/>
                  </a:lnTo>
                  <a:lnTo>
                    <a:pt x="881" y="40"/>
                  </a:lnTo>
                  <a:lnTo>
                    <a:pt x="926" y="40"/>
                  </a:lnTo>
                  <a:lnTo>
                    <a:pt x="970" y="40"/>
                  </a:lnTo>
                  <a:lnTo>
                    <a:pt x="1015" y="40"/>
                  </a:lnTo>
                  <a:lnTo>
                    <a:pt x="1059" y="42"/>
                  </a:lnTo>
                  <a:lnTo>
                    <a:pt x="1104" y="42"/>
                  </a:lnTo>
                  <a:lnTo>
                    <a:pt x="1149" y="42"/>
                  </a:lnTo>
                  <a:lnTo>
                    <a:pt x="1190" y="42"/>
                  </a:lnTo>
                  <a:lnTo>
                    <a:pt x="1234" y="40"/>
                  </a:lnTo>
                  <a:lnTo>
                    <a:pt x="1279" y="40"/>
                  </a:lnTo>
                  <a:lnTo>
                    <a:pt x="1324" y="37"/>
                  </a:lnTo>
                  <a:lnTo>
                    <a:pt x="1368" y="35"/>
                  </a:lnTo>
                  <a:lnTo>
                    <a:pt x="1413" y="31"/>
                  </a:lnTo>
                  <a:lnTo>
                    <a:pt x="1457" y="27"/>
                  </a:lnTo>
                  <a:lnTo>
                    <a:pt x="1502" y="22"/>
                  </a:lnTo>
                  <a:lnTo>
                    <a:pt x="1498" y="18"/>
                  </a:lnTo>
                  <a:lnTo>
                    <a:pt x="1495" y="16"/>
                  </a:lnTo>
                  <a:lnTo>
                    <a:pt x="149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3" name="Freeform 22"/>
            <p:cNvSpPr>
              <a:spLocks/>
            </p:cNvSpPr>
            <p:nvPr/>
          </p:nvSpPr>
          <p:spPr bwMode="auto">
            <a:xfrm>
              <a:off x="2204" y="1174"/>
              <a:ext cx="1348" cy="39"/>
            </a:xfrm>
            <a:custGeom>
              <a:avLst/>
              <a:gdLst>
                <a:gd name="T0" fmla="*/ 1297 w 1348"/>
                <a:gd name="T1" fmla="*/ 0 h 39"/>
                <a:gd name="T2" fmla="*/ 1211 w 1348"/>
                <a:gd name="T3" fmla="*/ 0 h 39"/>
                <a:gd name="T4" fmla="*/ 1129 w 1348"/>
                <a:gd name="T5" fmla="*/ 0 h 39"/>
                <a:gd name="T6" fmla="*/ 1046 w 1348"/>
                <a:gd name="T7" fmla="*/ 0 h 39"/>
                <a:gd name="T8" fmla="*/ 961 w 1348"/>
                <a:gd name="T9" fmla="*/ 0 h 39"/>
                <a:gd name="T10" fmla="*/ 878 w 1348"/>
                <a:gd name="T11" fmla="*/ 0 h 39"/>
                <a:gd name="T12" fmla="*/ 796 w 1348"/>
                <a:gd name="T13" fmla="*/ 0 h 39"/>
                <a:gd name="T14" fmla="*/ 710 w 1348"/>
                <a:gd name="T15" fmla="*/ 0 h 39"/>
                <a:gd name="T16" fmla="*/ 628 w 1348"/>
                <a:gd name="T17" fmla="*/ 0 h 39"/>
                <a:gd name="T18" fmla="*/ 546 w 1348"/>
                <a:gd name="T19" fmla="*/ 0 h 39"/>
                <a:gd name="T20" fmla="*/ 463 w 1348"/>
                <a:gd name="T21" fmla="*/ 2 h 39"/>
                <a:gd name="T22" fmla="*/ 378 w 1348"/>
                <a:gd name="T23" fmla="*/ 2 h 39"/>
                <a:gd name="T24" fmla="*/ 295 w 1348"/>
                <a:gd name="T25" fmla="*/ 5 h 39"/>
                <a:gd name="T26" fmla="*/ 213 w 1348"/>
                <a:gd name="T27" fmla="*/ 7 h 39"/>
                <a:gd name="T28" fmla="*/ 131 w 1348"/>
                <a:gd name="T29" fmla="*/ 11 h 39"/>
                <a:gd name="T30" fmla="*/ 48 w 1348"/>
                <a:gd name="T31" fmla="*/ 18 h 39"/>
                <a:gd name="T32" fmla="*/ 0 w 1348"/>
                <a:gd name="T33" fmla="*/ 24 h 39"/>
                <a:gd name="T34" fmla="*/ 11 w 1348"/>
                <a:gd name="T35" fmla="*/ 37 h 39"/>
                <a:gd name="T36" fmla="*/ 59 w 1348"/>
                <a:gd name="T37" fmla="*/ 39 h 39"/>
                <a:gd name="T38" fmla="*/ 141 w 1348"/>
                <a:gd name="T39" fmla="*/ 37 h 39"/>
                <a:gd name="T40" fmla="*/ 223 w 1348"/>
                <a:gd name="T41" fmla="*/ 35 h 39"/>
                <a:gd name="T42" fmla="*/ 306 w 1348"/>
                <a:gd name="T43" fmla="*/ 33 h 39"/>
                <a:gd name="T44" fmla="*/ 388 w 1348"/>
                <a:gd name="T45" fmla="*/ 29 h 39"/>
                <a:gd name="T46" fmla="*/ 470 w 1348"/>
                <a:gd name="T47" fmla="*/ 24 h 39"/>
                <a:gd name="T48" fmla="*/ 556 w 1348"/>
                <a:gd name="T49" fmla="*/ 22 h 39"/>
                <a:gd name="T50" fmla="*/ 638 w 1348"/>
                <a:gd name="T51" fmla="*/ 18 h 39"/>
                <a:gd name="T52" fmla="*/ 721 w 1348"/>
                <a:gd name="T53" fmla="*/ 18 h 39"/>
                <a:gd name="T54" fmla="*/ 806 w 1348"/>
                <a:gd name="T55" fmla="*/ 16 h 39"/>
                <a:gd name="T56" fmla="*/ 889 w 1348"/>
                <a:gd name="T57" fmla="*/ 16 h 39"/>
                <a:gd name="T58" fmla="*/ 971 w 1348"/>
                <a:gd name="T59" fmla="*/ 13 h 39"/>
                <a:gd name="T60" fmla="*/ 1057 w 1348"/>
                <a:gd name="T61" fmla="*/ 13 h 39"/>
                <a:gd name="T62" fmla="*/ 1139 w 1348"/>
                <a:gd name="T63" fmla="*/ 13 h 39"/>
                <a:gd name="T64" fmla="*/ 1221 w 1348"/>
                <a:gd name="T65" fmla="*/ 13 h 39"/>
                <a:gd name="T66" fmla="*/ 1304 w 1348"/>
                <a:gd name="T67" fmla="*/ 13 h 39"/>
                <a:gd name="T68" fmla="*/ 1348 w 1348"/>
                <a:gd name="T69" fmla="*/ 11 h 39"/>
                <a:gd name="T70" fmla="*/ 1341 w 1348"/>
                <a:gd name="T71" fmla="*/ 2 h 39"/>
                <a:gd name="T72" fmla="*/ 1338 w 1348"/>
                <a:gd name="T73" fmla="*/ 0 h 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48" h="39">
                  <a:moveTo>
                    <a:pt x="1338" y="0"/>
                  </a:moveTo>
                  <a:lnTo>
                    <a:pt x="1297" y="0"/>
                  </a:lnTo>
                  <a:lnTo>
                    <a:pt x="1256" y="0"/>
                  </a:lnTo>
                  <a:lnTo>
                    <a:pt x="1211" y="0"/>
                  </a:lnTo>
                  <a:lnTo>
                    <a:pt x="1170" y="0"/>
                  </a:lnTo>
                  <a:lnTo>
                    <a:pt x="1129" y="0"/>
                  </a:lnTo>
                  <a:lnTo>
                    <a:pt x="1088" y="0"/>
                  </a:lnTo>
                  <a:lnTo>
                    <a:pt x="1046" y="0"/>
                  </a:lnTo>
                  <a:lnTo>
                    <a:pt x="1005" y="0"/>
                  </a:lnTo>
                  <a:lnTo>
                    <a:pt x="961" y="0"/>
                  </a:lnTo>
                  <a:lnTo>
                    <a:pt x="920" y="0"/>
                  </a:lnTo>
                  <a:lnTo>
                    <a:pt x="878" y="0"/>
                  </a:lnTo>
                  <a:lnTo>
                    <a:pt x="837" y="0"/>
                  </a:lnTo>
                  <a:lnTo>
                    <a:pt x="796" y="0"/>
                  </a:lnTo>
                  <a:lnTo>
                    <a:pt x="752" y="0"/>
                  </a:lnTo>
                  <a:lnTo>
                    <a:pt x="710" y="0"/>
                  </a:lnTo>
                  <a:lnTo>
                    <a:pt x="669" y="0"/>
                  </a:lnTo>
                  <a:lnTo>
                    <a:pt x="628" y="0"/>
                  </a:lnTo>
                  <a:lnTo>
                    <a:pt x="587" y="0"/>
                  </a:lnTo>
                  <a:lnTo>
                    <a:pt x="546" y="0"/>
                  </a:lnTo>
                  <a:lnTo>
                    <a:pt x="505" y="0"/>
                  </a:lnTo>
                  <a:lnTo>
                    <a:pt x="463" y="2"/>
                  </a:lnTo>
                  <a:lnTo>
                    <a:pt x="419" y="2"/>
                  </a:lnTo>
                  <a:lnTo>
                    <a:pt x="378" y="2"/>
                  </a:lnTo>
                  <a:lnTo>
                    <a:pt x="337" y="2"/>
                  </a:lnTo>
                  <a:lnTo>
                    <a:pt x="295" y="5"/>
                  </a:lnTo>
                  <a:lnTo>
                    <a:pt x="254" y="5"/>
                  </a:lnTo>
                  <a:lnTo>
                    <a:pt x="213" y="7"/>
                  </a:lnTo>
                  <a:lnTo>
                    <a:pt x="172" y="9"/>
                  </a:lnTo>
                  <a:lnTo>
                    <a:pt x="131" y="11"/>
                  </a:lnTo>
                  <a:lnTo>
                    <a:pt x="90" y="13"/>
                  </a:lnTo>
                  <a:lnTo>
                    <a:pt x="48" y="18"/>
                  </a:lnTo>
                  <a:lnTo>
                    <a:pt x="7" y="22"/>
                  </a:lnTo>
                  <a:lnTo>
                    <a:pt x="0" y="24"/>
                  </a:lnTo>
                  <a:lnTo>
                    <a:pt x="4" y="31"/>
                  </a:lnTo>
                  <a:lnTo>
                    <a:pt x="11" y="37"/>
                  </a:lnTo>
                  <a:lnTo>
                    <a:pt x="18" y="39"/>
                  </a:lnTo>
                  <a:lnTo>
                    <a:pt x="59" y="39"/>
                  </a:lnTo>
                  <a:lnTo>
                    <a:pt x="100" y="39"/>
                  </a:lnTo>
                  <a:lnTo>
                    <a:pt x="141" y="37"/>
                  </a:lnTo>
                  <a:lnTo>
                    <a:pt x="182" y="37"/>
                  </a:lnTo>
                  <a:lnTo>
                    <a:pt x="223" y="35"/>
                  </a:lnTo>
                  <a:lnTo>
                    <a:pt x="265" y="33"/>
                  </a:lnTo>
                  <a:lnTo>
                    <a:pt x="306" y="33"/>
                  </a:lnTo>
                  <a:lnTo>
                    <a:pt x="347" y="31"/>
                  </a:lnTo>
                  <a:lnTo>
                    <a:pt x="388" y="29"/>
                  </a:lnTo>
                  <a:lnTo>
                    <a:pt x="429" y="26"/>
                  </a:lnTo>
                  <a:lnTo>
                    <a:pt x="470" y="24"/>
                  </a:lnTo>
                  <a:lnTo>
                    <a:pt x="511" y="22"/>
                  </a:lnTo>
                  <a:lnTo>
                    <a:pt x="556" y="22"/>
                  </a:lnTo>
                  <a:lnTo>
                    <a:pt x="597" y="20"/>
                  </a:lnTo>
                  <a:lnTo>
                    <a:pt x="638" y="18"/>
                  </a:lnTo>
                  <a:lnTo>
                    <a:pt x="680" y="18"/>
                  </a:lnTo>
                  <a:lnTo>
                    <a:pt x="721" y="18"/>
                  </a:lnTo>
                  <a:lnTo>
                    <a:pt x="762" y="16"/>
                  </a:lnTo>
                  <a:lnTo>
                    <a:pt x="806" y="16"/>
                  </a:lnTo>
                  <a:lnTo>
                    <a:pt x="848" y="16"/>
                  </a:lnTo>
                  <a:lnTo>
                    <a:pt x="889" y="16"/>
                  </a:lnTo>
                  <a:lnTo>
                    <a:pt x="930" y="13"/>
                  </a:lnTo>
                  <a:lnTo>
                    <a:pt x="971" y="13"/>
                  </a:lnTo>
                  <a:lnTo>
                    <a:pt x="1012" y="13"/>
                  </a:lnTo>
                  <a:lnTo>
                    <a:pt x="1057" y="13"/>
                  </a:lnTo>
                  <a:lnTo>
                    <a:pt x="1098" y="13"/>
                  </a:lnTo>
                  <a:lnTo>
                    <a:pt x="1139" y="13"/>
                  </a:lnTo>
                  <a:lnTo>
                    <a:pt x="1180" y="13"/>
                  </a:lnTo>
                  <a:lnTo>
                    <a:pt x="1221" y="13"/>
                  </a:lnTo>
                  <a:lnTo>
                    <a:pt x="1263" y="13"/>
                  </a:lnTo>
                  <a:lnTo>
                    <a:pt x="1304" y="13"/>
                  </a:lnTo>
                  <a:lnTo>
                    <a:pt x="1345" y="13"/>
                  </a:lnTo>
                  <a:lnTo>
                    <a:pt x="1348" y="11"/>
                  </a:lnTo>
                  <a:lnTo>
                    <a:pt x="1348" y="7"/>
                  </a:lnTo>
                  <a:lnTo>
                    <a:pt x="1341" y="2"/>
                  </a:lnTo>
                  <a:lnTo>
                    <a:pt x="13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4" name="Freeform 23"/>
            <p:cNvSpPr>
              <a:spLocks/>
            </p:cNvSpPr>
            <p:nvPr/>
          </p:nvSpPr>
          <p:spPr bwMode="auto">
            <a:xfrm>
              <a:off x="4543" y="2126"/>
              <a:ext cx="546" cy="1360"/>
            </a:xfrm>
            <a:custGeom>
              <a:avLst/>
              <a:gdLst>
                <a:gd name="T0" fmla="*/ 21 w 546"/>
                <a:gd name="T1" fmla="*/ 1360 h 1360"/>
                <a:gd name="T2" fmla="*/ 38 w 546"/>
                <a:gd name="T3" fmla="*/ 1240 h 1360"/>
                <a:gd name="T4" fmla="*/ 59 w 546"/>
                <a:gd name="T5" fmla="*/ 1119 h 1360"/>
                <a:gd name="T6" fmla="*/ 90 w 546"/>
                <a:gd name="T7" fmla="*/ 1001 h 1360"/>
                <a:gd name="T8" fmla="*/ 124 w 546"/>
                <a:gd name="T9" fmla="*/ 882 h 1360"/>
                <a:gd name="T10" fmla="*/ 162 w 546"/>
                <a:gd name="T11" fmla="*/ 765 h 1360"/>
                <a:gd name="T12" fmla="*/ 210 w 546"/>
                <a:gd name="T13" fmla="*/ 647 h 1360"/>
                <a:gd name="T14" fmla="*/ 261 w 546"/>
                <a:gd name="T15" fmla="*/ 530 h 1360"/>
                <a:gd name="T16" fmla="*/ 319 w 546"/>
                <a:gd name="T17" fmla="*/ 415 h 1360"/>
                <a:gd name="T18" fmla="*/ 336 w 546"/>
                <a:gd name="T19" fmla="*/ 380 h 1360"/>
                <a:gd name="T20" fmla="*/ 357 w 546"/>
                <a:gd name="T21" fmla="*/ 347 h 1360"/>
                <a:gd name="T22" fmla="*/ 378 w 546"/>
                <a:gd name="T23" fmla="*/ 313 h 1360"/>
                <a:gd name="T24" fmla="*/ 398 w 546"/>
                <a:gd name="T25" fmla="*/ 278 h 1360"/>
                <a:gd name="T26" fmla="*/ 419 w 546"/>
                <a:gd name="T27" fmla="*/ 243 h 1360"/>
                <a:gd name="T28" fmla="*/ 439 w 546"/>
                <a:gd name="T29" fmla="*/ 211 h 1360"/>
                <a:gd name="T30" fmla="*/ 463 w 546"/>
                <a:gd name="T31" fmla="*/ 176 h 1360"/>
                <a:gd name="T32" fmla="*/ 484 w 546"/>
                <a:gd name="T33" fmla="*/ 143 h 1360"/>
                <a:gd name="T34" fmla="*/ 504 w 546"/>
                <a:gd name="T35" fmla="*/ 115 h 1360"/>
                <a:gd name="T36" fmla="*/ 528 w 546"/>
                <a:gd name="T37" fmla="*/ 87 h 1360"/>
                <a:gd name="T38" fmla="*/ 542 w 546"/>
                <a:gd name="T39" fmla="*/ 59 h 1360"/>
                <a:gd name="T40" fmla="*/ 546 w 546"/>
                <a:gd name="T41" fmla="*/ 28 h 1360"/>
                <a:gd name="T42" fmla="*/ 535 w 546"/>
                <a:gd name="T43" fmla="*/ 17 h 1360"/>
                <a:gd name="T44" fmla="*/ 518 w 546"/>
                <a:gd name="T45" fmla="*/ 6 h 1360"/>
                <a:gd name="T46" fmla="*/ 498 w 546"/>
                <a:gd name="T47" fmla="*/ 0 h 1360"/>
                <a:gd name="T48" fmla="*/ 484 w 546"/>
                <a:gd name="T49" fmla="*/ 6 h 1360"/>
                <a:gd name="T50" fmla="*/ 367 w 546"/>
                <a:gd name="T51" fmla="*/ 161 h 1360"/>
                <a:gd name="T52" fmla="*/ 268 w 546"/>
                <a:gd name="T53" fmla="*/ 321 h 1360"/>
                <a:gd name="T54" fmla="*/ 186 w 546"/>
                <a:gd name="T55" fmla="*/ 489 h 1360"/>
                <a:gd name="T56" fmla="*/ 124 w 546"/>
                <a:gd name="T57" fmla="*/ 660 h 1360"/>
                <a:gd name="T58" fmla="*/ 72 w 546"/>
                <a:gd name="T59" fmla="*/ 834 h 1360"/>
                <a:gd name="T60" fmla="*/ 38 w 546"/>
                <a:gd name="T61" fmla="*/ 1010 h 1360"/>
                <a:gd name="T62" fmla="*/ 14 w 546"/>
                <a:gd name="T63" fmla="*/ 1182 h 1360"/>
                <a:gd name="T64" fmla="*/ 0 w 546"/>
                <a:gd name="T65" fmla="*/ 1351 h 1360"/>
                <a:gd name="T66" fmla="*/ 4 w 546"/>
                <a:gd name="T67" fmla="*/ 1355 h 1360"/>
                <a:gd name="T68" fmla="*/ 11 w 546"/>
                <a:gd name="T69" fmla="*/ 1358 h 1360"/>
                <a:gd name="T70" fmla="*/ 18 w 546"/>
                <a:gd name="T71" fmla="*/ 1360 h 1360"/>
                <a:gd name="T72" fmla="*/ 21 w 546"/>
                <a:gd name="T73" fmla="*/ 1360 h 1360"/>
                <a:gd name="T74" fmla="*/ 21 w 546"/>
                <a:gd name="T75" fmla="*/ 1360 h 13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46" h="1360">
                  <a:moveTo>
                    <a:pt x="21" y="1360"/>
                  </a:moveTo>
                  <a:lnTo>
                    <a:pt x="38" y="1240"/>
                  </a:lnTo>
                  <a:lnTo>
                    <a:pt x="59" y="1119"/>
                  </a:lnTo>
                  <a:lnTo>
                    <a:pt x="90" y="1001"/>
                  </a:lnTo>
                  <a:lnTo>
                    <a:pt x="124" y="882"/>
                  </a:lnTo>
                  <a:lnTo>
                    <a:pt x="162" y="765"/>
                  </a:lnTo>
                  <a:lnTo>
                    <a:pt x="210" y="647"/>
                  </a:lnTo>
                  <a:lnTo>
                    <a:pt x="261" y="530"/>
                  </a:lnTo>
                  <a:lnTo>
                    <a:pt x="319" y="415"/>
                  </a:lnTo>
                  <a:lnTo>
                    <a:pt x="336" y="380"/>
                  </a:lnTo>
                  <a:lnTo>
                    <a:pt x="357" y="347"/>
                  </a:lnTo>
                  <a:lnTo>
                    <a:pt x="378" y="313"/>
                  </a:lnTo>
                  <a:lnTo>
                    <a:pt x="398" y="278"/>
                  </a:lnTo>
                  <a:lnTo>
                    <a:pt x="419" y="243"/>
                  </a:lnTo>
                  <a:lnTo>
                    <a:pt x="439" y="211"/>
                  </a:lnTo>
                  <a:lnTo>
                    <a:pt x="463" y="176"/>
                  </a:lnTo>
                  <a:lnTo>
                    <a:pt x="484" y="143"/>
                  </a:lnTo>
                  <a:lnTo>
                    <a:pt x="504" y="115"/>
                  </a:lnTo>
                  <a:lnTo>
                    <a:pt x="528" y="87"/>
                  </a:lnTo>
                  <a:lnTo>
                    <a:pt x="542" y="59"/>
                  </a:lnTo>
                  <a:lnTo>
                    <a:pt x="546" y="28"/>
                  </a:lnTo>
                  <a:lnTo>
                    <a:pt x="535" y="17"/>
                  </a:lnTo>
                  <a:lnTo>
                    <a:pt x="518" y="6"/>
                  </a:lnTo>
                  <a:lnTo>
                    <a:pt x="498" y="0"/>
                  </a:lnTo>
                  <a:lnTo>
                    <a:pt x="484" y="6"/>
                  </a:lnTo>
                  <a:lnTo>
                    <a:pt x="367" y="161"/>
                  </a:lnTo>
                  <a:lnTo>
                    <a:pt x="268" y="321"/>
                  </a:lnTo>
                  <a:lnTo>
                    <a:pt x="186" y="489"/>
                  </a:lnTo>
                  <a:lnTo>
                    <a:pt x="124" y="660"/>
                  </a:lnTo>
                  <a:lnTo>
                    <a:pt x="72" y="834"/>
                  </a:lnTo>
                  <a:lnTo>
                    <a:pt x="38" y="1010"/>
                  </a:lnTo>
                  <a:lnTo>
                    <a:pt x="14" y="1182"/>
                  </a:lnTo>
                  <a:lnTo>
                    <a:pt x="0" y="1351"/>
                  </a:lnTo>
                  <a:lnTo>
                    <a:pt x="4" y="1355"/>
                  </a:lnTo>
                  <a:lnTo>
                    <a:pt x="11" y="1358"/>
                  </a:lnTo>
                  <a:lnTo>
                    <a:pt x="18" y="1360"/>
                  </a:lnTo>
                  <a:lnTo>
                    <a:pt x="21" y="13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5" name="Freeform 24"/>
            <p:cNvSpPr>
              <a:spLocks/>
            </p:cNvSpPr>
            <p:nvPr/>
          </p:nvSpPr>
          <p:spPr bwMode="auto">
            <a:xfrm>
              <a:off x="2184" y="533"/>
              <a:ext cx="168" cy="691"/>
            </a:xfrm>
            <a:custGeom>
              <a:avLst/>
              <a:gdLst>
                <a:gd name="T0" fmla="*/ 127 w 168"/>
                <a:gd name="T1" fmla="*/ 691 h 691"/>
                <a:gd name="T2" fmla="*/ 141 w 168"/>
                <a:gd name="T3" fmla="*/ 607 h 691"/>
                <a:gd name="T4" fmla="*/ 158 w 168"/>
                <a:gd name="T5" fmla="*/ 522 h 691"/>
                <a:gd name="T6" fmla="*/ 168 w 168"/>
                <a:gd name="T7" fmla="*/ 439 h 691"/>
                <a:gd name="T8" fmla="*/ 165 w 168"/>
                <a:gd name="T9" fmla="*/ 352 h 691"/>
                <a:gd name="T10" fmla="*/ 151 w 168"/>
                <a:gd name="T11" fmla="*/ 270 h 691"/>
                <a:gd name="T12" fmla="*/ 134 w 168"/>
                <a:gd name="T13" fmla="*/ 185 h 691"/>
                <a:gd name="T14" fmla="*/ 106 w 168"/>
                <a:gd name="T15" fmla="*/ 103 h 691"/>
                <a:gd name="T16" fmla="*/ 68 w 168"/>
                <a:gd name="T17" fmla="*/ 22 h 691"/>
                <a:gd name="T18" fmla="*/ 55 w 168"/>
                <a:gd name="T19" fmla="*/ 11 h 691"/>
                <a:gd name="T20" fmla="*/ 34 w 168"/>
                <a:gd name="T21" fmla="*/ 3 h 691"/>
                <a:gd name="T22" fmla="*/ 14 w 168"/>
                <a:gd name="T23" fmla="*/ 0 h 691"/>
                <a:gd name="T24" fmla="*/ 3 w 168"/>
                <a:gd name="T25" fmla="*/ 11 h 691"/>
                <a:gd name="T26" fmla="*/ 0 w 168"/>
                <a:gd name="T27" fmla="*/ 44 h 691"/>
                <a:gd name="T28" fmla="*/ 3 w 168"/>
                <a:gd name="T29" fmla="*/ 79 h 691"/>
                <a:gd name="T30" fmla="*/ 14 w 168"/>
                <a:gd name="T31" fmla="*/ 116 h 691"/>
                <a:gd name="T32" fmla="*/ 31 w 168"/>
                <a:gd name="T33" fmla="*/ 150 h 691"/>
                <a:gd name="T34" fmla="*/ 48 w 168"/>
                <a:gd name="T35" fmla="*/ 187 h 691"/>
                <a:gd name="T36" fmla="*/ 65 w 168"/>
                <a:gd name="T37" fmla="*/ 224 h 691"/>
                <a:gd name="T38" fmla="*/ 79 w 168"/>
                <a:gd name="T39" fmla="*/ 259 h 691"/>
                <a:gd name="T40" fmla="*/ 92 w 168"/>
                <a:gd name="T41" fmla="*/ 292 h 691"/>
                <a:gd name="T42" fmla="*/ 110 w 168"/>
                <a:gd name="T43" fmla="*/ 389 h 691"/>
                <a:gd name="T44" fmla="*/ 110 w 168"/>
                <a:gd name="T45" fmla="*/ 485 h 691"/>
                <a:gd name="T46" fmla="*/ 103 w 168"/>
                <a:gd name="T47" fmla="*/ 580 h 691"/>
                <a:gd name="T48" fmla="*/ 103 w 168"/>
                <a:gd name="T49" fmla="*/ 678 h 691"/>
                <a:gd name="T50" fmla="*/ 106 w 168"/>
                <a:gd name="T51" fmla="*/ 683 h 691"/>
                <a:gd name="T52" fmla="*/ 117 w 168"/>
                <a:gd name="T53" fmla="*/ 687 h 691"/>
                <a:gd name="T54" fmla="*/ 123 w 168"/>
                <a:gd name="T55" fmla="*/ 691 h 691"/>
                <a:gd name="T56" fmla="*/ 127 w 168"/>
                <a:gd name="T57" fmla="*/ 691 h 691"/>
                <a:gd name="T58" fmla="*/ 127 w 168"/>
                <a:gd name="T59" fmla="*/ 691 h 69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8" h="691">
                  <a:moveTo>
                    <a:pt x="127" y="691"/>
                  </a:moveTo>
                  <a:lnTo>
                    <a:pt x="141" y="607"/>
                  </a:lnTo>
                  <a:lnTo>
                    <a:pt x="158" y="522"/>
                  </a:lnTo>
                  <a:lnTo>
                    <a:pt x="168" y="439"/>
                  </a:lnTo>
                  <a:lnTo>
                    <a:pt x="165" y="352"/>
                  </a:lnTo>
                  <a:lnTo>
                    <a:pt x="151" y="270"/>
                  </a:lnTo>
                  <a:lnTo>
                    <a:pt x="134" y="185"/>
                  </a:lnTo>
                  <a:lnTo>
                    <a:pt x="106" y="103"/>
                  </a:lnTo>
                  <a:lnTo>
                    <a:pt x="68" y="22"/>
                  </a:lnTo>
                  <a:lnTo>
                    <a:pt x="55" y="11"/>
                  </a:lnTo>
                  <a:lnTo>
                    <a:pt x="34" y="3"/>
                  </a:lnTo>
                  <a:lnTo>
                    <a:pt x="14" y="0"/>
                  </a:lnTo>
                  <a:lnTo>
                    <a:pt x="3" y="11"/>
                  </a:lnTo>
                  <a:lnTo>
                    <a:pt x="0" y="44"/>
                  </a:lnTo>
                  <a:lnTo>
                    <a:pt x="3" y="79"/>
                  </a:lnTo>
                  <a:lnTo>
                    <a:pt x="14" y="116"/>
                  </a:lnTo>
                  <a:lnTo>
                    <a:pt x="31" y="150"/>
                  </a:lnTo>
                  <a:lnTo>
                    <a:pt x="48" y="187"/>
                  </a:lnTo>
                  <a:lnTo>
                    <a:pt x="65" y="224"/>
                  </a:lnTo>
                  <a:lnTo>
                    <a:pt x="79" y="259"/>
                  </a:lnTo>
                  <a:lnTo>
                    <a:pt x="92" y="292"/>
                  </a:lnTo>
                  <a:lnTo>
                    <a:pt x="110" y="389"/>
                  </a:lnTo>
                  <a:lnTo>
                    <a:pt x="110" y="485"/>
                  </a:lnTo>
                  <a:lnTo>
                    <a:pt x="103" y="580"/>
                  </a:lnTo>
                  <a:lnTo>
                    <a:pt x="103" y="678"/>
                  </a:lnTo>
                  <a:lnTo>
                    <a:pt x="106" y="683"/>
                  </a:lnTo>
                  <a:lnTo>
                    <a:pt x="117" y="687"/>
                  </a:lnTo>
                  <a:lnTo>
                    <a:pt x="123" y="691"/>
                  </a:lnTo>
                  <a:lnTo>
                    <a:pt x="127" y="6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6" name="Freeform 25"/>
            <p:cNvSpPr>
              <a:spLocks/>
            </p:cNvSpPr>
            <p:nvPr/>
          </p:nvSpPr>
          <p:spPr bwMode="auto">
            <a:xfrm>
              <a:off x="3401" y="599"/>
              <a:ext cx="182" cy="604"/>
            </a:xfrm>
            <a:custGeom>
              <a:avLst/>
              <a:gdLst>
                <a:gd name="T0" fmla="*/ 55 w 182"/>
                <a:gd name="T1" fmla="*/ 599 h 604"/>
                <a:gd name="T2" fmla="*/ 52 w 182"/>
                <a:gd name="T3" fmla="*/ 517 h 604"/>
                <a:gd name="T4" fmla="*/ 59 w 182"/>
                <a:gd name="T5" fmla="*/ 436 h 604"/>
                <a:gd name="T6" fmla="*/ 72 w 182"/>
                <a:gd name="T7" fmla="*/ 356 h 604"/>
                <a:gd name="T8" fmla="*/ 93 w 182"/>
                <a:gd name="T9" fmla="*/ 276 h 604"/>
                <a:gd name="T10" fmla="*/ 117 w 182"/>
                <a:gd name="T11" fmla="*/ 215 h 604"/>
                <a:gd name="T12" fmla="*/ 144 w 182"/>
                <a:gd name="T13" fmla="*/ 152 h 604"/>
                <a:gd name="T14" fmla="*/ 168 w 182"/>
                <a:gd name="T15" fmla="*/ 91 h 604"/>
                <a:gd name="T16" fmla="*/ 182 w 182"/>
                <a:gd name="T17" fmla="*/ 30 h 604"/>
                <a:gd name="T18" fmla="*/ 175 w 182"/>
                <a:gd name="T19" fmla="*/ 17 h 604"/>
                <a:gd name="T20" fmla="*/ 158 w 182"/>
                <a:gd name="T21" fmla="*/ 4 h 604"/>
                <a:gd name="T22" fmla="*/ 138 w 182"/>
                <a:gd name="T23" fmla="*/ 0 h 604"/>
                <a:gd name="T24" fmla="*/ 124 w 182"/>
                <a:gd name="T25" fmla="*/ 6 h 604"/>
                <a:gd name="T26" fmla="*/ 83 w 182"/>
                <a:gd name="T27" fmla="*/ 71 h 604"/>
                <a:gd name="T28" fmla="*/ 48 w 182"/>
                <a:gd name="T29" fmla="*/ 141 h 604"/>
                <a:gd name="T30" fmla="*/ 24 w 182"/>
                <a:gd name="T31" fmla="*/ 215 h 604"/>
                <a:gd name="T32" fmla="*/ 11 w 182"/>
                <a:gd name="T33" fmla="*/ 291 h 604"/>
                <a:gd name="T34" fmla="*/ 0 w 182"/>
                <a:gd name="T35" fmla="*/ 367 h 604"/>
                <a:gd name="T36" fmla="*/ 0 w 182"/>
                <a:gd name="T37" fmla="*/ 443 h 604"/>
                <a:gd name="T38" fmla="*/ 7 w 182"/>
                <a:gd name="T39" fmla="*/ 517 h 604"/>
                <a:gd name="T40" fmla="*/ 18 w 182"/>
                <a:gd name="T41" fmla="*/ 588 h 604"/>
                <a:gd name="T42" fmla="*/ 24 w 182"/>
                <a:gd name="T43" fmla="*/ 595 h 604"/>
                <a:gd name="T44" fmla="*/ 38 w 182"/>
                <a:gd name="T45" fmla="*/ 601 h 604"/>
                <a:gd name="T46" fmla="*/ 52 w 182"/>
                <a:gd name="T47" fmla="*/ 604 h 604"/>
                <a:gd name="T48" fmla="*/ 55 w 182"/>
                <a:gd name="T49" fmla="*/ 599 h 604"/>
                <a:gd name="T50" fmla="*/ 55 w 182"/>
                <a:gd name="T51" fmla="*/ 599 h 6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82" h="604">
                  <a:moveTo>
                    <a:pt x="55" y="599"/>
                  </a:moveTo>
                  <a:lnTo>
                    <a:pt x="52" y="517"/>
                  </a:lnTo>
                  <a:lnTo>
                    <a:pt x="59" y="436"/>
                  </a:lnTo>
                  <a:lnTo>
                    <a:pt x="72" y="356"/>
                  </a:lnTo>
                  <a:lnTo>
                    <a:pt x="93" y="276"/>
                  </a:lnTo>
                  <a:lnTo>
                    <a:pt x="117" y="215"/>
                  </a:lnTo>
                  <a:lnTo>
                    <a:pt x="144" y="152"/>
                  </a:lnTo>
                  <a:lnTo>
                    <a:pt x="168" y="91"/>
                  </a:lnTo>
                  <a:lnTo>
                    <a:pt x="182" y="30"/>
                  </a:lnTo>
                  <a:lnTo>
                    <a:pt x="175" y="17"/>
                  </a:lnTo>
                  <a:lnTo>
                    <a:pt x="158" y="4"/>
                  </a:lnTo>
                  <a:lnTo>
                    <a:pt x="138" y="0"/>
                  </a:lnTo>
                  <a:lnTo>
                    <a:pt x="124" y="6"/>
                  </a:lnTo>
                  <a:lnTo>
                    <a:pt x="83" y="71"/>
                  </a:lnTo>
                  <a:lnTo>
                    <a:pt x="48" y="141"/>
                  </a:lnTo>
                  <a:lnTo>
                    <a:pt x="24" y="215"/>
                  </a:lnTo>
                  <a:lnTo>
                    <a:pt x="11" y="291"/>
                  </a:lnTo>
                  <a:lnTo>
                    <a:pt x="0" y="367"/>
                  </a:lnTo>
                  <a:lnTo>
                    <a:pt x="0" y="443"/>
                  </a:lnTo>
                  <a:lnTo>
                    <a:pt x="7" y="517"/>
                  </a:lnTo>
                  <a:lnTo>
                    <a:pt x="18" y="588"/>
                  </a:lnTo>
                  <a:lnTo>
                    <a:pt x="24" y="595"/>
                  </a:lnTo>
                  <a:lnTo>
                    <a:pt x="38" y="601"/>
                  </a:lnTo>
                  <a:lnTo>
                    <a:pt x="52" y="604"/>
                  </a:lnTo>
                  <a:lnTo>
                    <a:pt x="55" y="5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7" name="Freeform 26"/>
            <p:cNvSpPr>
              <a:spLocks/>
            </p:cNvSpPr>
            <p:nvPr/>
          </p:nvSpPr>
          <p:spPr bwMode="auto">
            <a:xfrm>
              <a:off x="2650" y="221"/>
              <a:ext cx="429" cy="195"/>
            </a:xfrm>
            <a:custGeom>
              <a:avLst/>
              <a:gdLst>
                <a:gd name="T0" fmla="*/ 398 w 429"/>
                <a:gd name="T1" fmla="*/ 4 h 195"/>
                <a:gd name="T2" fmla="*/ 412 w 429"/>
                <a:gd name="T3" fmla="*/ 43 h 195"/>
                <a:gd name="T4" fmla="*/ 415 w 429"/>
                <a:gd name="T5" fmla="*/ 78 h 195"/>
                <a:gd name="T6" fmla="*/ 398 w 429"/>
                <a:gd name="T7" fmla="*/ 110 h 195"/>
                <a:gd name="T8" fmla="*/ 364 w 429"/>
                <a:gd name="T9" fmla="*/ 141 h 195"/>
                <a:gd name="T10" fmla="*/ 354 w 429"/>
                <a:gd name="T11" fmla="*/ 147 h 195"/>
                <a:gd name="T12" fmla="*/ 340 w 429"/>
                <a:gd name="T13" fmla="*/ 154 h 195"/>
                <a:gd name="T14" fmla="*/ 330 w 429"/>
                <a:gd name="T15" fmla="*/ 158 h 195"/>
                <a:gd name="T16" fmla="*/ 316 w 429"/>
                <a:gd name="T17" fmla="*/ 163 h 195"/>
                <a:gd name="T18" fmla="*/ 302 w 429"/>
                <a:gd name="T19" fmla="*/ 167 h 195"/>
                <a:gd name="T20" fmla="*/ 285 w 429"/>
                <a:gd name="T21" fmla="*/ 169 h 195"/>
                <a:gd name="T22" fmla="*/ 271 w 429"/>
                <a:gd name="T23" fmla="*/ 173 h 195"/>
                <a:gd name="T24" fmla="*/ 258 w 429"/>
                <a:gd name="T25" fmla="*/ 176 h 195"/>
                <a:gd name="T26" fmla="*/ 240 w 429"/>
                <a:gd name="T27" fmla="*/ 178 h 195"/>
                <a:gd name="T28" fmla="*/ 223 w 429"/>
                <a:gd name="T29" fmla="*/ 180 h 195"/>
                <a:gd name="T30" fmla="*/ 206 w 429"/>
                <a:gd name="T31" fmla="*/ 180 h 195"/>
                <a:gd name="T32" fmla="*/ 189 w 429"/>
                <a:gd name="T33" fmla="*/ 180 h 195"/>
                <a:gd name="T34" fmla="*/ 168 w 429"/>
                <a:gd name="T35" fmla="*/ 178 h 195"/>
                <a:gd name="T36" fmla="*/ 151 w 429"/>
                <a:gd name="T37" fmla="*/ 178 h 195"/>
                <a:gd name="T38" fmla="*/ 134 w 429"/>
                <a:gd name="T39" fmla="*/ 173 h 195"/>
                <a:gd name="T40" fmla="*/ 117 w 429"/>
                <a:gd name="T41" fmla="*/ 171 h 195"/>
                <a:gd name="T42" fmla="*/ 65 w 429"/>
                <a:gd name="T43" fmla="*/ 150 h 195"/>
                <a:gd name="T44" fmla="*/ 35 w 429"/>
                <a:gd name="T45" fmla="*/ 115 h 195"/>
                <a:gd name="T46" fmla="*/ 21 w 429"/>
                <a:gd name="T47" fmla="*/ 76 h 195"/>
                <a:gd name="T48" fmla="*/ 17 w 429"/>
                <a:gd name="T49" fmla="*/ 34 h 195"/>
                <a:gd name="T50" fmla="*/ 17 w 429"/>
                <a:gd name="T51" fmla="*/ 30 h 195"/>
                <a:gd name="T52" fmla="*/ 14 w 429"/>
                <a:gd name="T53" fmla="*/ 26 h 195"/>
                <a:gd name="T54" fmla="*/ 11 w 429"/>
                <a:gd name="T55" fmla="*/ 21 h 195"/>
                <a:gd name="T56" fmla="*/ 7 w 429"/>
                <a:gd name="T57" fmla="*/ 21 h 195"/>
                <a:gd name="T58" fmla="*/ 0 w 429"/>
                <a:gd name="T59" fmla="*/ 50 h 195"/>
                <a:gd name="T60" fmla="*/ 4 w 429"/>
                <a:gd name="T61" fmla="*/ 78 h 195"/>
                <a:gd name="T62" fmla="*/ 14 w 429"/>
                <a:gd name="T63" fmla="*/ 104 h 195"/>
                <a:gd name="T64" fmla="*/ 31 w 429"/>
                <a:gd name="T65" fmla="*/ 130 h 195"/>
                <a:gd name="T66" fmla="*/ 55 w 429"/>
                <a:gd name="T67" fmla="*/ 152 h 195"/>
                <a:gd name="T68" fmla="*/ 86 w 429"/>
                <a:gd name="T69" fmla="*/ 169 h 195"/>
                <a:gd name="T70" fmla="*/ 120 w 429"/>
                <a:gd name="T71" fmla="*/ 184 h 195"/>
                <a:gd name="T72" fmla="*/ 165 w 429"/>
                <a:gd name="T73" fmla="*/ 193 h 195"/>
                <a:gd name="T74" fmla="*/ 196 w 429"/>
                <a:gd name="T75" fmla="*/ 195 h 195"/>
                <a:gd name="T76" fmla="*/ 227 w 429"/>
                <a:gd name="T77" fmla="*/ 195 h 195"/>
                <a:gd name="T78" fmla="*/ 258 w 429"/>
                <a:gd name="T79" fmla="*/ 193 h 195"/>
                <a:gd name="T80" fmla="*/ 288 w 429"/>
                <a:gd name="T81" fmla="*/ 186 h 195"/>
                <a:gd name="T82" fmla="*/ 316 w 429"/>
                <a:gd name="T83" fmla="*/ 180 h 195"/>
                <a:gd name="T84" fmla="*/ 340 w 429"/>
                <a:gd name="T85" fmla="*/ 169 h 195"/>
                <a:gd name="T86" fmla="*/ 367 w 429"/>
                <a:gd name="T87" fmla="*/ 158 h 195"/>
                <a:gd name="T88" fmla="*/ 388 w 429"/>
                <a:gd name="T89" fmla="*/ 145 h 195"/>
                <a:gd name="T90" fmla="*/ 422 w 429"/>
                <a:gd name="T91" fmla="*/ 113 h 195"/>
                <a:gd name="T92" fmla="*/ 429 w 429"/>
                <a:gd name="T93" fmla="*/ 78 h 195"/>
                <a:gd name="T94" fmla="*/ 422 w 429"/>
                <a:gd name="T95" fmla="*/ 41 h 195"/>
                <a:gd name="T96" fmla="*/ 405 w 429"/>
                <a:gd name="T97" fmla="*/ 4 h 195"/>
                <a:gd name="T98" fmla="*/ 402 w 429"/>
                <a:gd name="T99" fmla="*/ 2 h 195"/>
                <a:gd name="T100" fmla="*/ 398 w 429"/>
                <a:gd name="T101" fmla="*/ 0 h 195"/>
                <a:gd name="T102" fmla="*/ 395 w 429"/>
                <a:gd name="T103" fmla="*/ 0 h 195"/>
                <a:gd name="T104" fmla="*/ 398 w 429"/>
                <a:gd name="T105" fmla="*/ 4 h 195"/>
                <a:gd name="T106" fmla="*/ 398 w 429"/>
                <a:gd name="T107" fmla="*/ 4 h 1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29" h="195">
                  <a:moveTo>
                    <a:pt x="398" y="4"/>
                  </a:moveTo>
                  <a:lnTo>
                    <a:pt x="412" y="43"/>
                  </a:lnTo>
                  <a:lnTo>
                    <a:pt x="415" y="78"/>
                  </a:lnTo>
                  <a:lnTo>
                    <a:pt x="398" y="110"/>
                  </a:lnTo>
                  <a:lnTo>
                    <a:pt x="364" y="141"/>
                  </a:lnTo>
                  <a:lnTo>
                    <a:pt x="354" y="147"/>
                  </a:lnTo>
                  <a:lnTo>
                    <a:pt x="340" y="154"/>
                  </a:lnTo>
                  <a:lnTo>
                    <a:pt x="330" y="158"/>
                  </a:lnTo>
                  <a:lnTo>
                    <a:pt x="316" y="163"/>
                  </a:lnTo>
                  <a:lnTo>
                    <a:pt x="302" y="167"/>
                  </a:lnTo>
                  <a:lnTo>
                    <a:pt x="285" y="169"/>
                  </a:lnTo>
                  <a:lnTo>
                    <a:pt x="271" y="173"/>
                  </a:lnTo>
                  <a:lnTo>
                    <a:pt x="258" y="176"/>
                  </a:lnTo>
                  <a:lnTo>
                    <a:pt x="240" y="178"/>
                  </a:lnTo>
                  <a:lnTo>
                    <a:pt x="223" y="180"/>
                  </a:lnTo>
                  <a:lnTo>
                    <a:pt x="206" y="180"/>
                  </a:lnTo>
                  <a:lnTo>
                    <a:pt x="189" y="180"/>
                  </a:lnTo>
                  <a:lnTo>
                    <a:pt x="168" y="178"/>
                  </a:lnTo>
                  <a:lnTo>
                    <a:pt x="151" y="178"/>
                  </a:lnTo>
                  <a:lnTo>
                    <a:pt x="134" y="173"/>
                  </a:lnTo>
                  <a:lnTo>
                    <a:pt x="117" y="171"/>
                  </a:lnTo>
                  <a:lnTo>
                    <a:pt x="65" y="150"/>
                  </a:lnTo>
                  <a:lnTo>
                    <a:pt x="35" y="115"/>
                  </a:lnTo>
                  <a:lnTo>
                    <a:pt x="21" y="76"/>
                  </a:lnTo>
                  <a:lnTo>
                    <a:pt x="17" y="34"/>
                  </a:lnTo>
                  <a:lnTo>
                    <a:pt x="17" y="30"/>
                  </a:lnTo>
                  <a:lnTo>
                    <a:pt x="14" y="26"/>
                  </a:lnTo>
                  <a:lnTo>
                    <a:pt x="11" y="21"/>
                  </a:lnTo>
                  <a:lnTo>
                    <a:pt x="7" y="21"/>
                  </a:lnTo>
                  <a:lnTo>
                    <a:pt x="0" y="50"/>
                  </a:lnTo>
                  <a:lnTo>
                    <a:pt x="4" y="78"/>
                  </a:lnTo>
                  <a:lnTo>
                    <a:pt x="14" y="104"/>
                  </a:lnTo>
                  <a:lnTo>
                    <a:pt x="31" y="130"/>
                  </a:lnTo>
                  <a:lnTo>
                    <a:pt x="55" y="152"/>
                  </a:lnTo>
                  <a:lnTo>
                    <a:pt x="86" y="169"/>
                  </a:lnTo>
                  <a:lnTo>
                    <a:pt x="120" y="184"/>
                  </a:lnTo>
                  <a:lnTo>
                    <a:pt x="165" y="193"/>
                  </a:lnTo>
                  <a:lnTo>
                    <a:pt x="196" y="195"/>
                  </a:lnTo>
                  <a:lnTo>
                    <a:pt x="227" y="195"/>
                  </a:lnTo>
                  <a:lnTo>
                    <a:pt x="258" y="193"/>
                  </a:lnTo>
                  <a:lnTo>
                    <a:pt x="288" y="186"/>
                  </a:lnTo>
                  <a:lnTo>
                    <a:pt x="316" y="180"/>
                  </a:lnTo>
                  <a:lnTo>
                    <a:pt x="340" y="169"/>
                  </a:lnTo>
                  <a:lnTo>
                    <a:pt x="367" y="158"/>
                  </a:lnTo>
                  <a:lnTo>
                    <a:pt x="388" y="145"/>
                  </a:lnTo>
                  <a:lnTo>
                    <a:pt x="422" y="113"/>
                  </a:lnTo>
                  <a:lnTo>
                    <a:pt x="429" y="78"/>
                  </a:lnTo>
                  <a:lnTo>
                    <a:pt x="422" y="41"/>
                  </a:lnTo>
                  <a:lnTo>
                    <a:pt x="405" y="4"/>
                  </a:lnTo>
                  <a:lnTo>
                    <a:pt x="402" y="2"/>
                  </a:lnTo>
                  <a:lnTo>
                    <a:pt x="398" y="0"/>
                  </a:lnTo>
                  <a:lnTo>
                    <a:pt x="395" y="0"/>
                  </a:lnTo>
                  <a:lnTo>
                    <a:pt x="39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8" name="Freeform 27"/>
            <p:cNvSpPr>
              <a:spLocks/>
            </p:cNvSpPr>
            <p:nvPr/>
          </p:nvSpPr>
          <p:spPr bwMode="auto">
            <a:xfrm>
              <a:off x="617" y="2126"/>
              <a:ext cx="545" cy="1360"/>
            </a:xfrm>
            <a:custGeom>
              <a:avLst/>
              <a:gdLst>
                <a:gd name="T0" fmla="*/ 545 w 545"/>
                <a:gd name="T1" fmla="*/ 1360 h 1360"/>
                <a:gd name="T2" fmla="*/ 531 w 545"/>
                <a:gd name="T3" fmla="*/ 1190 h 1360"/>
                <a:gd name="T4" fmla="*/ 504 w 545"/>
                <a:gd name="T5" fmla="*/ 1017 h 1360"/>
                <a:gd name="T6" fmla="*/ 466 w 545"/>
                <a:gd name="T7" fmla="*/ 845 h 1360"/>
                <a:gd name="T8" fmla="*/ 415 w 545"/>
                <a:gd name="T9" fmla="*/ 671 h 1360"/>
                <a:gd name="T10" fmla="*/ 349 w 545"/>
                <a:gd name="T11" fmla="*/ 502 h 1360"/>
                <a:gd name="T12" fmla="*/ 271 w 545"/>
                <a:gd name="T13" fmla="*/ 334 h 1360"/>
                <a:gd name="T14" fmla="*/ 175 w 545"/>
                <a:gd name="T15" fmla="*/ 176 h 1360"/>
                <a:gd name="T16" fmla="*/ 61 w 545"/>
                <a:gd name="T17" fmla="*/ 24 h 1360"/>
                <a:gd name="T18" fmla="*/ 51 w 545"/>
                <a:gd name="T19" fmla="*/ 15 h 1360"/>
                <a:gd name="T20" fmla="*/ 31 w 545"/>
                <a:gd name="T21" fmla="*/ 4 h 1360"/>
                <a:gd name="T22" fmla="*/ 10 w 545"/>
                <a:gd name="T23" fmla="*/ 0 h 1360"/>
                <a:gd name="T24" fmla="*/ 0 w 545"/>
                <a:gd name="T25" fmla="*/ 9 h 1360"/>
                <a:gd name="T26" fmla="*/ 0 w 545"/>
                <a:gd name="T27" fmla="*/ 37 h 1360"/>
                <a:gd name="T28" fmla="*/ 13 w 545"/>
                <a:gd name="T29" fmla="*/ 63 h 1360"/>
                <a:gd name="T30" fmla="*/ 31 w 545"/>
                <a:gd name="T31" fmla="*/ 89 h 1360"/>
                <a:gd name="T32" fmla="*/ 51 w 545"/>
                <a:gd name="T33" fmla="*/ 113 h 1360"/>
                <a:gd name="T34" fmla="*/ 72 w 545"/>
                <a:gd name="T35" fmla="*/ 145 h 1360"/>
                <a:gd name="T36" fmla="*/ 96 w 545"/>
                <a:gd name="T37" fmla="*/ 178 h 1360"/>
                <a:gd name="T38" fmla="*/ 116 w 545"/>
                <a:gd name="T39" fmla="*/ 211 h 1360"/>
                <a:gd name="T40" fmla="*/ 137 w 545"/>
                <a:gd name="T41" fmla="*/ 243 h 1360"/>
                <a:gd name="T42" fmla="*/ 154 w 545"/>
                <a:gd name="T43" fmla="*/ 276 h 1360"/>
                <a:gd name="T44" fmla="*/ 175 w 545"/>
                <a:gd name="T45" fmla="*/ 308 h 1360"/>
                <a:gd name="T46" fmla="*/ 195 w 545"/>
                <a:gd name="T47" fmla="*/ 341 h 1360"/>
                <a:gd name="T48" fmla="*/ 212 w 545"/>
                <a:gd name="T49" fmla="*/ 374 h 1360"/>
                <a:gd name="T50" fmla="*/ 274 w 545"/>
                <a:gd name="T51" fmla="*/ 493 h 1360"/>
                <a:gd name="T52" fmla="*/ 329 w 545"/>
                <a:gd name="T53" fmla="*/ 612 h 1360"/>
                <a:gd name="T54" fmla="*/ 377 w 545"/>
                <a:gd name="T55" fmla="*/ 734 h 1360"/>
                <a:gd name="T56" fmla="*/ 421 w 545"/>
                <a:gd name="T57" fmla="*/ 856 h 1360"/>
                <a:gd name="T58" fmla="*/ 456 w 545"/>
                <a:gd name="T59" fmla="*/ 980 h 1360"/>
                <a:gd name="T60" fmla="*/ 483 w 545"/>
                <a:gd name="T61" fmla="*/ 1103 h 1360"/>
                <a:gd name="T62" fmla="*/ 507 w 545"/>
                <a:gd name="T63" fmla="*/ 1227 h 1360"/>
                <a:gd name="T64" fmla="*/ 524 w 545"/>
                <a:gd name="T65" fmla="*/ 1351 h 1360"/>
                <a:gd name="T66" fmla="*/ 528 w 545"/>
                <a:gd name="T67" fmla="*/ 1355 h 1360"/>
                <a:gd name="T68" fmla="*/ 535 w 545"/>
                <a:gd name="T69" fmla="*/ 1358 h 1360"/>
                <a:gd name="T70" fmla="*/ 542 w 545"/>
                <a:gd name="T71" fmla="*/ 1360 h 1360"/>
                <a:gd name="T72" fmla="*/ 545 w 545"/>
                <a:gd name="T73" fmla="*/ 1360 h 1360"/>
                <a:gd name="T74" fmla="*/ 545 w 545"/>
                <a:gd name="T75" fmla="*/ 1360 h 13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45" h="1360">
                  <a:moveTo>
                    <a:pt x="545" y="1360"/>
                  </a:moveTo>
                  <a:lnTo>
                    <a:pt x="531" y="1190"/>
                  </a:lnTo>
                  <a:lnTo>
                    <a:pt x="504" y="1017"/>
                  </a:lnTo>
                  <a:lnTo>
                    <a:pt x="466" y="845"/>
                  </a:lnTo>
                  <a:lnTo>
                    <a:pt x="415" y="671"/>
                  </a:lnTo>
                  <a:lnTo>
                    <a:pt x="349" y="502"/>
                  </a:lnTo>
                  <a:lnTo>
                    <a:pt x="271" y="334"/>
                  </a:lnTo>
                  <a:lnTo>
                    <a:pt x="175" y="176"/>
                  </a:lnTo>
                  <a:lnTo>
                    <a:pt x="61" y="24"/>
                  </a:lnTo>
                  <a:lnTo>
                    <a:pt x="51" y="15"/>
                  </a:lnTo>
                  <a:lnTo>
                    <a:pt x="31" y="4"/>
                  </a:lnTo>
                  <a:lnTo>
                    <a:pt x="10" y="0"/>
                  </a:lnTo>
                  <a:lnTo>
                    <a:pt x="0" y="9"/>
                  </a:lnTo>
                  <a:lnTo>
                    <a:pt x="0" y="37"/>
                  </a:lnTo>
                  <a:lnTo>
                    <a:pt x="13" y="63"/>
                  </a:lnTo>
                  <a:lnTo>
                    <a:pt x="31" y="89"/>
                  </a:lnTo>
                  <a:lnTo>
                    <a:pt x="51" y="113"/>
                  </a:lnTo>
                  <a:lnTo>
                    <a:pt x="72" y="145"/>
                  </a:lnTo>
                  <a:lnTo>
                    <a:pt x="96" y="178"/>
                  </a:lnTo>
                  <a:lnTo>
                    <a:pt x="116" y="211"/>
                  </a:lnTo>
                  <a:lnTo>
                    <a:pt x="137" y="243"/>
                  </a:lnTo>
                  <a:lnTo>
                    <a:pt x="154" y="276"/>
                  </a:lnTo>
                  <a:lnTo>
                    <a:pt x="175" y="308"/>
                  </a:lnTo>
                  <a:lnTo>
                    <a:pt x="195" y="341"/>
                  </a:lnTo>
                  <a:lnTo>
                    <a:pt x="212" y="374"/>
                  </a:lnTo>
                  <a:lnTo>
                    <a:pt x="274" y="493"/>
                  </a:lnTo>
                  <a:lnTo>
                    <a:pt x="329" y="612"/>
                  </a:lnTo>
                  <a:lnTo>
                    <a:pt x="377" y="734"/>
                  </a:lnTo>
                  <a:lnTo>
                    <a:pt x="421" y="856"/>
                  </a:lnTo>
                  <a:lnTo>
                    <a:pt x="456" y="980"/>
                  </a:lnTo>
                  <a:lnTo>
                    <a:pt x="483" y="1103"/>
                  </a:lnTo>
                  <a:lnTo>
                    <a:pt x="507" y="1227"/>
                  </a:lnTo>
                  <a:lnTo>
                    <a:pt x="524" y="1351"/>
                  </a:lnTo>
                  <a:lnTo>
                    <a:pt x="528" y="1355"/>
                  </a:lnTo>
                  <a:lnTo>
                    <a:pt x="535" y="1358"/>
                  </a:lnTo>
                  <a:lnTo>
                    <a:pt x="542" y="1360"/>
                  </a:lnTo>
                  <a:lnTo>
                    <a:pt x="545" y="136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9" name="Freeform 28"/>
            <p:cNvSpPr>
              <a:spLocks/>
            </p:cNvSpPr>
            <p:nvPr/>
          </p:nvSpPr>
          <p:spPr bwMode="auto">
            <a:xfrm>
              <a:off x="2006" y="3221"/>
              <a:ext cx="1454" cy="48"/>
            </a:xfrm>
            <a:custGeom>
              <a:avLst/>
              <a:gdLst>
                <a:gd name="T0" fmla="*/ 1430 w 1454"/>
                <a:gd name="T1" fmla="*/ 0 h 48"/>
                <a:gd name="T2" fmla="*/ 1340 w 1454"/>
                <a:gd name="T3" fmla="*/ 4 h 48"/>
                <a:gd name="T4" fmla="*/ 1251 w 1454"/>
                <a:gd name="T5" fmla="*/ 6 h 48"/>
                <a:gd name="T6" fmla="*/ 1162 w 1454"/>
                <a:gd name="T7" fmla="*/ 8 h 48"/>
                <a:gd name="T8" fmla="*/ 1073 w 1454"/>
                <a:gd name="T9" fmla="*/ 11 h 48"/>
                <a:gd name="T10" fmla="*/ 984 w 1454"/>
                <a:gd name="T11" fmla="*/ 11 h 48"/>
                <a:gd name="T12" fmla="*/ 895 w 1454"/>
                <a:gd name="T13" fmla="*/ 11 h 48"/>
                <a:gd name="T14" fmla="*/ 805 w 1454"/>
                <a:gd name="T15" fmla="*/ 11 h 48"/>
                <a:gd name="T16" fmla="*/ 716 w 1454"/>
                <a:gd name="T17" fmla="*/ 11 h 48"/>
                <a:gd name="T18" fmla="*/ 627 w 1454"/>
                <a:gd name="T19" fmla="*/ 8 h 48"/>
                <a:gd name="T20" fmla="*/ 538 w 1454"/>
                <a:gd name="T21" fmla="*/ 8 h 48"/>
                <a:gd name="T22" fmla="*/ 449 w 1454"/>
                <a:gd name="T23" fmla="*/ 8 h 48"/>
                <a:gd name="T24" fmla="*/ 360 w 1454"/>
                <a:gd name="T25" fmla="*/ 6 h 48"/>
                <a:gd name="T26" fmla="*/ 270 w 1454"/>
                <a:gd name="T27" fmla="*/ 6 h 48"/>
                <a:gd name="T28" fmla="*/ 181 w 1454"/>
                <a:gd name="T29" fmla="*/ 4 h 48"/>
                <a:gd name="T30" fmla="*/ 92 w 1454"/>
                <a:gd name="T31" fmla="*/ 4 h 48"/>
                <a:gd name="T32" fmla="*/ 3 w 1454"/>
                <a:gd name="T33" fmla="*/ 4 h 48"/>
                <a:gd name="T34" fmla="*/ 0 w 1454"/>
                <a:gd name="T35" fmla="*/ 8 h 48"/>
                <a:gd name="T36" fmla="*/ 3 w 1454"/>
                <a:gd name="T37" fmla="*/ 15 h 48"/>
                <a:gd name="T38" fmla="*/ 10 w 1454"/>
                <a:gd name="T39" fmla="*/ 24 h 48"/>
                <a:gd name="T40" fmla="*/ 17 w 1454"/>
                <a:gd name="T41" fmla="*/ 28 h 48"/>
                <a:gd name="T42" fmla="*/ 106 w 1454"/>
                <a:gd name="T43" fmla="*/ 32 h 48"/>
                <a:gd name="T44" fmla="*/ 195 w 1454"/>
                <a:gd name="T45" fmla="*/ 37 h 48"/>
                <a:gd name="T46" fmla="*/ 284 w 1454"/>
                <a:gd name="T47" fmla="*/ 39 h 48"/>
                <a:gd name="T48" fmla="*/ 373 w 1454"/>
                <a:gd name="T49" fmla="*/ 41 h 48"/>
                <a:gd name="T50" fmla="*/ 463 w 1454"/>
                <a:gd name="T51" fmla="*/ 43 h 48"/>
                <a:gd name="T52" fmla="*/ 552 w 1454"/>
                <a:gd name="T53" fmla="*/ 45 h 48"/>
                <a:gd name="T54" fmla="*/ 641 w 1454"/>
                <a:gd name="T55" fmla="*/ 48 h 48"/>
                <a:gd name="T56" fmla="*/ 730 w 1454"/>
                <a:gd name="T57" fmla="*/ 48 h 48"/>
                <a:gd name="T58" fmla="*/ 819 w 1454"/>
                <a:gd name="T59" fmla="*/ 48 h 48"/>
                <a:gd name="T60" fmla="*/ 908 w 1454"/>
                <a:gd name="T61" fmla="*/ 48 h 48"/>
                <a:gd name="T62" fmla="*/ 998 w 1454"/>
                <a:gd name="T63" fmla="*/ 45 h 48"/>
                <a:gd name="T64" fmla="*/ 1090 w 1454"/>
                <a:gd name="T65" fmla="*/ 43 h 48"/>
                <a:gd name="T66" fmla="*/ 1179 w 1454"/>
                <a:gd name="T67" fmla="*/ 41 h 48"/>
                <a:gd name="T68" fmla="*/ 1268 w 1454"/>
                <a:gd name="T69" fmla="*/ 39 h 48"/>
                <a:gd name="T70" fmla="*/ 1358 w 1454"/>
                <a:gd name="T71" fmla="*/ 37 h 48"/>
                <a:gd name="T72" fmla="*/ 1447 w 1454"/>
                <a:gd name="T73" fmla="*/ 32 h 48"/>
                <a:gd name="T74" fmla="*/ 1454 w 1454"/>
                <a:gd name="T75" fmla="*/ 28 h 48"/>
                <a:gd name="T76" fmla="*/ 1454 w 1454"/>
                <a:gd name="T77" fmla="*/ 15 h 48"/>
                <a:gd name="T78" fmla="*/ 1443 w 1454"/>
                <a:gd name="T79" fmla="*/ 4 h 48"/>
                <a:gd name="T80" fmla="*/ 1430 w 1454"/>
                <a:gd name="T81" fmla="*/ 0 h 48"/>
                <a:gd name="T82" fmla="*/ 1430 w 1454"/>
                <a:gd name="T83" fmla="*/ 0 h 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54" h="48">
                  <a:moveTo>
                    <a:pt x="1430" y="0"/>
                  </a:moveTo>
                  <a:lnTo>
                    <a:pt x="1340" y="4"/>
                  </a:lnTo>
                  <a:lnTo>
                    <a:pt x="1251" y="6"/>
                  </a:lnTo>
                  <a:lnTo>
                    <a:pt x="1162" y="8"/>
                  </a:lnTo>
                  <a:lnTo>
                    <a:pt x="1073" y="11"/>
                  </a:lnTo>
                  <a:lnTo>
                    <a:pt x="984" y="11"/>
                  </a:lnTo>
                  <a:lnTo>
                    <a:pt x="895" y="11"/>
                  </a:lnTo>
                  <a:lnTo>
                    <a:pt x="805" y="11"/>
                  </a:lnTo>
                  <a:lnTo>
                    <a:pt x="716" y="11"/>
                  </a:lnTo>
                  <a:lnTo>
                    <a:pt x="627" y="8"/>
                  </a:lnTo>
                  <a:lnTo>
                    <a:pt x="538" y="8"/>
                  </a:lnTo>
                  <a:lnTo>
                    <a:pt x="449" y="8"/>
                  </a:lnTo>
                  <a:lnTo>
                    <a:pt x="360" y="6"/>
                  </a:lnTo>
                  <a:lnTo>
                    <a:pt x="270" y="6"/>
                  </a:lnTo>
                  <a:lnTo>
                    <a:pt x="181" y="4"/>
                  </a:lnTo>
                  <a:lnTo>
                    <a:pt x="92" y="4"/>
                  </a:lnTo>
                  <a:lnTo>
                    <a:pt x="3" y="4"/>
                  </a:lnTo>
                  <a:lnTo>
                    <a:pt x="0" y="8"/>
                  </a:lnTo>
                  <a:lnTo>
                    <a:pt x="3" y="15"/>
                  </a:lnTo>
                  <a:lnTo>
                    <a:pt x="10" y="24"/>
                  </a:lnTo>
                  <a:lnTo>
                    <a:pt x="17" y="28"/>
                  </a:lnTo>
                  <a:lnTo>
                    <a:pt x="106" y="32"/>
                  </a:lnTo>
                  <a:lnTo>
                    <a:pt x="195" y="37"/>
                  </a:lnTo>
                  <a:lnTo>
                    <a:pt x="284" y="39"/>
                  </a:lnTo>
                  <a:lnTo>
                    <a:pt x="373" y="41"/>
                  </a:lnTo>
                  <a:lnTo>
                    <a:pt x="463" y="43"/>
                  </a:lnTo>
                  <a:lnTo>
                    <a:pt x="552" y="45"/>
                  </a:lnTo>
                  <a:lnTo>
                    <a:pt x="641" y="48"/>
                  </a:lnTo>
                  <a:lnTo>
                    <a:pt x="730" y="48"/>
                  </a:lnTo>
                  <a:lnTo>
                    <a:pt x="819" y="48"/>
                  </a:lnTo>
                  <a:lnTo>
                    <a:pt x="908" y="48"/>
                  </a:lnTo>
                  <a:lnTo>
                    <a:pt x="998" y="45"/>
                  </a:lnTo>
                  <a:lnTo>
                    <a:pt x="1090" y="43"/>
                  </a:lnTo>
                  <a:lnTo>
                    <a:pt x="1179" y="41"/>
                  </a:lnTo>
                  <a:lnTo>
                    <a:pt x="1268" y="39"/>
                  </a:lnTo>
                  <a:lnTo>
                    <a:pt x="1358" y="37"/>
                  </a:lnTo>
                  <a:lnTo>
                    <a:pt x="1447" y="32"/>
                  </a:lnTo>
                  <a:lnTo>
                    <a:pt x="1454" y="28"/>
                  </a:lnTo>
                  <a:lnTo>
                    <a:pt x="1454" y="15"/>
                  </a:lnTo>
                  <a:lnTo>
                    <a:pt x="1443" y="4"/>
                  </a:lnTo>
                  <a:lnTo>
                    <a:pt x="14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0" name="Freeform 29"/>
            <p:cNvSpPr>
              <a:spLocks/>
            </p:cNvSpPr>
            <p:nvPr/>
          </p:nvSpPr>
          <p:spPr bwMode="auto">
            <a:xfrm>
              <a:off x="2050" y="3221"/>
              <a:ext cx="113" cy="161"/>
            </a:xfrm>
            <a:custGeom>
              <a:avLst/>
              <a:gdLst>
                <a:gd name="T0" fmla="*/ 4 w 113"/>
                <a:gd name="T1" fmla="*/ 13 h 161"/>
                <a:gd name="T2" fmla="*/ 28 w 113"/>
                <a:gd name="T3" fmla="*/ 45 h 161"/>
                <a:gd name="T4" fmla="*/ 48 w 113"/>
                <a:gd name="T5" fmla="*/ 78 h 161"/>
                <a:gd name="T6" fmla="*/ 69 w 113"/>
                <a:gd name="T7" fmla="*/ 113 h 161"/>
                <a:gd name="T8" fmla="*/ 89 w 113"/>
                <a:gd name="T9" fmla="*/ 145 h 161"/>
                <a:gd name="T10" fmla="*/ 93 w 113"/>
                <a:gd name="T11" fmla="*/ 150 h 161"/>
                <a:gd name="T12" fmla="*/ 103 w 113"/>
                <a:gd name="T13" fmla="*/ 156 h 161"/>
                <a:gd name="T14" fmla="*/ 110 w 113"/>
                <a:gd name="T15" fmla="*/ 161 h 161"/>
                <a:gd name="T16" fmla="*/ 113 w 113"/>
                <a:gd name="T17" fmla="*/ 158 h 161"/>
                <a:gd name="T18" fmla="*/ 103 w 113"/>
                <a:gd name="T19" fmla="*/ 121 h 161"/>
                <a:gd name="T20" fmla="*/ 89 w 113"/>
                <a:gd name="T21" fmla="*/ 87 h 161"/>
                <a:gd name="T22" fmla="*/ 69 w 113"/>
                <a:gd name="T23" fmla="*/ 52 h 161"/>
                <a:gd name="T24" fmla="*/ 45 w 113"/>
                <a:gd name="T25" fmla="*/ 17 h 161"/>
                <a:gd name="T26" fmla="*/ 38 w 113"/>
                <a:gd name="T27" fmla="*/ 13 h 161"/>
                <a:gd name="T28" fmla="*/ 31 w 113"/>
                <a:gd name="T29" fmla="*/ 6 h 161"/>
                <a:gd name="T30" fmla="*/ 24 w 113"/>
                <a:gd name="T31" fmla="*/ 2 h 161"/>
                <a:gd name="T32" fmla="*/ 14 w 113"/>
                <a:gd name="T33" fmla="*/ 0 h 161"/>
                <a:gd name="T34" fmla="*/ 7 w 113"/>
                <a:gd name="T35" fmla="*/ 0 h 161"/>
                <a:gd name="T36" fmla="*/ 4 w 113"/>
                <a:gd name="T37" fmla="*/ 4 h 161"/>
                <a:gd name="T38" fmla="*/ 0 w 113"/>
                <a:gd name="T39" fmla="*/ 8 h 161"/>
                <a:gd name="T40" fmla="*/ 4 w 113"/>
                <a:gd name="T41" fmla="*/ 13 h 161"/>
                <a:gd name="T42" fmla="*/ 4 w 113"/>
                <a:gd name="T43" fmla="*/ 13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3" h="161">
                  <a:moveTo>
                    <a:pt x="4" y="13"/>
                  </a:moveTo>
                  <a:lnTo>
                    <a:pt x="28" y="45"/>
                  </a:lnTo>
                  <a:lnTo>
                    <a:pt x="48" y="78"/>
                  </a:lnTo>
                  <a:lnTo>
                    <a:pt x="69" y="113"/>
                  </a:lnTo>
                  <a:lnTo>
                    <a:pt x="89" y="145"/>
                  </a:lnTo>
                  <a:lnTo>
                    <a:pt x="93" y="150"/>
                  </a:lnTo>
                  <a:lnTo>
                    <a:pt x="103" y="156"/>
                  </a:lnTo>
                  <a:lnTo>
                    <a:pt x="110" y="161"/>
                  </a:lnTo>
                  <a:lnTo>
                    <a:pt x="113" y="158"/>
                  </a:lnTo>
                  <a:lnTo>
                    <a:pt x="103" y="121"/>
                  </a:lnTo>
                  <a:lnTo>
                    <a:pt x="89" y="87"/>
                  </a:lnTo>
                  <a:lnTo>
                    <a:pt x="69" y="52"/>
                  </a:lnTo>
                  <a:lnTo>
                    <a:pt x="45" y="17"/>
                  </a:lnTo>
                  <a:lnTo>
                    <a:pt x="38" y="13"/>
                  </a:lnTo>
                  <a:lnTo>
                    <a:pt x="31" y="6"/>
                  </a:lnTo>
                  <a:lnTo>
                    <a:pt x="24" y="2"/>
                  </a:lnTo>
                  <a:lnTo>
                    <a:pt x="14" y="0"/>
                  </a:lnTo>
                  <a:lnTo>
                    <a:pt x="7" y="0"/>
                  </a:lnTo>
                  <a:lnTo>
                    <a:pt x="4" y="4"/>
                  </a:lnTo>
                  <a:lnTo>
                    <a:pt x="0" y="8"/>
                  </a:lnTo>
                  <a:lnTo>
                    <a:pt x="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1" name="Freeform 30"/>
            <p:cNvSpPr>
              <a:spLocks/>
            </p:cNvSpPr>
            <p:nvPr/>
          </p:nvSpPr>
          <p:spPr bwMode="auto">
            <a:xfrm>
              <a:off x="3429" y="3214"/>
              <a:ext cx="31" cy="178"/>
            </a:xfrm>
            <a:custGeom>
              <a:avLst/>
              <a:gdLst>
                <a:gd name="T0" fmla="*/ 0 w 31"/>
                <a:gd name="T1" fmla="*/ 2 h 178"/>
                <a:gd name="T2" fmla="*/ 0 w 31"/>
                <a:gd name="T3" fmla="*/ 44 h 178"/>
                <a:gd name="T4" fmla="*/ 0 w 31"/>
                <a:gd name="T5" fmla="*/ 83 h 178"/>
                <a:gd name="T6" fmla="*/ 0 w 31"/>
                <a:gd name="T7" fmla="*/ 124 h 178"/>
                <a:gd name="T8" fmla="*/ 3 w 31"/>
                <a:gd name="T9" fmla="*/ 163 h 178"/>
                <a:gd name="T10" fmla="*/ 7 w 31"/>
                <a:gd name="T11" fmla="*/ 168 h 178"/>
                <a:gd name="T12" fmla="*/ 14 w 31"/>
                <a:gd name="T13" fmla="*/ 174 h 178"/>
                <a:gd name="T14" fmla="*/ 20 w 31"/>
                <a:gd name="T15" fmla="*/ 178 h 178"/>
                <a:gd name="T16" fmla="*/ 27 w 31"/>
                <a:gd name="T17" fmla="*/ 178 h 178"/>
                <a:gd name="T18" fmla="*/ 31 w 31"/>
                <a:gd name="T19" fmla="*/ 139 h 178"/>
                <a:gd name="T20" fmla="*/ 31 w 31"/>
                <a:gd name="T21" fmla="*/ 98 h 178"/>
                <a:gd name="T22" fmla="*/ 31 w 31"/>
                <a:gd name="T23" fmla="*/ 59 h 178"/>
                <a:gd name="T24" fmla="*/ 27 w 31"/>
                <a:gd name="T25" fmla="*/ 18 h 178"/>
                <a:gd name="T26" fmla="*/ 24 w 31"/>
                <a:gd name="T27" fmla="*/ 11 h 178"/>
                <a:gd name="T28" fmla="*/ 14 w 31"/>
                <a:gd name="T29" fmla="*/ 5 h 178"/>
                <a:gd name="T30" fmla="*/ 3 w 31"/>
                <a:gd name="T31" fmla="*/ 0 h 178"/>
                <a:gd name="T32" fmla="*/ 0 w 31"/>
                <a:gd name="T33" fmla="*/ 2 h 178"/>
                <a:gd name="T34" fmla="*/ 0 w 31"/>
                <a:gd name="T35" fmla="*/ 2 h 1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1" h="178">
                  <a:moveTo>
                    <a:pt x="0" y="2"/>
                  </a:moveTo>
                  <a:lnTo>
                    <a:pt x="0" y="44"/>
                  </a:lnTo>
                  <a:lnTo>
                    <a:pt x="0" y="83"/>
                  </a:lnTo>
                  <a:lnTo>
                    <a:pt x="0" y="124"/>
                  </a:lnTo>
                  <a:lnTo>
                    <a:pt x="3" y="163"/>
                  </a:lnTo>
                  <a:lnTo>
                    <a:pt x="7" y="168"/>
                  </a:lnTo>
                  <a:lnTo>
                    <a:pt x="14" y="174"/>
                  </a:lnTo>
                  <a:lnTo>
                    <a:pt x="20" y="178"/>
                  </a:lnTo>
                  <a:lnTo>
                    <a:pt x="27" y="178"/>
                  </a:lnTo>
                  <a:lnTo>
                    <a:pt x="31" y="139"/>
                  </a:lnTo>
                  <a:lnTo>
                    <a:pt x="31" y="98"/>
                  </a:lnTo>
                  <a:lnTo>
                    <a:pt x="31" y="59"/>
                  </a:lnTo>
                  <a:lnTo>
                    <a:pt x="27" y="18"/>
                  </a:lnTo>
                  <a:lnTo>
                    <a:pt x="24" y="11"/>
                  </a:lnTo>
                  <a:lnTo>
                    <a:pt x="14" y="5"/>
                  </a:lnTo>
                  <a:lnTo>
                    <a:pt x="3"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2" name="Freeform 31"/>
            <p:cNvSpPr>
              <a:spLocks/>
            </p:cNvSpPr>
            <p:nvPr/>
          </p:nvSpPr>
          <p:spPr bwMode="auto">
            <a:xfrm>
              <a:off x="1779" y="3342"/>
              <a:ext cx="1962" cy="24"/>
            </a:xfrm>
            <a:custGeom>
              <a:avLst/>
              <a:gdLst>
                <a:gd name="T0" fmla="*/ 1945 w 1962"/>
                <a:gd name="T1" fmla="*/ 11 h 24"/>
                <a:gd name="T2" fmla="*/ 1890 w 1962"/>
                <a:gd name="T3" fmla="*/ 11 h 24"/>
                <a:gd name="T4" fmla="*/ 1832 w 1962"/>
                <a:gd name="T5" fmla="*/ 11 h 24"/>
                <a:gd name="T6" fmla="*/ 1777 w 1962"/>
                <a:gd name="T7" fmla="*/ 11 h 24"/>
                <a:gd name="T8" fmla="*/ 1718 w 1962"/>
                <a:gd name="T9" fmla="*/ 11 h 24"/>
                <a:gd name="T10" fmla="*/ 1664 w 1962"/>
                <a:gd name="T11" fmla="*/ 11 h 24"/>
                <a:gd name="T12" fmla="*/ 1605 w 1962"/>
                <a:gd name="T13" fmla="*/ 13 h 24"/>
                <a:gd name="T14" fmla="*/ 1550 w 1962"/>
                <a:gd name="T15" fmla="*/ 13 h 24"/>
                <a:gd name="T16" fmla="*/ 1492 w 1962"/>
                <a:gd name="T17" fmla="*/ 13 h 24"/>
                <a:gd name="T18" fmla="*/ 1437 w 1962"/>
                <a:gd name="T19" fmla="*/ 13 h 24"/>
                <a:gd name="T20" fmla="*/ 1379 w 1962"/>
                <a:gd name="T21" fmla="*/ 13 h 24"/>
                <a:gd name="T22" fmla="*/ 1324 w 1962"/>
                <a:gd name="T23" fmla="*/ 16 h 24"/>
                <a:gd name="T24" fmla="*/ 1266 w 1962"/>
                <a:gd name="T25" fmla="*/ 16 h 24"/>
                <a:gd name="T26" fmla="*/ 1211 w 1962"/>
                <a:gd name="T27" fmla="*/ 16 h 24"/>
                <a:gd name="T28" fmla="*/ 1153 w 1962"/>
                <a:gd name="T29" fmla="*/ 16 h 24"/>
                <a:gd name="T30" fmla="*/ 1098 w 1962"/>
                <a:gd name="T31" fmla="*/ 16 h 24"/>
                <a:gd name="T32" fmla="*/ 1039 w 1962"/>
                <a:gd name="T33" fmla="*/ 16 h 24"/>
                <a:gd name="T34" fmla="*/ 974 w 1962"/>
                <a:gd name="T35" fmla="*/ 16 h 24"/>
                <a:gd name="T36" fmla="*/ 909 w 1962"/>
                <a:gd name="T37" fmla="*/ 16 h 24"/>
                <a:gd name="T38" fmla="*/ 844 w 1962"/>
                <a:gd name="T39" fmla="*/ 13 h 24"/>
                <a:gd name="T40" fmla="*/ 779 w 1962"/>
                <a:gd name="T41" fmla="*/ 13 h 24"/>
                <a:gd name="T42" fmla="*/ 714 w 1962"/>
                <a:gd name="T43" fmla="*/ 11 h 24"/>
                <a:gd name="T44" fmla="*/ 648 w 1962"/>
                <a:gd name="T45" fmla="*/ 11 h 24"/>
                <a:gd name="T46" fmla="*/ 583 w 1962"/>
                <a:gd name="T47" fmla="*/ 9 h 24"/>
                <a:gd name="T48" fmla="*/ 522 w 1962"/>
                <a:gd name="T49" fmla="*/ 7 h 24"/>
                <a:gd name="T50" fmla="*/ 456 w 1962"/>
                <a:gd name="T51" fmla="*/ 5 h 24"/>
                <a:gd name="T52" fmla="*/ 391 w 1962"/>
                <a:gd name="T53" fmla="*/ 5 h 24"/>
                <a:gd name="T54" fmla="*/ 326 w 1962"/>
                <a:gd name="T55" fmla="*/ 3 h 24"/>
                <a:gd name="T56" fmla="*/ 261 w 1962"/>
                <a:gd name="T57" fmla="*/ 3 h 24"/>
                <a:gd name="T58" fmla="*/ 196 w 1962"/>
                <a:gd name="T59" fmla="*/ 0 h 24"/>
                <a:gd name="T60" fmla="*/ 131 w 1962"/>
                <a:gd name="T61" fmla="*/ 0 h 24"/>
                <a:gd name="T62" fmla="*/ 65 w 1962"/>
                <a:gd name="T63" fmla="*/ 0 h 24"/>
                <a:gd name="T64" fmla="*/ 0 w 1962"/>
                <a:gd name="T65" fmla="*/ 0 h 24"/>
                <a:gd name="T66" fmla="*/ 0 w 1962"/>
                <a:gd name="T67" fmla="*/ 3 h 24"/>
                <a:gd name="T68" fmla="*/ 4 w 1962"/>
                <a:gd name="T69" fmla="*/ 5 h 24"/>
                <a:gd name="T70" fmla="*/ 7 w 1962"/>
                <a:gd name="T71" fmla="*/ 7 h 24"/>
                <a:gd name="T72" fmla="*/ 11 w 1962"/>
                <a:gd name="T73" fmla="*/ 9 h 24"/>
                <a:gd name="T74" fmla="*/ 134 w 1962"/>
                <a:gd name="T75" fmla="*/ 11 h 24"/>
                <a:gd name="T76" fmla="*/ 254 w 1962"/>
                <a:gd name="T77" fmla="*/ 13 h 24"/>
                <a:gd name="T78" fmla="*/ 377 w 1962"/>
                <a:gd name="T79" fmla="*/ 16 h 24"/>
                <a:gd name="T80" fmla="*/ 501 w 1962"/>
                <a:gd name="T81" fmla="*/ 18 h 24"/>
                <a:gd name="T82" fmla="*/ 621 w 1962"/>
                <a:gd name="T83" fmla="*/ 18 h 24"/>
                <a:gd name="T84" fmla="*/ 744 w 1962"/>
                <a:gd name="T85" fmla="*/ 20 h 24"/>
                <a:gd name="T86" fmla="*/ 864 w 1962"/>
                <a:gd name="T87" fmla="*/ 20 h 24"/>
                <a:gd name="T88" fmla="*/ 988 w 1962"/>
                <a:gd name="T89" fmla="*/ 22 h 24"/>
                <a:gd name="T90" fmla="*/ 1108 w 1962"/>
                <a:gd name="T91" fmla="*/ 22 h 24"/>
                <a:gd name="T92" fmla="*/ 1231 w 1962"/>
                <a:gd name="T93" fmla="*/ 22 h 24"/>
                <a:gd name="T94" fmla="*/ 1351 w 1962"/>
                <a:gd name="T95" fmla="*/ 24 h 24"/>
                <a:gd name="T96" fmla="*/ 1475 w 1962"/>
                <a:gd name="T97" fmla="*/ 24 h 24"/>
                <a:gd name="T98" fmla="*/ 1595 w 1962"/>
                <a:gd name="T99" fmla="*/ 24 h 24"/>
                <a:gd name="T100" fmla="*/ 1718 w 1962"/>
                <a:gd name="T101" fmla="*/ 24 h 24"/>
                <a:gd name="T102" fmla="*/ 1838 w 1962"/>
                <a:gd name="T103" fmla="*/ 24 h 24"/>
                <a:gd name="T104" fmla="*/ 1962 w 1962"/>
                <a:gd name="T105" fmla="*/ 24 h 24"/>
                <a:gd name="T106" fmla="*/ 1962 w 1962"/>
                <a:gd name="T107" fmla="*/ 22 h 24"/>
                <a:gd name="T108" fmla="*/ 1958 w 1962"/>
                <a:gd name="T109" fmla="*/ 18 h 24"/>
                <a:gd name="T110" fmla="*/ 1952 w 1962"/>
                <a:gd name="T111" fmla="*/ 13 h 24"/>
                <a:gd name="T112" fmla="*/ 1945 w 1962"/>
                <a:gd name="T113" fmla="*/ 11 h 24"/>
                <a:gd name="T114" fmla="*/ 1945 w 1962"/>
                <a:gd name="T115" fmla="*/ 11 h 2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962" h="24">
                  <a:moveTo>
                    <a:pt x="1945" y="11"/>
                  </a:moveTo>
                  <a:lnTo>
                    <a:pt x="1890" y="11"/>
                  </a:lnTo>
                  <a:lnTo>
                    <a:pt x="1832" y="11"/>
                  </a:lnTo>
                  <a:lnTo>
                    <a:pt x="1777" y="11"/>
                  </a:lnTo>
                  <a:lnTo>
                    <a:pt x="1718" y="11"/>
                  </a:lnTo>
                  <a:lnTo>
                    <a:pt x="1664" y="11"/>
                  </a:lnTo>
                  <a:lnTo>
                    <a:pt x="1605" y="13"/>
                  </a:lnTo>
                  <a:lnTo>
                    <a:pt x="1550" y="13"/>
                  </a:lnTo>
                  <a:lnTo>
                    <a:pt x="1492" y="13"/>
                  </a:lnTo>
                  <a:lnTo>
                    <a:pt x="1437" y="13"/>
                  </a:lnTo>
                  <a:lnTo>
                    <a:pt x="1379" y="13"/>
                  </a:lnTo>
                  <a:lnTo>
                    <a:pt x="1324" y="16"/>
                  </a:lnTo>
                  <a:lnTo>
                    <a:pt x="1266" y="16"/>
                  </a:lnTo>
                  <a:lnTo>
                    <a:pt x="1211" y="16"/>
                  </a:lnTo>
                  <a:lnTo>
                    <a:pt x="1153" y="16"/>
                  </a:lnTo>
                  <a:lnTo>
                    <a:pt x="1098" y="16"/>
                  </a:lnTo>
                  <a:lnTo>
                    <a:pt x="1039" y="16"/>
                  </a:lnTo>
                  <a:lnTo>
                    <a:pt x="974" y="16"/>
                  </a:lnTo>
                  <a:lnTo>
                    <a:pt x="909" y="16"/>
                  </a:lnTo>
                  <a:lnTo>
                    <a:pt x="844" y="13"/>
                  </a:lnTo>
                  <a:lnTo>
                    <a:pt x="779" y="13"/>
                  </a:lnTo>
                  <a:lnTo>
                    <a:pt x="714" y="11"/>
                  </a:lnTo>
                  <a:lnTo>
                    <a:pt x="648" y="11"/>
                  </a:lnTo>
                  <a:lnTo>
                    <a:pt x="583" y="9"/>
                  </a:lnTo>
                  <a:lnTo>
                    <a:pt x="522" y="7"/>
                  </a:lnTo>
                  <a:lnTo>
                    <a:pt x="456" y="5"/>
                  </a:lnTo>
                  <a:lnTo>
                    <a:pt x="391" y="5"/>
                  </a:lnTo>
                  <a:lnTo>
                    <a:pt x="326" y="3"/>
                  </a:lnTo>
                  <a:lnTo>
                    <a:pt x="261" y="3"/>
                  </a:lnTo>
                  <a:lnTo>
                    <a:pt x="196" y="0"/>
                  </a:lnTo>
                  <a:lnTo>
                    <a:pt x="131" y="0"/>
                  </a:lnTo>
                  <a:lnTo>
                    <a:pt x="65" y="0"/>
                  </a:lnTo>
                  <a:lnTo>
                    <a:pt x="0" y="0"/>
                  </a:lnTo>
                  <a:lnTo>
                    <a:pt x="0" y="3"/>
                  </a:lnTo>
                  <a:lnTo>
                    <a:pt x="4" y="5"/>
                  </a:lnTo>
                  <a:lnTo>
                    <a:pt x="7" y="7"/>
                  </a:lnTo>
                  <a:lnTo>
                    <a:pt x="11" y="9"/>
                  </a:lnTo>
                  <a:lnTo>
                    <a:pt x="134" y="11"/>
                  </a:lnTo>
                  <a:lnTo>
                    <a:pt x="254" y="13"/>
                  </a:lnTo>
                  <a:lnTo>
                    <a:pt x="377" y="16"/>
                  </a:lnTo>
                  <a:lnTo>
                    <a:pt x="501" y="18"/>
                  </a:lnTo>
                  <a:lnTo>
                    <a:pt x="621" y="18"/>
                  </a:lnTo>
                  <a:lnTo>
                    <a:pt x="744" y="20"/>
                  </a:lnTo>
                  <a:lnTo>
                    <a:pt x="864" y="20"/>
                  </a:lnTo>
                  <a:lnTo>
                    <a:pt x="988" y="22"/>
                  </a:lnTo>
                  <a:lnTo>
                    <a:pt x="1108" y="22"/>
                  </a:lnTo>
                  <a:lnTo>
                    <a:pt x="1231" y="22"/>
                  </a:lnTo>
                  <a:lnTo>
                    <a:pt x="1351" y="24"/>
                  </a:lnTo>
                  <a:lnTo>
                    <a:pt x="1475" y="24"/>
                  </a:lnTo>
                  <a:lnTo>
                    <a:pt x="1595" y="24"/>
                  </a:lnTo>
                  <a:lnTo>
                    <a:pt x="1718" y="24"/>
                  </a:lnTo>
                  <a:lnTo>
                    <a:pt x="1838" y="24"/>
                  </a:lnTo>
                  <a:lnTo>
                    <a:pt x="1962" y="24"/>
                  </a:lnTo>
                  <a:lnTo>
                    <a:pt x="1962" y="22"/>
                  </a:lnTo>
                  <a:lnTo>
                    <a:pt x="1958" y="18"/>
                  </a:lnTo>
                  <a:lnTo>
                    <a:pt x="1952" y="13"/>
                  </a:lnTo>
                  <a:lnTo>
                    <a:pt x="1945"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3" name="Freeform 32"/>
            <p:cNvSpPr>
              <a:spLocks/>
            </p:cNvSpPr>
            <p:nvPr/>
          </p:nvSpPr>
          <p:spPr bwMode="auto">
            <a:xfrm>
              <a:off x="3587" y="3353"/>
              <a:ext cx="78" cy="174"/>
            </a:xfrm>
            <a:custGeom>
              <a:avLst/>
              <a:gdLst>
                <a:gd name="T0" fmla="*/ 61 w 78"/>
                <a:gd name="T1" fmla="*/ 0 h 174"/>
                <a:gd name="T2" fmla="*/ 37 w 78"/>
                <a:gd name="T3" fmla="*/ 37 h 174"/>
                <a:gd name="T4" fmla="*/ 20 w 78"/>
                <a:gd name="T5" fmla="*/ 78 h 174"/>
                <a:gd name="T6" fmla="*/ 6 w 78"/>
                <a:gd name="T7" fmla="*/ 120 h 174"/>
                <a:gd name="T8" fmla="*/ 0 w 78"/>
                <a:gd name="T9" fmla="*/ 159 h 174"/>
                <a:gd name="T10" fmla="*/ 3 w 78"/>
                <a:gd name="T11" fmla="*/ 163 h 174"/>
                <a:gd name="T12" fmla="*/ 10 w 78"/>
                <a:gd name="T13" fmla="*/ 170 h 174"/>
                <a:gd name="T14" fmla="*/ 17 w 78"/>
                <a:gd name="T15" fmla="*/ 174 h 174"/>
                <a:gd name="T16" fmla="*/ 24 w 78"/>
                <a:gd name="T17" fmla="*/ 172 h 174"/>
                <a:gd name="T18" fmla="*/ 30 w 78"/>
                <a:gd name="T19" fmla="*/ 152 h 174"/>
                <a:gd name="T20" fmla="*/ 37 w 78"/>
                <a:gd name="T21" fmla="*/ 133 h 174"/>
                <a:gd name="T22" fmla="*/ 41 w 78"/>
                <a:gd name="T23" fmla="*/ 113 h 174"/>
                <a:gd name="T24" fmla="*/ 44 w 78"/>
                <a:gd name="T25" fmla="*/ 94 h 174"/>
                <a:gd name="T26" fmla="*/ 51 w 78"/>
                <a:gd name="T27" fmla="*/ 72 h 174"/>
                <a:gd name="T28" fmla="*/ 58 w 78"/>
                <a:gd name="T29" fmla="*/ 52 h 174"/>
                <a:gd name="T30" fmla="*/ 68 w 78"/>
                <a:gd name="T31" fmla="*/ 31 h 174"/>
                <a:gd name="T32" fmla="*/ 78 w 78"/>
                <a:gd name="T33" fmla="*/ 11 h 174"/>
                <a:gd name="T34" fmla="*/ 78 w 78"/>
                <a:gd name="T35" fmla="*/ 9 h 174"/>
                <a:gd name="T36" fmla="*/ 72 w 78"/>
                <a:gd name="T37" fmla="*/ 5 h 174"/>
                <a:gd name="T38" fmla="*/ 65 w 78"/>
                <a:gd name="T39" fmla="*/ 0 h 174"/>
                <a:gd name="T40" fmla="*/ 61 w 78"/>
                <a:gd name="T41" fmla="*/ 0 h 174"/>
                <a:gd name="T42" fmla="*/ 61 w 78"/>
                <a:gd name="T43" fmla="*/ 0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74">
                  <a:moveTo>
                    <a:pt x="61" y="0"/>
                  </a:moveTo>
                  <a:lnTo>
                    <a:pt x="37" y="37"/>
                  </a:lnTo>
                  <a:lnTo>
                    <a:pt x="20" y="78"/>
                  </a:lnTo>
                  <a:lnTo>
                    <a:pt x="6" y="120"/>
                  </a:lnTo>
                  <a:lnTo>
                    <a:pt x="0" y="159"/>
                  </a:lnTo>
                  <a:lnTo>
                    <a:pt x="3" y="163"/>
                  </a:lnTo>
                  <a:lnTo>
                    <a:pt x="10" y="170"/>
                  </a:lnTo>
                  <a:lnTo>
                    <a:pt x="17" y="174"/>
                  </a:lnTo>
                  <a:lnTo>
                    <a:pt x="24" y="172"/>
                  </a:lnTo>
                  <a:lnTo>
                    <a:pt x="30" y="152"/>
                  </a:lnTo>
                  <a:lnTo>
                    <a:pt x="37" y="133"/>
                  </a:lnTo>
                  <a:lnTo>
                    <a:pt x="41" y="113"/>
                  </a:lnTo>
                  <a:lnTo>
                    <a:pt x="44" y="94"/>
                  </a:lnTo>
                  <a:lnTo>
                    <a:pt x="51" y="72"/>
                  </a:lnTo>
                  <a:lnTo>
                    <a:pt x="58" y="52"/>
                  </a:lnTo>
                  <a:lnTo>
                    <a:pt x="68" y="31"/>
                  </a:lnTo>
                  <a:lnTo>
                    <a:pt x="78" y="11"/>
                  </a:lnTo>
                  <a:lnTo>
                    <a:pt x="78" y="9"/>
                  </a:lnTo>
                  <a:lnTo>
                    <a:pt x="72" y="5"/>
                  </a:lnTo>
                  <a:lnTo>
                    <a:pt x="65" y="0"/>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4" name="Freeform 33"/>
            <p:cNvSpPr>
              <a:spLocks/>
            </p:cNvSpPr>
            <p:nvPr/>
          </p:nvSpPr>
          <p:spPr bwMode="auto">
            <a:xfrm>
              <a:off x="1810" y="3316"/>
              <a:ext cx="168" cy="174"/>
            </a:xfrm>
            <a:custGeom>
              <a:avLst/>
              <a:gdLst>
                <a:gd name="T0" fmla="*/ 0 w 168"/>
                <a:gd name="T1" fmla="*/ 3 h 174"/>
                <a:gd name="T2" fmla="*/ 21 w 168"/>
                <a:gd name="T3" fmla="*/ 22 h 174"/>
                <a:gd name="T4" fmla="*/ 38 w 168"/>
                <a:gd name="T5" fmla="*/ 42 h 174"/>
                <a:gd name="T6" fmla="*/ 55 w 168"/>
                <a:gd name="T7" fmla="*/ 61 h 174"/>
                <a:gd name="T8" fmla="*/ 72 w 168"/>
                <a:gd name="T9" fmla="*/ 83 h 174"/>
                <a:gd name="T10" fmla="*/ 86 w 168"/>
                <a:gd name="T11" fmla="*/ 102 h 174"/>
                <a:gd name="T12" fmla="*/ 100 w 168"/>
                <a:gd name="T13" fmla="*/ 124 h 174"/>
                <a:gd name="T14" fmla="*/ 113 w 168"/>
                <a:gd name="T15" fmla="*/ 144 h 174"/>
                <a:gd name="T16" fmla="*/ 130 w 168"/>
                <a:gd name="T17" fmla="*/ 163 h 174"/>
                <a:gd name="T18" fmla="*/ 137 w 168"/>
                <a:gd name="T19" fmla="*/ 168 h 174"/>
                <a:gd name="T20" fmla="*/ 151 w 168"/>
                <a:gd name="T21" fmla="*/ 172 h 174"/>
                <a:gd name="T22" fmla="*/ 161 w 168"/>
                <a:gd name="T23" fmla="*/ 174 h 174"/>
                <a:gd name="T24" fmla="*/ 168 w 168"/>
                <a:gd name="T25" fmla="*/ 172 h 174"/>
                <a:gd name="T26" fmla="*/ 158 w 168"/>
                <a:gd name="T27" fmla="*/ 150 h 174"/>
                <a:gd name="T28" fmla="*/ 144 w 168"/>
                <a:gd name="T29" fmla="*/ 129 h 174"/>
                <a:gd name="T30" fmla="*/ 127 w 168"/>
                <a:gd name="T31" fmla="*/ 107 h 174"/>
                <a:gd name="T32" fmla="*/ 110 w 168"/>
                <a:gd name="T33" fmla="*/ 85 h 174"/>
                <a:gd name="T34" fmla="*/ 89 w 168"/>
                <a:gd name="T35" fmla="*/ 66 h 174"/>
                <a:gd name="T36" fmla="*/ 65 w 168"/>
                <a:gd name="T37" fmla="*/ 46 h 174"/>
                <a:gd name="T38" fmla="*/ 45 w 168"/>
                <a:gd name="T39" fmla="*/ 26 h 174"/>
                <a:gd name="T40" fmla="*/ 24 w 168"/>
                <a:gd name="T41" fmla="*/ 9 h 174"/>
                <a:gd name="T42" fmla="*/ 17 w 168"/>
                <a:gd name="T43" fmla="*/ 5 h 174"/>
                <a:gd name="T44" fmla="*/ 7 w 168"/>
                <a:gd name="T45" fmla="*/ 3 h 174"/>
                <a:gd name="T46" fmla="*/ 0 w 168"/>
                <a:gd name="T47" fmla="*/ 0 h 174"/>
                <a:gd name="T48" fmla="*/ 0 w 168"/>
                <a:gd name="T49" fmla="*/ 3 h 174"/>
                <a:gd name="T50" fmla="*/ 0 w 168"/>
                <a:gd name="T51" fmla="*/ 3 h 1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 h="174">
                  <a:moveTo>
                    <a:pt x="0" y="3"/>
                  </a:moveTo>
                  <a:lnTo>
                    <a:pt x="21" y="22"/>
                  </a:lnTo>
                  <a:lnTo>
                    <a:pt x="38" y="42"/>
                  </a:lnTo>
                  <a:lnTo>
                    <a:pt x="55" y="61"/>
                  </a:lnTo>
                  <a:lnTo>
                    <a:pt x="72" y="83"/>
                  </a:lnTo>
                  <a:lnTo>
                    <a:pt x="86" y="102"/>
                  </a:lnTo>
                  <a:lnTo>
                    <a:pt x="100" y="124"/>
                  </a:lnTo>
                  <a:lnTo>
                    <a:pt x="113" y="144"/>
                  </a:lnTo>
                  <a:lnTo>
                    <a:pt x="130" y="163"/>
                  </a:lnTo>
                  <a:lnTo>
                    <a:pt x="137" y="168"/>
                  </a:lnTo>
                  <a:lnTo>
                    <a:pt x="151" y="172"/>
                  </a:lnTo>
                  <a:lnTo>
                    <a:pt x="161" y="174"/>
                  </a:lnTo>
                  <a:lnTo>
                    <a:pt x="168" y="172"/>
                  </a:lnTo>
                  <a:lnTo>
                    <a:pt x="158" y="150"/>
                  </a:lnTo>
                  <a:lnTo>
                    <a:pt x="144" y="129"/>
                  </a:lnTo>
                  <a:lnTo>
                    <a:pt x="127" y="107"/>
                  </a:lnTo>
                  <a:lnTo>
                    <a:pt x="110" y="85"/>
                  </a:lnTo>
                  <a:lnTo>
                    <a:pt x="89" y="66"/>
                  </a:lnTo>
                  <a:lnTo>
                    <a:pt x="65" y="46"/>
                  </a:lnTo>
                  <a:lnTo>
                    <a:pt x="45" y="26"/>
                  </a:lnTo>
                  <a:lnTo>
                    <a:pt x="24" y="9"/>
                  </a:lnTo>
                  <a:lnTo>
                    <a:pt x="17" y="5"/>
                  </a:lnTo>
                  <a:lnTo>
                    <a:pt x="7" y="3"/>
                  </a:lnTo>
                  <a:lnTo>
                    <a:pt x="0"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5" name="Freeform 34"/>
            <p:cNvSpPr>
              <a:spLocks/>
            </p:cNvSpPr>
            <p:nvPr/>
          </p:nvSpPr>
          <p:spPr bwMode="auto">
            <a:xfrm>
              <a:off x="1621" y="3486"/>
              <a:ext cx="2356" cy="24"/>
            </a:xfrm>
            <a:custGeom>
              <a:avLst/>
              <a:gdLst>
                <a:gd name="T0" fmla="*/ 2271 w 2356"/>
                <a:gd name="T1" fmla="*/ 11 h 24"/>
                <a:gd name="T2" fmla="*/ 2137 w 2356"/>
                <a:gd name="T3" fmla="*/ 11 h 24"/>
                <a:gd name="T4" fmla="*/ 2003 w 2356"/>
                <a:gd name="T5" fmla="*/ 11 h 24"/>
                <a:gd name="T6" fmla="*/ 1866 w 2356"/>
                <a:gd name="T7" fmla="*/ 13 h 24"/>
                <a:gd name="T8" fmla="*/ 1732 w 2356"/>
                <a:gd name="T9" fmla="*/ 13 h 24"/>
                <a:gd name="T10" fmla="*/ 1595 w 2356"/>
                <a:gd name="T11" fmla="*/ 15 h 24"/>
                <a:gd name="T12" fmla="*/ 1461 w 2356"/>
                <a:gd name="T13" fmla="*/ 15 h 24"/>
                <a:gd name="T14" fmla="*/ 1328 w 2356"/>
                <a:gd name="T15" fmla="*/ 15 h 24"/>
                <a:gd name="T16" fmla="*/ 1180 w 2356"/>
                <a:gd name="T17" fmla="*/ 15 h 24"/>
                <a:gd name="T18" fmla="*/ 1022 w 2356"/>
                <a:gd name="T19" fmla="*/ 15 h 24"/>
                <a:gd name="T20" fmla="*/ 865 w 2356"/>
                <a:gd name="T21" fmla="*/ 13 h 24"/>
                <a:gd name="T22" fmla="*/ 707 w 2356"/>
                <a:gd name="T23" fmla="*/ 8 h 24"/>
                <a:gd name="T24" fmla="*/ 553 w 2356"/>
                <a:gd name="T25" fmla="*/ 6 h 24"/>
                <a:gd name="T26" fmla="*/ 395 w 2356"/>
                <a:gd name="T27" fmla="*/ 2 h 24"/>
                <a:gd name="T28" fmla="*/ 237 w 2356"/>
                <a:gd name="T29" fmla="*/ 0 h 24"/>
                <a:gd name="T30" fmla="*/ 79 w 2356"/>
                <a:gd name="T31" fmla="*/ 0 h 24"/>
                <a:gd name="T32" fmla="*/ 0 w 2356"/>
                <a:gd name="T33" fmla="*/ 2 h 24"/>
                <a:gd name="T34" fmla="*/ 7 w 2356"/>
                <a:gd name="T35" fmla="*/ 6 h 24"/>
                <a:gd name="T36" fmla="*/ 83 w 2356"/>
                <a:gd name="T37" fmla="*/ 11 h 24"/>
                <a:gd name="T38" fmla="*/ 230 w 2356"/>
                <a:gd name="T39" fmla="*/ 13 h 24"/>
                <a:gd name="T40" fmla="*/ 378 w 2356"/>
                <a:gd name="T41" fmla="*/ 15 h 24"/>
                <a:gd name="T42" fmla="*/ 525 w 2356"/>
                <a:gd name="T43" fmla="*/ 15 h 24"/>
                <a:gd name="T44" fmla="*/ 673 w 2356"/>
                <a:gd name="T45" fmla="*/ 17 h 24"/>
                <a:gd name="T46" fmla="*/ 817 w 2356"/>
                <a:gd name="T47" fmla="*/ 19 h 24"/>
                <a:gd name="T48" fmla="*/ 964 w 2356"/>
                <a:gd name="T49" fmla="*/ 19 h 24"/>
                <a:gd name="T50" fmla="*/ 1112 w 2356"/>
                <a:gd name="T51" fmla="*/ 22 h 24"/>
                <a:gd name="T52" fmla="*/ 1256 w 2356"/>
                <a:gd name="T53" fmla="*/ 22 h 24"/>
                <a:gd name="T54" fmla="*/ 1403 w 2356"/>
                <a:gd name="T55" fmla="*/ 24 h 24"/>
                <a:gd name="T56" fmla="*/ 1551 w 2356"/>
                <a:gd name="T57" fmla="*/ 24 h 24"/>
                <a:gd name="T58" fmla="*/ 1695 w 2356"/>
                <a:gd name="T59" fmla="*/ 24 h 24"/>
                <a:gd name="T60" fmla="*/ 1842 w 2356"/>
                <a:gd name="T61" fmla="*/ 24 h 24"/>
                <a:gd name="T62" fmla="*/ 1990 w 2356"/>
                <a:gd name="T63" fmla="*/ 24 h 24"/>
                <a:gd name="T64" fmla="*/ 2137 w 2356"/>
                <a:gd name="T65" fmla="*/ 24 h 24"/>
                <a:gd name="T66" fmla="*/ 2284 w 2356"/>
                <a:gd name="T67" fmla="*/ 24 h 24"/>
                <a:gd name="T68" fmla="*/ 2356 w 2356"/>
                <a:gd name="T69" fmla="*/ 22 h 24"/>
                <a:gd name="T70" fmla="*/ 2346 w 2356"/>
                <a:gd name="T71" fmla="*/ 13 h 24"/>
                <a:gd name="T72" fmla="*/ 2339 w 2356"/>
                <a:gd name="T73" fmla="*/ 11 h 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356" h="24">
                  <a:moveTo>
                    <a:pt x="2339" y="11"/>
                  </a:moveTo>
                  <a:lnTo>
                    <a:pt x="2271" y="11"/>
                  </a:lnTo>
                  <a:lnTo>
                    <a:pt x="2206" y="11"/>
                  </a:lnTo>
                  <a:lnTo>
                    <a:pt x="2137" y="11"/>
                  </a:lnTo>
                  <a:lnTo>
                    <a:pt x="2068" y="11"/>
                  </a:lnTo>
                  <a:lnTo>
                    <a:pt x="2003" y="11"/>
                  </a:lnTo>
                  <a:lnTo>
                    <a:pt x="1935" y="13"/>
                  </a:lnTo>
                  <a:lnTo>
                    <a:pt x="1866" y="13"/>
                  </a:lnTo>
                  <a:lnTo>
                    <a:pt x="1801" y="13"/>
                  </a:lnTo>
                  <a:lnTo>
                    <a:pt x="1732" y="13"/>
                  </a:lnTo>
                  <a:lnTo>
                    <a:pt x="1664" y="13"/>
                  </a:lnTo>
                  <a:lnTo>
                    <a:pt x="1595" y="15"/>
                  </a:lnTo>
                  <a:lnTo>
                    <a:pt x="1530" y="15"/>
                  </a:lnTo>
                  <a:lnTo>
                    <a:pt x="1461" y="15"/>
                  </a:lnTo>
                  <a:lnTo>
                    <a:pt x="1393" y="15"/>
                  </a:lnTo>
                  <a:lnTo>
                    <a:pt x="1328" y="15"/>
                  </a:lnTo>
                  <a:lnTo>
                    <a:pt x="1259" y="15"/>
                  </a:lnTo>
                  <a:lnTo>
                    <a:pt x="1180" y="15"/>
                  </a:lnTo>
                  <a:lnTo>
                    <a:pt x="1101" y="15"/>
                  </a:lnTo>
                  <a:lnTo>
                    <a:pt x="1022" y="15"/>
                  </a:lnTo>
                  <a:lnTo>
                    <a:pt x="944" y="13"/>
                  </a:lnTo>
                  <a:lnTo>
                    <a:pt x="865" y="13"/>
                  </a:lnTo>
                  <a:lnTo>
                    <a:pt x="786" y="11"/>
                  </a:lnTo>
                  <a:lnTo>
                    <a:pt x="707" y="8"/>
                  </a:lnTo>
                  <a:lnTo>
                    <a:pt x="631" y="6"/>
                  </a:lnTo>
                  <a:lnTo>
                    <a:pt x="553" y="6"/>
                  </a:lnTo>
                  <a:lnTo>
                    <a:pt x="474" y="4"/>
                  </a:lnTo>
                  <a:lnTo>
                    <a:pt x="395" y="2"/>
                  </a:lnTo>
                  <a:lnTo>
                    <a:pt x="316" y="2"/>
                  </a:lnTo>
                  <a:lnTo>
                    <a:pt x="237" y="0"/>
                  </a:lnTo>
                  <a:lnTo>
                    <a:pt x="158" y="0"/>
                  </a:lnTo>
                  <a:lnTo>
                    <a:pt x="79" y="0"/>
                  </a:lnTo>
                  <a:lnTo>
                    <a:pt x="0" y="0"/>
                  </a:lnTo>
                  <a:lnTo>
                    <a:pt x="0" y="2"/>
                  </a:lnTo>
                  <a:lnTo>
                    <a:pt x="4" y="4"/>
                  </a:lnTo>
                  <a:lnTo>
                    <a:pt x="7" y="6"/>
                  </a:lnTo>
                  <a:lnTo>
                    <a:pt x="11" y="8"/>
                  </a:lnTo>
                  <a:lnTo>
                    <a:pt x="83" y="11"/>
                  </a:lnTo>
                  <a:lnTo>
                    <a:pt x="158" y="11"/>
                  </a:lnTo>
                  <a:lnTo>
                    <a:pt x="230" y="13"/>
                  </a:lnTo>
                  <a:lnTo>
                    <a:pt x="306" y="13"/>
                  </a:lnTo>
                  <a:lnTo>
                    <a:pt x="378" y="15"/>
                  </a:lnTo>
                  <a:lnTo>
                    <a:pt x="453" y="15"/>
                  </a:lnTo>
                  <a:lnTo>
                    <a:pt x="525" y="15"/>
                  </a:lnTo>
                  <a:lnTo>
                    <a:pt x="597" y="17"/>
                  </a:lnTo>
                  <a:lnTo>
                    <a:pt x="673" y="17"/>
                  </a:lnTo>
                  <a:lnTo>
                    <a:pt x="745" y="17"/>
                  </a:lnTo>
                  <a:lnTo>
                    <a:pt x="817" y="19"/>
                  </a:lnTo>
                  <a:lnTo>
                    <a:pt x="892" y="19"/>
                  </a:lnTo>
                  <a:lnTo>
                    <a:pt x="964" y="19"/>
                  </a:lnTo>
                  <a:lnTo>
                    <a:pt x="1036" y="22"/>
                  </a:lnTo>
                  <a:lnTo>
                    <a:pt x="1112" y="22"/>
                  </a:lnTo>
                  <a:lnTo>
                    <a:pt x="1184" y="22"/>
                  </a:lnTo>
                  <a:lnTo>
                    <a:pt x="1256" y="22"/>
                  </a:lnTo>
                  <a:lnTo>
                    <a:pt x="1331" y="24"/>
                  </a:lnTo>
                  <a:lnTo>
                    <a:pt x="1403" y="24"/>
                  </a:lnTo>
                  <a:lnTo>
                    <a:pt x="1475" y="24"/>
                  </a:lnTo>
                  <a:lnTo>
                    <a:pt x="1551" y="24"/>
                  </a:lnTo>
                  <a:lnTo>
                    <a:pt x="1623" y="24"/>
                  </a:lnTo>
                  <a:lnTo>
                    <a:pt x="1695" y="24"/>
                  </a:lnTo>
                  <a:lnTo>
                    <a:pt x="1770" y="24"/>
                  </a:lnTo>
                  <a:lnTo>
                    <a:pt x="1842" y="24"/>
                  </a:lnTo>
                  <a:lnTo>
                    <a:pt x="1914" y="24"/>
                  </a:lnTo>
                  <a:lnTo>
                    <a:pt x="1990" y="24"/>
                  </a:lnTo>
                  <a:lnTo>
                    <a:pt x="2062" y="24"/>
                  </a:lnTo>
                  <a:lnTo>
                    <a:pt x="2137" y="24"/>
                  </a:lnTo>
                  <a:lnTo>
                    <a:pt x="2209" y="24"/>
                  </a:lnTo>
                  <a:lnTo>
                    <a:pt x="2284" y="24"/>
                  </a:lnTo>
                  <a:lnTo>
                    <a:pt x="2356" y="24"/>
                  </a:lnTo>
                  <a:lnTo>
                    <a:pt x="2356" y="22"/>
                  </a:lnTo>
                  <a:lnTo>
                    <a:pt x="2353" y="17"/>
                  </a:lnTo>
                  <a:lnTo>
                    <a:pt x="2346" y="13"/>
                  </a:lnTo>
                  <a:lnTo>
                    <a:pt x="2339"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6" name="Freeform 35"/>
            <p:cNvSpPr>
              <a:spLocks/>
            </p:cNvSpPr>
            <p:nvPr/>
          </p:nvSpPr>
          <p:spPr bwMode="auto">
            <a:xfrm>
              <a:off x="1639" y="3657"/>
              <a:ext cx="2359" cy="24"/>
            </a:xfrm>
            <a:custGeom>
              <a:avLst/>
              <a:gdLst>
                <a:gd name="T0" fmla="*/ 2273 w 2359"/>
                <a:gd name="T1" fmla="*/ 11 h 24"/>
                <a:gd name="T2" fmla="*/ 2140 w 2359"/>
                <a:gd name="T3" fmla="*/ 11 h 24"/>
                <a:gd name="T4" fmla="*/ 2002 w 2359"/>
                <a:gd name="T5" fmla="*/ 11 h 24"/>
                <a:gd name="T6" fmla="*/ 1869 w 2359"/>
                <a:gd name="T7" fmla="*/ 13 h 24"/>
                <a:gd name="T8" fmla="*/ 1731 w 2359"/>
                <a:gd name="T9" fmla="*/ 13 h 24"/>
                <a:gd name="T10" fmla="*/ 1598 w 2359"/>
                <a:gd name="T11" fmla="*/ 16 h 24"/>
                <a:gd name="T12" fmla="*/ 1461 w 2359"/>
                <a:gd name="T13" fmla="*/ 16 h 24"/>
                <a:gd name="T14" fmla="*/ 1327 w 2359"/>
                <a:gd name="T15" fmla="*/ 16 h 24"/>
                <a:gd name="T16" fmla="*/ 1179 w 2359"/>
                <a:gd name="T17" fmla="*/ 16 h 24"/>
                <a:gd name="T18" fmla="*/ 1025 w 2359"/>
                <a:gd name="T19" fmla="*/ 16 h 24"/>
                <a:gd name="T20" fmla="*/ 867 w 2359"/>
                <a:gd name="T21" fmla="*/ 11 h 24"/>
                <a:gd name="T22" fmla="*/ 710 w 2359"/>
                <a:gd name="T23" fmla="*/ 9 h 24"/>
                <a:gd name="T24" fmla="*/ 552 w 2359"/>
                <a:gd name="T25" fmla="*/ 5 h 24"/>
                <a:gd name="T26" fmla="*/ 394 w 2359"/>
                <a:gd name="T27" fmla="*/ 3 h 24"/>
                <a:gd name="T28" fmla="*/ 236 w 2359"/>
                <a:gd name="T29" fmla="*/ 0 h 24"/>
                <a:gd name="T30" fmla="*/ 79 w 2359"/>
                <a:gd name="T31" fmla="*/ 0 h 24"/>
                <a:gd name="T32" fmla="*/ 0 w 2359"/>
                <a:gd name="T33" fmla="*/ 3 h 24"/>
                <a:gd name="T34" fmla="*/ 6 w 2359"/>
                <a:gd name="T35" fmla="*/ 7 h 24"/>
                <a:gd name="T36" fmla="*/ 85 w 2359"/>
                <a:gd name="T37" fmla="*/ 11 h 24"/>
                <a:gd name="T38" fmla="*/ 233 w 2359"/>
                <a:gd name="T39" fmla="*/ 13 h 24"/>
                <a:gd name="T40" fmla="*/ 380 w 2359"/>
                <a:gd name="T41" fmla="*/ 16 h 24"/>
                <a:gd name="T42" fmla="*/ 528 w 2359"/>
                <a:gd name="T43" fmla="*/ 16 h 24"/>
                <a:gd name="T44" fmla="*/ 672 w 2359"/>
                <a:gd name="T45" fmla="*/ 18 h 24"/>
                <a:gd name="T46" fmla="*/ 819 w 2359"/>
                <a:gd name="T47" fmla="*/ 20 h 24"/>
                <a:gd name="T48" fmla="*/ 967 w 2359"/>
                <a:gd name="T49" fmla="*/ 20 h 24"/>
                <a:gd name="T50" fmla="*/ 1111 w 2359"/>
                <a:gd name="T51" fmla="*/ 22 h 24"/>
                <a:gd name="T52" fmla="*/ 1258 w 2359"/>
                <a:gd name="T53" fmla="*/ 22 h 24"/>
                <a:gd name="T54" fmla="*/ 1406 w 2359"/>
                <a:gd name="T55" fmla="*/ 24 h 24"/>
                <a:gd name="T56" fmla="*/ 1550 w 2359"/>
                <a:gd name="T57" fmla="*/ 24 h 24"/>
                <a:gd name="T58" fmla="*/ 1697 w 2359"/>
                <a:gd name="T59" fmla="*/ 24 h 24"/>
                <a:gd name="T60" fmla="*/ 1845 w 2359"/>
                <a:gd name="T61" fmla="*/ 24 h 24"/>
                <a:gd name="T62" fmla="*/ 1992 w 2359"/>
                <a:gd name="T63" fmla="*/ 24 h 24"/>
                <a:gd name="T64" fmla="*/ 2140 w 2359"/>
                <a:gd name="T65" fmla="*/ 24 h 24"/>
                <a:gd name="T66" fmla="*/ 2287 w 2359"/>
                <a:gd name="T67" fmla="*/ 24 h 24"/>
                <a:gd name="T68" fmla="*/ 2359 w 2359"/>
                <a:gd name="T69" fmla="*/ 22 h 24"/>
                <a:gd name="T70" fmla="*/ 2349 w 2359"/>
                <a:gd name="T71" fmla="*/ 13 h 24"/>
                <a:gd name="T72" fmla="*/ 2342 w 2359"/>
                <a:gd name="T73" fmla="*/ 11 h 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359" h="24">
                  <a:moveTo>
                    <a:pt x="2342" y="11"/>
                  </a:moveTo>
                  <a:lnTo>
                    <a:pt x="2273" y="11"/>
                  </a:lnTo>
                  <a:lnTo>
                    <a:pt x="2208" y="11"/>
                  </a:lnTo>
                  <a:lnTo>
                    <a:pt x="2140" y="11"/>
                  </a:lnTo>
                  <a:lnTo>
                    <a:pt x="2071" y="11"/>
                  </a:lnTo>
                  <a:lnTo>
                    <a:pt x="2002" y="11"/>
                  </a:lnTo>
                  <a:lnTo>
                    <a:pt x="1937" y="13"/>
                  </a:lnTo>
                  <a:lnTo>
                    <a:pt x="1869" y="13"/>
                  </a:lnTo>
                  <a:lnTo>
                    <a:pt x="1800" y="13"/>
                  </a:lnTo>
                  <a:lnTo>
                    <a:pt x="1731" y="13"/>
                  </a:lnTo>
                  <a:lnTo>
                    <a:pt x="1663" y="13"/>
                  </a:lnTo>
                  <a:lnTo>
                    <a:pt x="1598" y="16"/>
                  </a:lnTo>
                  <a:lnTo>
                    <a:pt x="1529" y="16"/>
                  </a:lnTo>
                  <a:lnTo>
                    <a:pt x="1461" y="16"/>
                  </a:lnTo>
                  <a:lnTo>
                    <a:pt x="1392" y="16"/>
                  </a:lnTo>
                  <a:lnTo>
                    <a:pt x="1327" y="16"/>
                  </a:lnTo>
                  <a:lnTo>
                    <a:pt x="1258" y="16"/>
                  </a:lnTo>
                  <a:lnTo>
                    <a:pt x="1179" y="16"/>
                  </a:lnTo>
                  <a:lnTo>
                    <a:pt x="1104" y="16"/>
                  </a:lnTo>
                  <a:lnTo>
                    <a:pt x="1025" y="16"/>
                  </a:lnTo>
                  <a:lnTo>
                    <a:pt x="946" y="13"/>
                  </a:lnTo>
                  <a:lnTo>
                    <a:pt x="867" y="11"/>
                  </a:lnTo>
                  <a:lnTo>
                    <a:pt x="788" y="11"/>
                  </a:lnTo>
                  <a:lnTo>
                    <a:pt x="710" y="9"/>
                  </a:lnTo>
                  <a:lnTo>
                    <a:pt x="631" y="7"/>
                  </a:lnTo>
                  <a:lnTo>
                    <a:pt x="552" y="5"/>
                  </a:lnTo>
                  <a:lnTo>
                    <a:pt x="473" y="5"/>
                  </a:lnTo>
                  <a:lnTo>
                    <a:pt x="394" y="3"/>
                  </a:lnTo>
                  <a:lnTo>
                    <a:pt x="315" y="0"/>
                  </a:lnTo>
                  <a:lnTo>
                    <a:pt x="236" y="0"/>
                  </a:lnTo>
                  <a:lnTo>
                    <a:pt x="157" y="0"/>
                  </a:lnTo>
                  <a:lnTo>
                    <a:pt x="79" y="0"/>
                  </a:lnTo>
                  <a:lnTo>
                    <a:pt x="0" y="0"/>
                  </a:lnTo>
                  <a:lnTo>
                    <a:pt x="0" y="3"/>
                  </a:lnTo>
                  <a:lnTo>
                    <a:pt x="3" y="5"/>
                  </a:lnTo>
                  <a:lnTo>
                    <a:pt x="6" y="7"/>
                  </a:lnTo>
                  <a:lnTo>
                    <a:pt x="13" y="9"/>
                  </a:lnTo>
                  <a:lnTo>
                    <a:pt x="85" y="11"/>
                  </a:lnTo>
                  <a:lnTo>
                    <a:pt x="161" y="11"/>
                  </a:lnTo>
                  <a:lnTo>
                    <a:pt x="233" y="13"/>
                  </a:lnTo>
                  <a:lnTo>
                    <a:pt x="305" y="13"/>
                  </a:lnTo>
                  <a:lnTo>
                    <a:pt x="380" y="16"/>
                  </a:lnTo>
                  <a:lnTo>
                    <a:pt x="452" y="16"/>
                  </a:lnTo>
                  <a:lnTo>
                    <a:pt x="528" y="16"/>
                  </a:lnTo>
                  <a:lnTo>
                    <a:pt x="600" y="18"/>
                  </a:lnTo>
                  <a:lnTo>
                    <a:pt x="672" y="18"/>
                  </a:lnTo>
                  <a:lnTo>
                    <a:pt x="747" y="18"/>
                  </a:lnTo>
                  <a:lnTo>
                    <a:pt x="819" y="20"/>
                  </a:lnTo>
                  <a:lnTo>
                    <a:pt x="891" y="20"/>
                  </a:lnTo>
                  <a:lnTo>
                    <a:pt x="967" y="20"/>
                  </a:lnTo>
                  <a:lnTo>
                    <a:pt x="1039" y="22"/>
                  </a:lnTo>
                  <a:lnTo>
                    <a:pt x="1111" y="22"/>
                  </a:lnTo>
                  <a:lnTo>
                    <a:pt x="1186" y="22"/>
                  </a:lnTo>
                  <a:lnTo>
                    <a:pt x="1258" y="22"/>
                  </a:lnTo>
                  <a:lnTo>
                    <a:pt x="1330" y="24"/>
                  </a:lnTo>
                  <a:lnTo>
                    <a:pt x="1406" y="24"/>
                  </a:lnTo>
                  <a:lnTo>
                    <a:pt x="1478" y="24"/>
                  </a:lnTo>
                  <a:lnTo>
                    <a:pt x="1550" y="24"/>
                  </a:lnTo>
                  <a:lnTo>
                    <a:pt x="1625" y="24"/>
                  </a:lnTo>
                  <a:lnTo>
                    <a:pt x="1697" y="24"/>
                  </a:lnTo>
                  <a:lnTo>
                    <a:pt x="1773" y="24"/>
                  </a:lnTo>
                  <a:lnTo>
                    <a:pt x="1845" y="24"/>
                  </a:lnTo>
                  <a:lnTo>
                    <a:pt x="1917" y="24"/>
                  </a:lnTo>
                  <a:lnTo>
                    <a:pt x="1992" y="24"/>
                  </a:lnTo>
                  <a:lnTo>
                    <a:pt x="2064" y="24"/>
                  </a:lnTo>
                  <a:lnTo>
                    <a:pt x="2140" y="24"/>
                  </a:lnTo>
                  <a:lnTo>
                    <a:pt x="2212" y="24"/>
                  </a:lnTo>
                  <a:lnTo>
                    <a:pt x="2287" y="24"/>
                  </a:lnTo>
                  <a:lnTo>
                    <a:pt x="2359" y="24"/>
                  </a:lnTo>
                  <a:lnTo>
                    <a:pt x="2359" y="22"/>
                  </a:lnTo>
                  <a:lnTo>
                    <a:pt x="2356" y="18"/>
                  </a:lnTo>
                  <a:lnTo>
                    <a:pt x="2349" y="13"/>
                  </a:lnTo>
                  <a:lnTo>
                    <a:pt x="234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7" name="Freeform 36"/>
            <p:cNvSpPr>
              <a:spLocks/>
            </p:cNvSpPr>
            <p:nvPr/>
          </p:nvSpPr>
          <p:spPr bwMode="auto">
            <a:xfrm>
              <a:off x="3796" y="3497"/>
              <a:ext cx="89" cy="182"/>
            </a:xfrm>
            <a:custGeom>
              <a:avLst/>
              <a:gdLst>
                <a:gd name="T0" fmla="*/ 72 w 89"/>
                <a:gd name="T1" fmla="*/ 0 h 182"/>
                <a:gd name="T2" fmla="*/ 44 w 89"/>
                <a:gd name="T3" fmla="*/ 39 h 182"/>
                <a:gd name="T4" fmla="*/ 24 w 89"/>
                <a:gd name="T5" fmla="*/ 82 h 182"/>
                <a:gd name="T6" fmla="*/ 10 w 89"/>
                <a:gd name="T7" fmla="*/ 126 h 182"/>
                <a:gd name="T8" fmla="*/ 0 w 89"/>
                <a:gd name="T9" fmla="*/ 167 h 182"/>
                <a:gd name="T10" fmla="*/ 0 w 89"/>
                <a:gd name="T11" fmla="*/ 171 h 182"/>
                <a:gd name="T12" fmla="*/ 7 w 89"/>
                <a:gd name="T13" fmla="*/ 178 h 182"/>
                <a:gd name="T14" fmla="*/ 17 w 89"/>
                <a:gd name="T15" fmla="*/ 182 h 182"/>
                <a:gd name="T16" fmla="*/ 20 w 89"/>
                <a:gd name="T17" fmla="*/ 180 h 182"/>
                <a:gd name="T18" fmla="*/ 41 w 89"/>
                <a:gd name="T19" fmla="*/ 139 h 182"/>
                <a:gd name="T20" fmla="*/ 55 w 89"/>
                <a:gd name="T21" fmla="*/ 95 h 182"/>
                <a:gd name="T22" fmla="*/ 65 w 89"/>
                <a:gd name="T23" fmla="*/ 54 h 182"/>
                <a:gd name="T24" fmla="*/ 89 w 89"/>
                <a:gd name="T25" fmla="*/ 13 h 182"/>
                <a:gd name="T26" fmla="*/ 89 w 89"/>
                <a:gd name="T27" fmla="*/ 8 h 182"/>
                <a:gd name="T28" fmla="*/ 82 w 89"/>
                <a:gd name="T29" fmla="*/ 4 h 182"/>
                <a:gd name="T30" fmla="*/ 75 w 89"/>
                <a:gd name="T31" fmla="*/ 0 h 182"/>
                <a:gd name="T32" fmla="*/ 72 w 89"/>
                <a:gd name="T33" fmla="*/ 0 h 182"/>
                <a:gd name="T34" fmla="*/ 72 w 89"/>
                <a:gd name="T35" fmla="*/ 0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 h="182">
                  <a:moveTo>
                    <a:pt x="72" y="0"/>
                  </a:moveTo>
                  <a:lnTo>
                    <a:pt x="44" y="39"/>
                  </a:lnTo>
                  <a:lnTo>
                    <a:pt x="24" y="82"/>
                  </a:lnTo>
                  <a:lnTo>
                    <a:pt x="10" y="126"/>
                  </a:lnTo>
                  <a:lnTo>
                    <a:pt x="0" y="167"/>
                  </a:lnTo>
                  <a:lnTo>
                    <a:pt x="0" y="171"/>
                  </a:lnTo>
                  <a:lnTo>
                    <a:pt x="7" y="178"/>
                  </a:lnTo>
                  <a:lnTo>
                    <a:pt x="17" y="182"/>
                  </a:lnTo>
                  <a:lnTo>
                    <a:pt x="20" y="180"/>
                  </a:lnTo>
                  <a:lnTo>
                    <a:pt x="41" y="139"/>
                  </a:lnTo>
                  <a:lnTo>
                    <a:pt x="55" y="95"/>
                  </a:lnTo>
                  <a:lnTo>
                    <a:pt x="65" y="54"/>
                  </a:lnTo>
                  <a:lnTo>
                    <a:pt x="89" y="13"/>
                  </a:lnTo>
                  <a:lnTo>
                    <a:pt x="89" y="8"/>
                  </a:lnTo>
                  <a:lnTo>
                    <a:pt x="82" y="4"/>
                  </a:lnTo>
                  <a:lnTo>
                    <a:pt x="75" y="0"/>
                  </a:lnTo>
                  <a:lnTo>
                    <a:pt x="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8" name="Freeform 37"/>
            <p:cNvSpPr>
              <a:spLocks/>
            </p:cNvSpPr>
            <p:nvPr/>
          </p:nvSpPr>
          <p:spPr bwMode="auto">
            <a:xfrm>
              <a:off x="1659" y="3460"/>
              <a:ext cx="196" cy="180"/>
            </a:xfrm>
            <a:custGeom>
              <a:avLst/>
              <a:gdLst>
                <a:gd name="T0" fmla="*/ 0 w 196"/>
                <a:gd name="T1" fmla="*/ 2 h 180"/>
                <a:gd name="T2" fmla="*/ 24 w 196"/>
                <a:gd name="T3" fmla="*/ 24 h 180"/>
                <a:gd name="T4" fmla="*/ 48 w 196"/>
                <a:gd name="T5" fmla="*/ 45 h 180"/>
                <a:gd name="T6" fmla="*/ 72 w 196"/>
                <a:gd name="T7" fmla="*/ 67 h 180"/>
                <a:gd name="T8" fmla="*/ 93 w 196"/>
                <a:gd name="T9" fmla="*/ 89 h 180"/>
                <a:gd name="T10" fmla="*/ 110 w 196"/>
                <a:gd name="T11" fmla="*/ 108 h 180"/>
                <a:gd name="T12" fmla="*/ 127 w 196"/>
                <a:gd name="T13" fmla="*/ 130 h 180"/>
                <a:gd name="T14" fmla="*/ 141 w 196"/>
                <a:gd name="T15" fmla="*/ 152 h 180"/>
                <a:gd name="T16" fmla="*/ 158 w 196"/>
                <a:gd name="T17" fmla="*/ 171 h 180"/>
                <a:gd name="T18" fmla="*/ 165 w 196"/>
                <a:gd name="T19" fmla="*/ 174 h 180"/>
                <a:gd name="T20" fmla="*/ 179 w 196"/>
                <a:gd name="T21" fmla="*/ 178 h 180"/>
                <a:gd name="T22" fmla="*/ 192 w 196"/>
                <a:gd name="T23" fmla="*/ 180 h 180"/>
                <a:gd name="T24" fmla="*/ 196 w 196"/>
                <a:gd name="T25" fmla="*/ 178 h 180"/>
                <a:gd name="T26" fmla="*/ 185 w 196"/>
                <a:gd name="T27" fmla="*/ 154 h 180"/>
                <a:gd name="T28" fmla="*/ 168 w 196"/>
                <a:gd name="T29" fmla="*/ 132 h 180"/>
                <a:gd name="T30" fmla="*/ 148 w 196"/>
                <a:gd name="T31" fmla="*/ 108 h 180"/>
                <a:gd name="T32" fmla="*/ 127 w 196"/>
                <a:gd name="T33" fmla="*/ 87 h 180"/>
                <a:gd name="T34" fmla="*/ 100 w 196"/>
                <a:gd name="T35" fmla="*/ 65 h 180"/>
                <a:gd name="T36" fmla="*/ 76 w 196"/>
                <a:gd name="T37" fmla="*/ 43 h 180"/>
                <a:gd name="T38" fmla="*/ 48 w 196"/>
                <a:gd name="T39" fmla="*/ 24 h 180"/>
                <a:gd name="T40" fmla="*/ 24 w 196"/>
                <a:gd name="T41" fmla="*/ 6 h 180"/>
                <a:gd name="T42" fmla="*/ 17 w 196"/>
                <a:gd name="T43" fmla="*/ 4 h 180"/>
                <a:gd name="T44" fmla="*/ 7 w 196"/>
                <a:gd name="T45" fmla="*/ 0 h 180"/>
                <a:gd name="T46" fmla="*/ 0 w 196"/>
                <a:gd name="T47" fmla="*/ 0 h 180"/>
                <a:gd name="T48" fmla="*/ 0 w 196"/>
                <a:gd name="T49" fmla="*/ 2 h 180"/>
                <a:gd name="T50" fmla="*/ 0 w 196"/>
                <a:gd name="T51" fmla="*/ 2 h 1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6" h="180">
                  <a:moveTo>
                    <a:pt x="0" y="2"/>
                  </a:moveTo>
                  <a:lnTo>
                    <a:pt x="24" y="24"/>
                  </a:lnTo>
                  <a:lnTo>
                    <a:pt x="48" y="45"/>
                  </a:lnTo>
                  <a:lnTo>
                    <a:pt x="72" y="67"/>
                  </a:lnTo>
                  <a:lnTo>
                    <a:pt x="93" y="89"/>
                  </a:lnTo>
                  <a:lnTo>
                    <a:pt x="110" y="108"/>
                  </a:lnTo>
                  <a:lnTo>
                    <a:pt x="127" y="130"/>
                  </a:lnTo>
                  <a:lnTo>
                    <a:pt x="141" y="152"/>
                  </a:lnTo>
                  <a:lnTo>
                    <a:pt x="158" y="171"/>
                  </a:lnTo>
                  <a:lnTo>
                    <a:pt x="165" y="174"/>
                  </a:lnTo>
                  <a:lnTo>
                    <a:pt x="179" y="178"/>
                  </a:lnTo>
                  <a:lnTo>
                    <a:pt x="192" y="180"/>
                  </a:lnTo>
                  <a:lnTo>
                    <a:pt x="196" y="178"/>
                  </a:lnTo>
                  <a:lnTo>
                    <a:pt x="185" y="154"/>
                  </a:lnTo>
                  <a:lnTo>
                    <a:pt x="168" y="132"/>
                  </a:lnTo>
                  <a:lnTo>
                    <a:pt x="148" y="108"/>
                  </a:lnTo>
                  <a:lnTo>
                    <a:pt x="127" y="87"/>
                  </a:lnTo>
                  <a:lnTo>
                    <a:pt x="100" y="65"/>
                  </a:lnTo>
                  <a:lnTo>
                    <a:pt x="76" y="43"/>
                  </a:lnTo>
                  <a:lnTo>
                    <a:pt x="48" y="24"/>
                  </a:lnTo>
                  <a:lnTo>
                    <a:pt x="24" y="6"/>
                  </a:lnTo>
                  <a:lnTo>
                    <a:pt x="17" y="4"/>
                  </a:lnTo>
                  <a:lnTo>
                    <a:pt x="7" y="0"/>
                  </a:lnTo>
                  <a:lnTo>
                    <a:pt x="0"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9" name="Freeform 38"/>
            <p:cNvSpPr>
              <a:spLocks/>
            </p:cNvSpPr>
            <p:nvPr/>
          </p:nvSpPr>
          <p:spPr bwMode="auto">
            <a:xfrm>
              <a:off x="744" y="3660"/>
              <a:ext cx="1296" cy="660"/>
            </a:xfrm>
            <a:custGeom>
              <a:avLst/>
              <a:gdLst>
                <a:gd name="T0" fmla="*/ 1083 w 1296"/>
                <a:gd name="T1" fmla="*/ 10 h 660"/>
                <a:gd name="T2" fmla="*/ 1107 w 1296"/>
                <a:gd name="T3" fmla="*/ 13 h 660"/>
                <a:gd name="T4" fmla="*/ 1135 w 1296"/>
                <a:gd name="T5" fmla="*/ 15 h 660"/>
                <a:gd name="T6" fmla="*/ 1159 w 1296"/>
                <a:gd name="T7" fmla="*/ 19 h 660"/>
                <a:gd name="T8" fmla="*/ 1220 w 1296"/>
                <a:gd name="T9" fmla="*/ 30 h 660"/>
                <a:gd name="T10" fmla="*/ 1265 w 1296"/>
                <a:gd name="T11" fmla="*/ 60 h 660"/>
                <a:gd name="T12" fmla="*/ 1262 w 1296"/>
                <a:gd name="T13" fmla="*/ 97 h 660"/>
                <a:gd name="T14" fmla="*/ 1224 w 1296"/>
                <a:gd name="T15" fmla="*/ 134 h 660"/>
                <a:gd name="T16" fmla="*/ 1162 w 1296"/>
                <a:gd name="T17" fmla="*/ 169 h 660"/>
                <a:gd name="T18" fmla="*/ 1094 w 1296"/>
                <a:gd name="T19" fmla="*/ 204 h 660"/>
                <a:gd name="T20" fmla="*/ 1018 w 1296"/>
                <a:gd name="T21" fmla="*/ 239 h 660"/>
                <a:gd name="T22" fmla="*/ 943 w 1296"/>
                <a:gd name="T23" fmla="*/ 271 h 660"/>
                <a:gd name="T24" fmla="*/ 850 w 1296"/>
                <a:gd name="T25" fmla="*/ 310 h 660"/>
                <a:gd name="T26" fmla="*/ 737 w 1296"/>
                <a:gd name="T27" fmla="*/ 358 h 660"/>
                <a:gd name="T28" fmla="*/ 627 w 1296"/>
                <a:gd name="T29" fmla="*/ 404 h 660"/>
                <a:gd name="T30" fmla="*/ 514 w 1296"/>
                <a:gd name="T31" fmla="*/ 449 h 660"/>
                <a:gd name="T32" fmla="*/ 401 w 1296"/>
                <a:gd name="T33" fmla="*/ 495 h 660"/>
                <a:gd name="T34" fmla="*/ 284 w 1296"/>
                <a:gd name="T35" fmla="*/ 541 h 660"/>
                <a:gd name="T36" fmla="*/ 171 w 1296"/>
                <a:gd name="T37" fmla="*/ 584 h 660"/>
                <a:gd name="T38" fmla="*/ 58 w 1296"/>
                <a:gd name="T39" fmla="*/ 630 h 660"/>
                <a:gd name="T40" fmla="*/ 0 w 1296"/>
                <a:gd name="T41" fmla="*/ 653 h 660"/>
                <a:gd name="T42" fmla="*/ 3 w 1296"/>
                <a:gd name="T43" fmla="*/ 658 h 660"/>
                <a:gd name="T44" fmla="*/ 85 w 1296"/>
                <a:gd name="T45" fmla="*/ 632 h 660"/>
                <a:gd name="T46" fmla="*/ 240 w 1296"/>
                <a:gd name="T47" fmla="*/ 577 h 660"/>
                <a:gd name="T48" fmla="*/ 394 w 1296"/>
                <a:gd name="T49" fmla="*/ 519 h 660"/>
                <a:gd name="T50" fmla="*/ 548 w 1296"/>
                <a:gd name="T51" fmla="*/ 460 h 660"/>
                <a:gd name="T52" fmla="*/ 699 w 1296"/>
                <a:gd name="T53" fmla="*/ 397 h 660"/>
                <a:gd name="T54" fmla="*/ 850 w 1296"/>
                <a:gd name="T55" fmla="*/ 334 h 660"/>
                <a:gd name="T56" fmla="*/ 998 w 1296"/>
                <a:gd name="T57" fmla="*/ 269 h 660"/>
                <a:gd name="T58" fmla="*/ 1142 w 1296"/>
                <a:gd name="T59" fmla="*/ 202 h 660"/>
                <a:gd name="T60" fmla="*/ 1265 w 1296"/>
                <a:gd name="T61" fmla="*/ 132 h 660"/>
                <a:gd name="T62" fmla="*/ 1296 w 1296"/>
                <a:gd name="T63" fmla="*/ 73 h 660"/>
                <a:gd name="T64" fmla="*/ 1241 w 1296"/>
                <a:gd name="T65" fmla="*/ 30 h 660"/>
                <a:gd name="T66" fmla="*/ 1131 w 1296"/>
                <a:gd name="T67" fmla="*/ 4 h 660"/>
                <a:gd name="T68" fmla="*/ 1063 w 1296"/>
                <a:gd name="T69" fmla="*/ 2 h 660"/>
                <a:gd name="T70" fmla="*/ 1066 w 1296"/>
                <a:gd name="T71" fmla="*/ 8 h 660"/>
                <a:gd name="T72" fmla="*/ 1070 w 1296"/>
                <a:gd name="T73" fmla="*/ 10 h 6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96" h="660">
                  <a:moveTo>
                    <a:pt x="1070" y="10"/>
                  </a:moveTo>
                  <a:lnTo>
                    <a:pt x="1083" y="10"/>
                  </a:lnTo>
                  <a:lnTo>
                    <a:pt x="1097" y="13"/>
                  </a:lnTo>
                  <a:lnTo>
                    <a:pt x="1107" y="13"/>
                  </a:lnTo>
                  <a:lnTo>
                    <a:pt x="1121" y="15"/>
                  </a:lnTo>
                  <a:lnTo>
                    <a:pt x="1135" y="15"/>
                  </a:lnTo>
                  <a:lnTo>
                    <a:pt x="1148" y="17"/>
                  </a:lnTo>
                  <a:lnTo>
                    <a:pt x="1159" y="19"/>
                  </a:lnTo>
                  <a:lnTo>
                    <a:pt x="1172" y="21"/>
                  </a:lnTo>
                  <a:lnTo>
                    <a:pt x="1220" y="30"/>
                  </a:lnTo>
                  <a:lnTo>
                    <a:pt x="1248" y="43"/>
                  </a:lnTo>
                  <a:lnTo>
                    <a:pt x="1265" y="60"/>
                  </a:lnTo>
                  <a:lnTo>
                    <a:pt x="1268" y="78"/>
                  </a:lnTo>
                  <a:lnTo>
                    <a:pt x="1262" y="97"/>
                  </a:lnTo>
                  <a:lnTo>
                    <a:pt x="1248" y="115"/>
                  </a:lnTo>
                  <a:lnTo>
                    <a:pt x="1224" y="134"/>
                  </a:lnTo>
                  <a:lnTo>
                    <a:pt x="1196" y="152"/>
                  </a:lnTo>
                  <a:lnTo>
                    <a:pt x="1162" y="169"/>
                  </a:lnTo>
                  <a:lnTo>
                    <a:pt x="1128" y="189"/>
                  </a:lnTo>
                  <a:lnTo>
                    <a:pt x="1094" y="204"/>
                  </a:lnTo>
                  <a:lnTo>
                    <a:pt x="1056" y="221"/>
                  </a:lnTo>
                  <a:lnTo>
                    <a:pt x="1018" y="239"/>
                  </a:lnTo>
                  <a:lnTo>
                    <a:pt x="980" y="254"/>
                  </a:lnTo>
                  <a:lnTo>
                    <a:pt x="943" y="271"/>
                  </a:lnTo>
                  <a:lnTo>
                    <a:pt x="905" y="286"/>
                  </a:lnTo>
                  <a:lnTo>
                    <a:pt x="850" y="310"/>
                  </a:lnTo>
                  <a:lnTo>
                    <a:pt x="795" y="334"/>
                  </a:lnTo>
                  <a:lnTo>
                    <a:pt x="737" y="358"/>
                  </a:lnTo>
                  <a:lnTo>
                    <a:pt x="682" y="380"/>
                  </a:lnTo>
                  <a:lnTo>
                    <a:pt x="627" y="404"/>
                  </a:lnTo>
                  <a:lnTo>
                    <a:pt x="569" y="428"/>
                  </a:lnTo>
                  <a:lnTo>
                    <a:pt x="514" y="449"/>
                  </a:lnTo>
                  <a:lnTo>
                    <a:pt x="456" y="471"/>
                  </a:lnTo>
                  <a:lnTo>
                    <a:pt x="401" y="495"/>
                  </a:lnTo>
                  <a:lnTo>
                    <a:pt x="342" y="517"/>
                  </a:lnTo>
                  <a:lnTo>
                    <a:pt x="284" y="541"/>
                  </a:lnTo>
                  <a:lnTo>
                    <a:pt x="229" y="562"/>
                  </a:lnTo>
                  <a:lnTo>
                    <a:pt x="171" y="584"/>
                  </a:lnTo>
                  <a:lnTo>
                    <a:pt x="113" y="606"/>
                  </a:lnTo>
                  <a:lnTo>
                    <a:pt x="58" y="630"/>
                  </a:lnTo>
                  <a:lnTo>
                    <a:pt x="0" y="651"/>
                  </a:lnTo>
                  <a:lnTo>
                    <a:pt x="0" y="653"/>
                  </a:lnTo>
                  <a:lnTo>
                    <a:pt x="0" y="656"/>
                  </a:lnTo>
                  <a:lnTo>
                    <a:pt x="3" y="658"/>
                  </a:lnTo>
                  <a:lnTo>
                    <a:pt x="6" y="660"/>
                  </a:lnTo>
                  <a:lnTo>
                    <a:pt x="85" y="632"/>
                  </a:lnTo>
                  <a:lnTo>
                    <a:pt x="161" y="606"/>
                  </a:lnTo>
                  <a:lnTo>
                    <a:pt x="240" y="577"/>
                  </a:lnTo>
                  <a:lnTo>
                    <a:pt x="315" y="547"/>
                  </a:lnTo>
                  <a:lnTo>
                    <a:pt x="394" y="519"/>
                  </a:lnTo>
                  <a:lnTo>
                    <a:pt x="469" y="488"/>
                  </a:lnTo>
                  <a:lnTo>
                    <a:pt x="548" y="460"/>
                  </a:lnTo>
                  <a:lnTo>
                    <a:pt x="624" y="430"/>
                  </a:lnTo>
                  <a:lnTo>
                    <a:pt x="699" y="397"/>
                  </a:lnTo>
                  <a:lnTo>
                    <a:pt x="775" y="367"/>
                  </a:lnTo>
                  <a:lnTo>
                    <a:pt x="850" y="334"/>
                  </a:lnTo>
                  <a:lnTo>
                    <a:pt x="922" y="302"/>
                  </a:lnTo>
                  <a:lnTo>
                    <a:pt x="998" y="269"/>
                  </a:lnTo>
                  <a:lnTo>
                    <a:pt x="1070" y="236"/>
                  </a:lnTo>
                  <a:lnTo>
                    <a:pt x="1142" y="202"/>
                  </a:lnTo>
                  <a:lnTo>
                    <a:pt x="1210" y="167"/>
                  </a:lnTo>
                  <a:lnTo>
                    <a:pt x="1265" y="132"/>
                  </a:lnTo>
                  <a:lnTo>
                    <a:pt x="1292" y="102"/>
                  </a:lnTo>
                  <a:lnTo>
                    <a:pt x="1296" y="73"/>
                  </a:lnTo>
                  <a:lnTo>
                    <a:pt x="1275" y="50"/>
                  </a:lnTo>
                  <a:lnTo>
                    <a:pt x="1241" y="30"/>
                  </a:lnTo>
                  <a:lnTo>
                    <a:pt x="1193" y="15"/>
                  </a:lnTo>
                  <a:lnTo>
                    <a:pt x="1131" y="4"/>
                  </a:lnTo>
                  <a:lnTo>
                    <a:pt x="1063" y="0"/>
                  </a:lnTo>
                  <a:lnTo>
                    <a:pt x="1063" y="2"/>
                  </a:lnTo>
                  <a:lnTo>
                    <a:pt x="1063" y="4"/>
                  </a:lnTo>
                  <a:lnTo>
                    <a:pt x="1066" y="8"/>
                  </a:lnTo>
                  <a:lnTo>
                    <a:pt x="107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0" name="Freeform 39"/>
            <p:cNvSpPr>
              <a:spLocks/>
            </p:cNvSpPr>
            <p:nvPr/>
          </p:nvSpPr>
          <p:spPr bwMode="auto">
            <a:xfrm>
              <a:off x="3302" y="3660"/>
              <a:ext cx="1296" cy="660"/>
            </a:xfrm>
            <a:custGeom>
              <a:avLst/>
              <a:gdLst>
                <a:gd name="T0" fmla="*/ 213 w 1296"/>
                <a:gd name="T1" fmla="*/ 10 h 660"/>
                <a:gd name="T2" fmla="*/ 189 w 1296"/>
                <a:gd name="T3" fmla="*/ 13 h 660"/>
                <a:gd name="T4" fmla="*/ 161 w 1296"/>
                <a:gd name="T5" fmla="*/ 15 h 660"/>
                <a:gd name="T6" fmla="*/ 137 w 1296"/>
                <a:gd name="T7" fmla="*/ 19 h 660"/>
                <a:gd name="T8" fmla="*/ 75 w 1296"/>
                <a:gd name="T9" fmla="*/ 30 h 660"/>
                <a:gd name="T10" fmla="*/ 31 w 1296"/>
                <a:gd name="T11" fmla="*/ 60 h 660"/>
                <a:gd name="T12" fmla="*/ 34 w 1296"/>
                <a:gd name="T13" fmla="*/ 97 h 660"/>
                <a:gd name="T14" fmla="*/ 68 w 1296"/>
                <a:gd name="T15" fmla="*/ 134 h 660"/>
                <a:gd name="T16" fmla="*/ 130 w 1296"/>
                <a:gd name="T17" fmla="*/ 169 h 660"/>
                <a:gd name="T18" fmla="*/ 202 w 1296"/>
                <a:gd name="T19" fmla="*/ 204 h 660"/>
                <a:gd name="T20" fmla="*/ 278 w 1296"/>
                <a:gd name="T21" fmla="*/ 239 h 660"/>
                <a:gd name="T22" fmla="*/ 353 w 1296"/>
                <a:gd name="T23" fmla="*/ 271 h 660"/>
                <a:gd name="T24" fmla="*/ 446 w 1296"/>
                <a:gd name="T25" fmla="*/ 310 h 660"/>
                <a:gd name="T26" fmla="*/ 559 w 1296"/>
                <a:gd name="T27" fmla="*/ 358 h 660"/>
                <a:gd name="T28" fmla="*/ 669 w 1296"/>
                <a:gd name="T29" fmla="*/ 404 h 660"/>
                <a:gd name="T30" fmla="*/ 782 w 1296"/>
                <a:gd name="T31" fmla="*/ 449 h 660"/>
                <a:gd name="T32" fmla="*/ 895 w 1296"/>
                <a:gd name="T33" fmla="*/ 495 h 660"/>
                <a:gd name="T34" fmla="*/ 1012 w 1296"/>
                <a:gd name="T35" fmla="*/ 541 h 660"/>
                <a:gd name="T36" fmla="*/ 1125 w 1296"/>
                <a:gd name="T37" fmla="*/ 584 h 660"/>
                <a:gd name="T38" fmla="*/ 1238 w 1296"/>
                <a:gd name="T39" fmla="*/ 630 h 660"/>
                <a:gd name="T40" fmla="*/ 1296 w 1296"/>
                <a:gd name="T41" fmla="*/ 653 h 660"/>
                <a:gd name="T42" fmla="*/ 1293 w 1296"/>
                <a:gd name="T43" fmla="*/ 658 h 660"/>
                <a:gd name="T44" fmla="*/ 1210 w 1296"/>
                <a:gd name="T45" fmla="*/ 632 h 660"/>
                <a:gd name="T46" fmla="*/ 1056 w 1296"/>
                <a:gd name="T47" fmla="*/ 577 h 660"/>
                <a:gd name="T48" fmla="*/ 902 w 1296"/>
                <a:gd name="T49" fmla="*/ 519 h 660"/>
                <a:gd name="T50" fmla="*/ 748 w 1296"/>
                <a:gd name="T51" fmla="*/ 460 h 660"/>
                <a:gd name="T52" fmla="*/ 597 w 1296"/>
                <a:gd name="T53" fmla="*/ 397 h 660"/>
                <a:gd name="T54" fmla="*/ 446 w 1296"/>
                <a:gd name="T55" fmla="*/ 334 h 660"/>
                <a:gd name="T56" fmla="*/ 298 w 1296"/>
                <a:gd name="T57" fmla="*/ 269 h 660"/>
                <a:gd name="T58" fmla="*/ 154 w 1296"/>
                <a:gd name="T59" fmla="*/ 202 h 660"/>
                <a:gd name="T60" fmla="*/ 31 w 1296"/>
                <a:gd name="T61" fmla="*/ 132 h 660"/>
                <a:gd name="T62" fmla="*/ 0 w 1296"/>
                <a:gd name="T63" fmla="*/ 73 h 660"/>
                <a:gd name="T64" fmla="*/ 55 w 1296"/>
                <a:gd name="T65" fmla="*/ 30 h 660"/>
                <a:gd name="T66" fmla="*/ 165 w 1296"/>
                <a:gd name="T67" fmla="*/ 4 h 660"/>
                <a:gd name="T68" fmla="*/ 233 w 1296"/>
                <a:gd name="T69" fmla="*/ 2 h 660"/>
                <a:gd name="T70" fmla="*/ 230 w 1296"/>
                <a:gd name="T71" fmla="*/ 8 h 660"/>
                <a:gd name="T72" fmla="*/ 226 w 1296"/>
                <a:gd name="T73" fmla="*/ 10 h 6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96" h="660">
                  <a:moveTo>
                    <a:pt x="226" y="10"/>
                  </a:moveTo>
                  <a:lnTo>
                    <a:pt x="213" y="10"/>
                  </a:lnTo>
                  <a:lnTo>
                    <a:pt x="202" y="13"/>
                  </a:lnTo>
                  <a:lnTo>
                    <a:pt x="189" y="13"/>
                  </a:lnTo>
                  <a:lnTo>
                    <a:pt x="175" y="15"/>
                  </a:lnTo>
                  <a:lnTo>
                    <a:pt x="161" y="15"/>
                  </a:lnTo>
                  <a:lnTo>
                    <a:pt x="151" y="17"/>
                  </a:lnTo>
                  <a:lnTo>
                    <a:pt x="137" y="19"/>
                  </a:lnTo>
                  <a:lnTo>
                    <a:pt x="123" y="21"/>
                  </a:lnTo>
                  <a:lnTo>
                    <a:pt x="75" y="30"/>
                  </a:lnTo>
                  <a:lnTo>
                    <a:pt x="48" y="43"/>
                  </a:lnTo>
                  <a:lnTo>
                    <a:pt x="31" y="60"/>
                  </a:lnTo>
                  <a:lnTo>
                    <a:pt x="27" y="78"/>
                  </a:lnTo>
                  <a:lnTo>
                    <a:pt x="34" y="97"/>
                  </a:lnTo>
                  <a:lnTo>
                    <a:pt x="48" y="115"/>
                  </a:lnTo>
                  <a:lnTo>
                    <a:pt x="68" y="134"/>
                  </a:lnTo>
                  <a:lnTo>
                    <a:pt x="96" y="152"/>
                  </a:lnTo>
                  <a:lnTo>
                    <a:pt x="130" y="169"/>
                  </a:lnTo>
                  <a:lnTo>
                    <a:pt x="165" y="189"/>
                  </a:lnTo>
                  <a:lnTo>
                    <a:pt x="202" y="204"/>
                  </a:lnTo>
                  <a:lnTo>
                    <a:pt x="240" y="221"/>
                  </a:lnTo>
                  <a:lnTo>
                    <a:pt x="278" y="239"/>
                  </a:lnTo>
                  <a:lnTo>
                    <a:pt x="315" y="254"/>
                  </a:lnTo>
                  <a:lnTo>
                    <a:pt x="353" y="271"/>
                  </a:lnTo>
                  <a:lnTo>
                    <a:pt x="391" y="286"/>
                  </a:lnTo>
                  <a:lnTo>
                    <a:pt x="446" y="310"/>
                  </a:lnTo>
                  <a:lnTo>
                    <a:pt x="501" y="334"/>
                  </a:lnTo>
                  <a:lnTo>
                    <a:pt x="559" y="358"/>
                  </a:lnTo>
                  <a:lnTo>
                    <a:pt x="614" y="380"/>
                  </a:lnTo>
                  <a:lnTo>
                    <a:pt x="669" y="404"/>
                  </a:lnTo>
                  <a:lnTo>
                    <a:pt x="727" y="428"/>
                  </a:lnTo>
                  <a:lnTo>
                    <a:pt x="782" y="449"/>
                  </a:lnTo>
                  <a:lnTo>
                    <a:pt x="840" y="471"/>
                  </a:lnTo>
                  <a:lnTo>
                    <a:pt x="895" y="495"/>
                  </a:lnTo>
                  <a:lnTo>
                    <a:pt x="953" y="517"/>
                  </a:lnTo>
                  <a:lnTo>
                    <a:pt x="1012" y="541"/>
                  </a:lnTo>
                  <a:lnTo>
                    <a:pt x="1066" y="562"/>
                  </a:lnTo>
                  <a:lnTo>
                    <a:pt x="1125" y="584"/>
                  </a:lnTo>
                  <a:lnTo>
                    <a:pt x="1183" y="606"/>
                  </a:lnTo>
                  <a:lnTo>
                    <a:pt x="1238" y="630"/>
                  </a:lnTo>
                  <a:lnTo>
                    <a:pt x="1296" y="651"/>
                  </a:lnTo>
                  <a:lnTo>
                    <a:pt x="1296" y="653"/>
                  </a:lnTo>
                  <a:lnTo>
                    <a:pt x="1296" y="656"/>
                  </a:lnTo>
                  <a:lnTo>
                    <a:pt x="1293" y="658"/>
                  </a:lnTo>
                  <a:lnTo>
                    <a:pt x="1289" y="660"/>
                  </a:lnTo>
                  <a:lnTo>
                    <a:pt x="1210" y="632"/>
                  </a:lnTo>
                  <a:lnTo>
                    <a:pt x="1135" y="606"/>
                  </a:lnTo>
                  <a:lnTo>
                    <a:pt x="1056" y="577"/>
                  </a:lnTo>
                  <a:lnTo>
                    <a:pt x="981" y="547"/>
                  </a:lnTo>
                  <a:lnTo>
                    <a:pt x="902" y="519"/>
                  </a:lnTo>
                  <a:lnTo>
                    <a:pt x="826" y="488"/>
                  </a:lnTo>
                  <a:lnTo>
                    <a:pt x="748" y="460"/>
                  </a:lnTo>
                  <a:lnTo>
                    <a:pt x="672" y="430"/>
                  </a:lnTo>
                  <a:lnTo>
                    <a:pt x="597" y="397"/>
                  </a:lnTo>
                  <a:lnTo>
                    <a:pt x="521" y="367"/>
                  </a:lnTo>
                  <a:lnTo>
                    <a:pt x="446" y="334"/>
                  </a:lnTo>
                  <a:lnTo>
                    <a:pt x="374" y="302"/>
                  </a:lnTo>
                  <a:lnTo>
                    <a:pt x="298" y="269"/>
                  </a:lnTo>
                  <a:lnTo>
                    <a:pt x="226" y="236"/>
                  </a:lnTo>
                  <a:lnTo>
                    <a:pt x="154" y="202"/>
                  </a:lnTo>
                  <a:lnTo>
                    <a:pt x="86" y="167"/>
                  </a:lnTo>
                  <a:lnTo>
                    <a:pt x="31" y="132"/>
                  </a:lnTo>
                  <a:lnTo>
                    <a:pt x="3" y="102"/>
                  </a:lnTo>
                  <a:lnTo>
                    <a:pt x="0" y="73"/>
                  </a:lnTo>
                  <a:lnTo>
                    <a:pt x="20" y="50"/>
                  </a:lnTo>
                  <a:lnTo>
                    <a:pt x="55" y="30"/>
                  </a:lnTo>
                  <a:lnTo>
                    <a:pt x="103" y="15"/>
                  </a:lnTo>
                  <a:lnTo>
                    <a:pt x="165" y="4"/>
                  </a:lnTo>
                  <a:lnTo>
                    <a:pt x="233" y="0"/>
                  </a:lnTo>
                  <a:lnTo>
                    <a:pt x="233" y="2"/>
                  </a:lnTo>
                  <a:lnTo>
                    <a:pt x="233" y="4"/>
                  </a:lnTo>
                  <a:lnTo>
                    <a:pt x="230" y="8"/>
                  </a:lnTo>
                  <a:lnTo>
                    <a:pt x="22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1" name="Freeform 40"/>
            <p:cNvSpPr>
              <a:spLocks/>
            </p:cNvSpPr>
            <p:nvPr/>
          </p:nvSpPr>
          <p:spPr bwMode="auto">
            <a:xfrm>
              <a:off x="966" y="3503"/>
              <a:ext cx="882" cy="35"/>
            </a:xfrm>
            <a:custGeom>
              <a:avLst/>
              <a:gdLst>
                <a:gd name="T0" fmla="*/ 21 w 882"/>
                <a:gd name="T1" fmla="*/ 35 h 35"/>
                <a:gd name="T2" fmla="*/ 72 w 882"/>
                <a:gd name="T3" fmla="*/ 35 h 35"/>
                <a:gd name="T4" fmla="*/ 127 w 882"/>
                <a:gd name="T5" fmla="*/ 35 h 35"/>
                <a:gd name="T6" fmla="*/ 179 w 882"/>
                <a:gd name="T7" fmla="*/ 35 h 35"/>
                <a:gd name="T8" fmla="*/ 234 w 882"/>
                <a:gd name="T9" fmla="*/ 35 h 35"/>
                <a:gd name="T10" fmla="*/ 289 w 882"/>
                <a:gd name="T11" fmla="*/ 35 h 35"/>
                <a:gd name="T12" fmla="*/ 340 w 882"/>
                <a:gd name="T13" fmla="*/ 35 h 35"/>
                <a:gd name="T14" fmla="*/ 395 w 882"/>
                <a:gd name="T15" fmla="*/ 35 h 35"/>
                <a:gd name="T16" fmla="*/ 450 w 882"/>
                <a:gd name="T17" fmla="*/ 35 h 35"/>
                <a:gd name="T18" fmla="*/ 501 w 882"/>
                <a:gd name="T19" fmla="*/ 35 h 35"/>
                <a:gd name="T20" fmla="*/ 556 w 882"/>
                <a:gd name="T21" fmla="*/ 35 h 35"/>
                <a:gd name="T22" fmla="*/ 607 w 882"/>
                <a:gd name="T23" fmla="*/ 33 h 35"/>
                <a:gd name="T24" fmla="*/ 662 w 882"/>
                <a:gd name="T25" fmla="*/ 33 h 35"/>
                <a:gd name="T26" fmla="*/ 717 w 882"/>
                <a:gd name="T27" fmla="*/ 33 h 35"/>
                <a:gd name="T28" fmla="*/ 769 w 882"/>
                <a:gd name="T29" fmla="*/ 31 h 35"/>
                <a:gd name="T30" fmla="*/ 824 w 882"/>
                <a:gd name="T31" fmla="*/ 28 h 35"/>
                <a:gd name="T32" fmla="*/ 875 w 882"/>
                <a:gd name="T33" fmla="*/ 26 h 35"/>
                <a:gd name="T34" fmla="*/ 882 w 882"/>
                <a:gd name="T35" fmla="*/ 22 h 35"/>
                <a:gd name="T36" fmla="*/ 875 w 882"/>
                <a:gd name="T37" fmla="*/ 15 h 35"/>
                <a:gd name="T38" fmla="*/ 861 w 882"/>
                <a:gd name="T39" fmla="*/ 9 h 35"/>
                <a:gd name="T40" fmla="*/ 851 w 882"/>
                <a:gd name="T41" fmla="*/ 5 h 35"/>
                <a:gd name="T42" fmla="*/ 796 w 882"/>
                <a:gd name="T43" fmla="*/ 2 h 35"/>
                <a:gd name="T44" fmla="*/ 745 w 882"/>
                <a:gd name="T45" fmla="*/ 0 h 35"/>
                <a:gd name="T46" fmla="*/ 690 w 882"/>
                <a:gd name="T47" fmla="*/ 0 h 35"/>
                <a:gd name="T48" fmla="*/ 638 w 882"/>
                <a:gd name="T49" fmla="*/ 0 h 35"/>
                <a:gd name="T50" fmla="*/ 583 w 882"/>
                <a:gd name="T51" fmla="*/ 0 h 35"/>
                <a:gd name="T52" fmla="*/ 532 w 882"/>
                <a:gd name="T53" fmla="*/ 2 h 35"/>
                <a:gd name="T54" fmla="*/ 477 w 882"/>
                <a:gd name="T55" fmla="*/ 2 h 35"/>
                <a:gd name="T56" fmla="*/ 426 w 882"/>
                <a:gd name="T57" fmla="*/ 5 h 35"/>
                <a:gd name="T58" fmla="*/ 374 w 882"/>
                <a:gd name="T59" fmla="*/ 7 h 35"/>
                <a:gd name="T60" fmla="*/ 319 w 882"/>
                <a:gd name="T61" fmla="*/ 7 h 35"/>
                <a:gd name="T62" fmla="*/ 268 w 882"/>
                <a:gd name="T63" fmla="*/ 9 h 35"/>
                <a:gd name="T64" fmla="*/ 213 w 882"/>
                <a:gd name="T65" fmla="*/ 11 h 35"/>
                <a:gd name="T66" fmla="*/ 162 w 882"/>
                <a:gd name="T67" fmla="*/ 13 h 35"/>
                <a:gd name="T68" fmla="*/ 107 w 882"/>
                <a:gd name="T69" fmla="*/ 15 h 35"/>
                <a:gd name="T70" fmla="*/ 55 w 882"/>
                <a:gd name="T71" fmla="*/ 18 h 35"/>
                <a:gd name="T72" fmla="*/ 0 w 882"/>
                <a:gd name="T73" fmla="*/ 20 h 35"/>
                <a:gd name="T74" fmla="*/ 0 w 882"/>
                <a:gd name="T75" fmla="*/ 24 h 35"/>
                <a:gd name="T76" fmla="*/ 7 w 882"/>
                <a:gd name="T77" fmla="*/ 28 h 35"/>
                <a:gd name="T78" fmla="*/ 14 w 882"/>
                <a:gd name="T79" fmla="*/ 33 h 35"/>
                <a:gd name="T80" fmla="*/ 21 w 882"/>
                <a:gd name="T81" fmla="*/ 35 h 35"/>
                <a:gd name="T82" fmla="*/ 21 w 882"/>
                <a:gd name="T83" fmla="*/ 35 h 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82" h="35">
                  <a:moveTo>
                    <a:pt x="21" y="35"/>
                  </a:moveTo>
                  <a:lnTo>
                    <a:pt x="72" y="35"/>
                  </a:lnTo>
                  <a:lnTo>
                    <a:pt x="127" y="35"/>
                  </a:lnTo>
                  <a:lnTo>
                    <a:pt x="179" y="35"/>
                  </a:lnTo>
                  <a:lnTo>
                    <a:pt x="234" y="35"/>
                  </a:lnTo>
                  <a:lnTo>
                    <a:pt x="289" y="35"/>
                  </a:lnTo>
                  <a:lnTo>
                    <a:pt x="340" y="35"/>
                  </a:lnTo>
                  <a:lnTo>
                    <a:pt x="395" y="35"/>
                  </a:lnTo>
                  <a:lnTo>
                    <a:pt x="450" y="35"/>
                  </a:lnTo>
                  <a:lnTo>
                    <a:pt x="501" y="35"/>
                  </a:lnTo>
                  <a:lnTo>
                    <a:pt x="556" y="35"/>
                  </a:lnTo>
                  <a:lnTo>
                    <a:pt x="607" y="33"/>
                  </a:lnTo>
                  <a:lnTo>
                    <a:pt x="662" y="33"/>
                  </a:lnTo>
                  <a:lnTo>
                    <a:pt x="717" y="33"/>
                  </a:lnTo>
                  <a:lnTo>
                    <a:pt x="769" y="31"/>
                  </a:lnTo>
                  <a:lnTo>
                    <a:pt x="824" y="28"/>
                  </a:lnTo>
                  <a:lnTo>
                    <a:pt x="875" y="26"/>
                  </a:lnTo>
                  <a:lnTo>
                    <a:pt x="882" y="22"/>
                  </a:lnTo>
                  <a:lnTo>
                    <a:pt x="875" y="15"/>
                  </a:lnTo>
                  <a:lnTo>
                    <a:pt x="861" y="9"/>
                  </a:lnTo>
                  <a:lnTo>
                    <a:pt x="851" y="5"/>
                  </a:lnTo>
                  <a:lnTo>
                    <a:pt x="796" y="2"/>
                  </a:lnTo>
                  <a:lnTo>
                    <a:pt x="745" y="0"/>
                  </a:lnTo>
                  <a:lnTo>
                    <a:pt x="690" y="0"/>
                  </a:lnTo>
                  <a:lnTo>
                    <a:pt x="638" y="0"/>
                  </a:lnTo>
                  <a:lnTo>
                    <a:pt x="583" y="0"/>
                  </a:lnTo>
                  <a:lnTo>
                    <a:pt x="532" y="2"/>
                  </a:lnTo>
                  <a:lnTo>
                    <a:pt x="477" y="2"/>
                  </a:lnTo>
                  <a:lnTo>
                    <a:pt x="426" y="5"/>
                  </a:lnTo>
                  <a:lnTo>
                    <a:pt x="374" y="7"/>
                  </a:lnTo>
                  <a:lnTo>
                    <a:pt x="319" y="7"/>
                  </a:lnTo>
                  <a:lnTo>
                    <a:pt x="268" y="9"/>
                  </a:lnTo>
                  <a:lnTo>
                    <a:pt x="213" y="11"/>
                  </a:lnTo>
                  <a:lnTo>
                    <a:pt x="162" y="13"/>
                  </a:lnTo>
                  <a:lnTo>
                    <a:pt x="107" y="15"/>
                  </a:lnTo>
                  <a:lnTo>
                    <a:pt x="55" y="18"/>
                  </a:lnTo>
                  <a:lnTo>
                    <a:pt x="0" y="20"/>
                  </a:lnTo>
                  <a:lnTo>
                    <a:pt x="0" y="24"/>
                  </a:lnTo>
                  <a:lnTo>
                    <a:pt x="7" y="28"/>
                  </a:lnTo>
                  <a:lnTo>
                    <a:pt x="14" y="33"/>
                  </a:lnTo>
                  <a:lnTo>
                    <a:pt x="2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2" name="Freeform 41"/>
            <p:cNvSpPr>
              <a:spLocks/>
            </p:cNvSpPr>
            <p:nvPr/>
          </p:nvSpPr>
          <p:spPr bwMode="auto">
            <a:xfrm>
              <a:off x="3803" y="3547"/>
              <a:ext cx="898" cy="67"/>
            </a:xfrm>
            <a:custGeom>
              <a:avLst/>
              <a:gdLst>
                <a:gd name="T0" fmla="*/ 27 w 898"/>
                <a:gd name="T1" fmla="*/ 67 h 67"/>
                <a:gd name="T2" fmla="*/ 82 w 898"/>
                <a:gd name="T3" fmla="*/ 63 h 67"/>
                <a:gd name="T4" fmla="*/ 133 w 898"/>
                <a:gd name="T5" fmla="*/ 60 h 67"/>
                <a:gd name="T6" fmla="*/ 188 w 898"/>
                <a:gd name="T7" fmla="*/ 58 h 67"/>
                <a:gd name="T8" fmla="*/ 240 w 898"/>
                <a:gd name="T9" fmla="*/ 56 h 67"/>
                <a:gd name="T10" fmla="*/ 295 w 898"/>
                <a:gd name="T11" fmla="*/ 54 h 67"/>
                <a:gd name="T12" fmla="*/ 349 w 898"/>
                <a:gd name="T13" fmla="*/ 52 h 67"/>
                <a:gd name="T14" fmla="*/ 401 w 898"/>
                <a:gd name="T15" fmla="*/ 52 h 67"/>
                <a:gd name="T16" fmla="*/ 456 w 898"/>
                <a:gd name="T17" fmla="*/ 50 h 67"/>
                <a:gd name="T18" fmla="*/ 511 w 898"/>
                <a:gd name="T19" fmla="*/ 50 h 67"/>
                <a:gd name="T20" fmla="*/ 562 w 898"/>
                <a:gd name="T21" fmla="*/ 47 h 67"/>
                <a:gd name="T22" fmla="*/ 617 w 898"/>
                <a:gd name="T23" fmla="*/ 47 h 67"/>
                <a:gd name="T24" fmla="*/ 672 w 898"/>
                <a:gd name="T25" fmla="*/ 45 h 67"/>
                <a:gd name="T26" fmla="*/ 723 w 898"/>
                <a:gd name="T27" fmla="*/ 43 h 67"/>
                <a:gd name="T28" fmla="*/ 778 w 898"/>
                <a:gd name="T29" fmla="*/ 41 h 67"/>
                <a:gd name="T30" fmla="*/ 830 w 898"/>
                <a:gd name="T31" fmla="*/ 39 h 67"/>
                <a:gd name="T32" fmla="*/ 884 w 898"/>
                <a:gd name="T33" fmla="*/ 37 h 67"/>
                <a:gd name="T34" fmla="*/ 898 w 898"/>
                <a:gd name="T35" fmla="*/ 30 h 67"/>
                <a:gd name="T36" fmla="*/ 888 w 898"/>
                <a:gd name="T37" fmla="*/ 19 h 67"/>
                <a:gd name="T38" fmla="*/ 871 w 898"/>
                <a:gd name="T39" fmla="*/ 10 h 67"/>
                <a:gd name="T40" fmla="*/ 854 w 898"/>
                <a:gd name="T41" fmla="*/ 4 h 67"/>
                <a:gd name="T42" fmla="*/ 802 w 898"/>
                <a:gd name="T43" fmla="*/ 2 h 67"/>
                <a:gd name="T44" fmla="*/ 747 w 898"/>
                <a:gd name="T45" fmla="*/ 0 h 67"/>
                <a:gd name="T46" fmla="*/ 696 w 898"/>
                <a:gd name="T47" fmla="*/ 0 h 67"/>
                <a:gd name="T48" fmla="*/ 641 w 898"/>
                <a:gd name="T49" fmla="*/ 2 h 67"/>
                <a:gd name="T50" fmla="*/ 586 w 898"/>
                <a:gd name="T51" fmla="*/ 2 h 67"/>
                <a:gd name="T52" fmla="*/ 535 w 898"/>
                <a:gd name="T53" fmla="*/ 4 h 67"/>
                <a:gd name="T54" fmla="*/ 480 w 898"/>
                <a:gd name="T55" fmla="*/ 8 h 67"/>
                <a:gd name="T56" fmla="*/ 425 w 898"/>
                <a:gd name="T57" fmla="*/ 10 h 67"/>
                <a:gd name="T58" fmla="*/ 370 w 898"/>
                <a:gd name="T59" fmla="*/ 15 h 67"/>
                <a:gd name="T60" fmla="*/ 319 w 898"/>
                <a:gd name="T61" fmla="*/ 19 h 67"/>
                <a:gd name="T62" fmla="*/ 264 w 898"/>
                <a:gd name="T63" fmla="*/ 24 h 67"/>
                <a:gd name="T64" fmla="*/ 212 w 898"/>
                <a:gd name="T65" fmla="*/ 30 h 67"/>
                <a:gd name="T66" fmla="*/ 157 w 898"/>
                <a:gd name="T67" fmla="*/ 34 h 67"/>
                <a:gd name="T68" fmla="*/ 106 w 898"/>
                <a:gd name="T69" fmla="*/ 39 h 67"/>
                <a:gd name="T70" fmla="*/ 51 w 898"/>
                <a:gd name="T71" fmla="*/ 45 h 67"/>
                <a:gd name="T72" fmla="*/ 0 w 898"/>
                <a:gd name="T73" fmla="*/ 50 h 67"/>
                <a:gd name="T74" fmla="*/ 0 w 898"/>
                <a:gd name="T75" fmla="*/ 52 h 67"/>
                <a:gd name="T76" fmla="*/ 6 w 898"/>
                <a:gd name="T77" fmla="*/ 58 h 67"/>
                <a:gd name="T78" fmla="*/ 17 w 898"/>
                <a:gd name="T79" fmla="*/ 65 h 67"/>
                <a:gd name="T80" fmla="*/ 27 w 898"/>
                <a:gd name="T81" fmla="*/ 67 h 67"/>
                <a:gd name="T82" fmla="*/ 27 w 898"/>
                <a:gd name="T83" fmla="*/ 67 h 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98" h="67">
                  <a:moveTo>
                    <a:pt x="27" y="67"/>
                  </a:moveTo>
                  <a:lnTo>
                    <a:pt x="82" y="63"/>
                  </a:lnTo>
                  <a:lnTo>
                    <a:pt x="133" y="60"/>
                  </a:lnTo>
                  <a:lnTo>
                    <a:pt x="188" y="58"/>
                  </a:lnTo>
                  <a:lnTo>
                    <a:pt x="240" y="56"/>
                  </a:lnTo>
                  <a:lnTo>
                    <a:pt x="295" y="54"/>
                  </a:lnTo>
                  <a:lnTo>
                    <a:pt x="349" y="52"/>
                  </a:lnTo>
                  <a:lnTo>
                    <a:pt x="401" y="52"/>
                  </a:lnTo>
                  <a:lnTo>
                    <a:pt x="456" y="50"/>
                  </a:lnTo>
                  <a:lnTo>
                    <a:pt x="511" y="50"/>
                  </a:lnTo>
                  <a:lnTo>
                    <a:pt x="562" y="47"/>
                  </a:lnTo>
                  <a:lnTo>
                    <a:pt x="617" y="47"/>
                  </a:lnTo>
                  <a:lnTo>
                    <a:pt x="672" y="45"/>
                  </a:lnTo>
                  <a:lnTo>
                    <a:pt x="723" y="43"/>
                  </a:lnTo>
                  <a:lnTo>
                    <a:pt x="778" y="41"/>
                  </a:lnTo>
                  <a:lnTo>
                    <a:pt x="830" y="39"/>
                  </a:lnTo>
                  <a:lnTo>
                    <a:pt x="884" y="37"/>
                  </a:lnTo>
                  <a:lnTo>
                    <a:pt x="898" y="30"/>
                  </a:lnTo>
                  <a:lnTo>
                    <a:pt x="888" y="19"/>
                  </a:lnTo>
                  <a:lnTo>
                    <a:pt x="871" y="10"/>
                  </a:lnTo>
                  <a:lnTo>
                    <a:pt x="854" y="4"/>
                  </a:lnTo>
                  <a:lnTo>
                    <a:pt x="802" y="2"/>
                  </a:lnTo>
                  <a:lnTo>
                    <a:pt x="747" y="0"/>
                  </a:lnTo>
                  <a:lnTo>
                    <a:pt x="696" y="0"/>
                  </a:lnTo>
                  <a:lnTo>
                    <a:pt x="641" y="2"/>
                  </a:lnTo>
                  <a:lnTo>
                    <a:pt x="586" y="2"/>
                  </a:lnTo>
                  <a:lnTo>
                    <a:pt x="535" y="4"/>
                  </a:lnTo>
                  <a:lnTo>
                    <a:pt x="480" y="8"/>
                  </a:lnTo>
                  <a:lnTo>
                    <a:pt x="425" y="10"/>
                  </a:lnTo>
                  <a:lnTo>
                    <a:pt x="370" y="15"/>
                  </a:lnTo>
                  <a:lnTo>
                    <a:pt x="319" y="19"/>
                  </a:lnTo>
                  <a:lnTo>
                    <a:pt x="264" y="24"/>
                  </a:lnTo>
                  <a:lnTo>
                    <a:pt x="212" y="30"/>
                  </a:lnTo>
                  <a:lnTo>
                    <a:pt x="157" y="34"/>
                  </a:lnTo>
                  <a:lnTo>
                    <a:pt x="106" y="39"/>
                  </a:lnTo>
                  <a:lnTo>
                    <a:pt x="51" y="45"/>
                  </a:lnTo>
                  <a:lnTo>
                    <a:pt x="0" y="50"/>
                  </a:lnTo>
                  <a:lnTo>
                    <a:pt x="0" y="52"/>
                  </a:lnTo>
                  <a:lnTo>
                    <a:pt x="6" y="58"/>
                  </a:lnTo>
                  <a:lnTo>
                    <a:pt x="17" y="65"/>
                  </a:lnTo>
                  <a:lnTo>
                    <a:pt x="27"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3" name="Freeform 42"/>
            <p:cNvSpPr>
              <a:spLocks/>
            </p:cNvSpPr>
            <p:nvPr/>
          </p:nvSpPr>
          <p:spPr bwMode="auto">
            <a:xfrm>
              <a:off x="2558" y="1457"/>
              <a:ext cx="68" cy="393"/>
            </a:xfrm>
            <a:custGeom>
              <a:avLst/>
              <a:gdLst>
                <a:gd name="T0" fmla="*/ 0 w 68"/>
                <a:gd name="T1" fmla="*/ 2 h 393"/>
                <a:gd name="T2" fmla="*/ 13 w 68"/>
                <a:gd name="T3" fmla="*/ 95 h 393"/>
                <a:gd name="T4" fmla="*/ 24 w 68"/>
                <a:gd name="T5" fmla="*/ 191 h 393"/>
                <a:gd name="T6" fmla="*/ 37 w 68"/>
                <a:gd name="T7" fmla="*/ 284 h 393"/>
                <a:gd name="T8" fmla="*/ 55 w 68"/>
                <a:gd name="T9" fmla="*/ 380 h 393"/>
                <a:gd name="T10" fmla="*/ 58 w 68"/>
                <a:gd name="T11" fmla="*/ 384 h 393"/>
                <a:gd name="T12" fmla="*/ 61 w 68"/>
                <a:gd name="T13" fmla="*/ 391 h 393"/>
                <a:gd name="T14" fmla="*/ 65 w 68"/>
                <a:gd name="T15" fmla="*/ 393 h 393"/>
                <a:gd name="T16" fmla="*/ 68 w 68"/>
                <a:gd name="T17" fmla="*/ 391 h 393"/>
                <a:gd name="T18" fmla="*/ 55 w 68"/>
                <a:gd name="T19" fmla="*/ 295 h 393"/>
                <a:gd name="T20" fmla="*/ 41 w 68"/>
                <a:gd name="T21" fmla="*/ 200 h 393"/>
                <a:gd name="T22" fmla="*/ 24 w 68"/>
                <a:gd name="T23" fmla="*/ 104 h 393"/>
                <a:gd name="T24" fmla="*/ 10 w 68"/>
                <a:gd name="T25" fmla="*/ 8 h 393"/>
                <a:gd name="T26" fmla="*/ 10 w 68"/>
                <a:gd name="T27" fmla="*/ 6 h 393"/>
                <a:gd name="T28" fmla="*/ 7 w 68"/>
                <a:gd name="T29" fmla="*/ 2 h 393"/>
                <a:gd name="T30" fmla="*/ 0 w 68"/>
                <a:gd name="T31" fmla="*/ 0 h 393"/>
                <a:gd name="T32" fmla="*/ 0 w 68"/>
                <a:gd name="T33" fmla="*/ 2 h 393"/>
                <a:gd name="T34" fmla="*/ 0 w 68"/>
                <a:gd name="T35" fmla="*/ 2 h 3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8" h="393">
                  <a:moveTo>
                    <a:pt x="0" y="2"/>
                  </a:moveTo>
                  <a:lnTo>
                    <a:pt x="13" y="95"/>
                  </a:lnTo>
                  <a:lnTo>
                    <a:pt x="24" y="191"/>
                  </a:lnTo>
                  <a:lnTo>
                    <a:pt x="37" y="284"/>
                  </a:lnTo>
                  <a:lnTo>
                    <a:pt x="55" y="380"/>
                  </a:lnTo>
                  <a:lnTo>
                    <a:pt x="58" y="384"/>
                  </a:lnTo>
                  <a:lnTo>
                    <a:pt x="61" y="391"/>
                  </a:lnTo>
                  <a:lnTo>
                    <a:pt x="65" y="393"/>
                  </a:lnTo>
                  <a:lnTo>
                    <a:pt x="68" y="391"/>
                  </a:lnTo>
                  <a:lnTo>
                    <a:pt x="55" y="295"/>
                  </a:lnTo>
                  <a:lnTo>
                    <a:pt x="41" y="200"/>
                  </a:lnTo>
                  <a:lnTo>
                    <a:pt x="24" y="104"/>
                  </a:lnTo>
                  <a:lnTo>
                    <a:pt x="10" y="8"/>
                  </a:lnTo>
                  <a:lnTo>
                    <a:pt x="10" y="6"/>
                  </a:lnTo>
                  <a:lnTo>
                    <a:pt x="7" y="2"/>
                  </a:lnTo>
                  <a:lnTo>
                    <a:pt x="0"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4" name="Freeform 43"/>
            <p:cNvSpPr>
              <a:spLocks/>
            </p:cNvSpPr>
            <p:nvPr/>
          </p:nvSpPr>
          <p:spPr bwMode="auto">
            <a:xfrm>
              <a:off x="3052" y="1402"/>
              <a:ext cx="51" cy="563"/>
            </a:xfrm>
            <a:custGeom>
              <a:avLst/>
              <a:gdLst>
                <a:gd name="T0" fmla="*/ 17 w 51"/>
                <a:gd name="T1" fmla="*/ 5 h 563"/>
                <a:gd name="T2" fmla="*/ 17 w 51"/>
                <a:gd name="T3" fmla="*/ 139 h 563"/>
                <a:gd name="T4" fmla="*/ 17 w 51"/>
                <a:gd name="T5" fmla="*/ 272 h 563"/>
                <a:gd name="T6" fmla="*/ 10 w 51"/>
                <a:gd name="T7" fmla="*/ 407 h 563"/>
                <a:gd name="T8" fmla="*/ 0 w 51"/>
                <a:gd name="T9" fmla="*/ 541 h 563"/>
                <a:gd name="T10" fmla="*/ 3 w 51"/>
                <a:gd name="T11" fmla="*/ 548 h 563"/>
                <a:gd name="T12" fmla="*/ 10 w 51"/>
                <a:gd name="T13" fmla="*/ 557 h 563"/>
                <a:gd name="T14" fmla="*/ 17 w 51"/>
                <a:gd name="T15" fmla="*/ 563 h 563"/>
                <a:gd name="T16" fmla="*/ 24 w 51"/>
                <a:gd name="T17" fmla="*/ 561 h 563"/>
                <a:gd name="T18" fmla="*/ 44 w 51"/>
                <a:gd name="T19" fmla="*/ 426 h 563"/>
                <a:gd name="T20" fmla="*/ 51 w 51"/>
                <a:gd name="T21" fmla="*/ 289 h 563"/>
                <a:gd name="T22" fmla="*/ 48 w 51"/>
                <a:gd name="T23" fmla="*/ 155 h 563"/>
                <a:gd name="T24" fmla="*/ 44 w 51"/>
                <a:gd name="T25" fmla="*/ 18 h 563"/>
                <a:gd name="T26" fmla="*/ 41 w 51"/>
                <a:gd name="T27" fmla="*/ 11 h 563"/>
                <a:gd name="T28" fmla="*/ 30 w 51"/>
                <a:gd name="T29" fmla="*/ 3 h 563"/>
                <a:gd name="T30" fmla="*/ 20 w 51"/>
                <a:gd name="T31" fmla="*/ 0 h 563"/>
                <a:gd name="T32" fmla="*/ 17 w 51"/>
                <a:gd name="T33" fmla="*/ 5 h 563"/>
                <a:gd name="T34" fmla="*/ 17 w 51"/>
                <a:gd name="T35" fmla="*/ 5 h 5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1" h="563">
                  <a:moveTo>
                    <a:pt x="17" y="5"/>
                  </a:moveTo>
                  <a:lnTo>
                    <a:pt x="17" y="139"/>
                  </a:lnTo>
                  <a:lnTo>
                    <a:pt x="17" y="272"/>
                  </a:lnTo>
                  <a:lnTo>
                    <a:pt x="10" y="407"/>
                  </a:lnTo>
                  <a:lnTo>
                    <a:pt x="0" y="541"/>
                  </a:lnTo>
                  <a:lnTo>
                    <a:pt x="3" y="548"/>
                  </a:lnTo>
                  <a:lnTo>
                    <a:pt x="10" y="557"/>
                  </a:lnTo>
                  <a:lnTo>
                    <a:pt x="17" y="563"/>
                  </a:lnTo>
                  <a:lnTo>
                    <a:pt x="24" y="561"/>
                  </a:lnTo>
                  <a:lnTo>
                    <a:pt x="44" y="426"/>
                  </a:lnTo>
                  <a:lnTo>
                    <a:pt x="51" y="289"/>
                  </a:lnTo>
                  <a:lnTo>
                    <a:pt x="48" y="155"/>
                  </a:lnTo>
                  <a:lnTo>
                    <a:pt x="44" y="18"/>
                  </a:lnTo>
                  <a:lnTo>
                    <a:pt x="41" y="11"/>
                  </a:lnTo>
                  <a:lnTo>
                    <a:pt x="30" y="3"/>
                  </a:lnTo>
                  <a:lnTo>
                    <a:pt x="20" y="0"/>
                  </a:lnTo>
                  <a:lnTo>
                    <a:pt x="1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5" name="Freeform 44"/>
            <p:cNvSpPr>
              <a:spLocks/>
            </p:cNvSpPr>
            <p:nvPr/>
          </p:nvSpPr>
          <p:spPr bwMode="auto">
            <a:xfrm>
              <a:off x="2568" y="1442"/>
              <a:ext cx="628" cy="30"/>
            </a:xfrm>
            <a:custGeom>
              <a:avLst/>
              <a:gdLst>
                <a:gd name="T0" fmla="*/ 24 w 628"/>
                <a:gd name="T1" fmla="*/ 26 h 30"/>
                <a:gd name="T2" fmla="*/ 69 w 628"/>
                <a:gd name="T3" fmla="*/ 26 h 30"/>
                <a:gd name="T4" fmla="*/ 113 w 628"/>
                <a:gd name="T5" fmla="*/ 23 h 30"/>
                <a:gd name="T6" fmla="*/ 158 w 628"/>
                <a:gd name="T7" fmla="*/ 23 h 30"/>
                <a:gd name="T8" fmla="*/ 206 w 628"/>
                <a:gd name="T9" fmla="*/ 21 h 30"/>
                <a:gd name="T10" fmla="*/ 250 w 628"/>
                <a:gd name="T11" fmla="*/ 21 h 30"/>
                <a:gd name="T12" fmla="*/ 295 w 628"/>
                <a:gd name="T13" fmla="*/ 19 h 30"/>
                <a:gd name="T14" fmla="*/ 340 w 628"/>
                <a:gd name="T15" fmla="*/ 21 h 30"/>
                <a:gd name="T16" fmla="*/ 384 w 628"/>
                <a:gd name="T17" fmla="*/ 21 h 30"/>
                <a:gd name="T18" fmla="*/ 415 w 628"/>
                <a:gd name="T19" fmla="*/ 23 h 30"/>
                <a:gd name="T20" fmla="*/ 446 w 628"/>
                <a:gd name="T21" fmla="*/ 26 h 30"/>
                <a:gd name="T22" fmla="*/ 477 w 628"/>
                <a:gd name="T23" fmla="*/ 26 h 30"/>
                <a:gd name="T24" fmla="*/ 504 w 628"/>
                <a:gd name="T25" fmla="*/ 28 h 30"/>
                <a:gd name="T26" fmla="*/ 535 w 628"/>
                <a:gd name="T27" fmla="*/ 28 h 30"/>
                <a:gd name="T28" fmla="*/ 566 w 628"/>
                <a:gd name="T29" fmla="*/ 30 h 30"/>
                <a:gd name="T30" fmla="*/ 593 w 628"/>
                <a:gd name="T31" fmla="*/ 30 h 30"/>
                <a:gd name="T32" fmla="*/ 624 w 628"/>
                <a:gd name="T33" fmla="*/ 28 h 30"/>
                <a:gd name="T34" fmla="*/ 628 w 628"/>
                <a:gd name="T35" fmla="*/ 26 h 30"/>
                <a:gd name="T36" fmla="*/ 621 w 628"/>
                <a:gd name="T37" fmla="*/ 19 h 30"/>
                <a:gd name="T38" fmla="*/ 610 w 628"/>
                <a:gd name="T39" fmla="*/ 15 h 30"/>
                <a:gd name="T40" fmla="*/ 600 w 628"/>
                <a:gd name="T41" fmla="*/ 13 h 30"/>
                <a:gd name="T42" fmla="*/ 566 w 628"/>
                <a:gd name="T43" fmla="*/ 10 h 30"/>
                <a:gd name="T44" fmla="*/ 532 w 628"/>
                <a:gd name="T45" fmla="*/ 8 h 30"/>
                <a:gd name="T46" fmla="*/ 494 w 628"/>
                <a:gd name="T47" fmla="*/ 6 h 30"/>
                <a:gd name="T48" fmla="*/ 460 w 628"/>
                <a:gd name="T49" fmla="*/ 4 h 30"/>
                <a:gd name="T50" fmla="*/ 425 w 628"/>
                <a:gd name="T51" fmla="*/ 4 h 30"/>
                <a:gd name="T52" fmla="*/ 388 w 628"/>
                <a:gd name="T53" fmla="*/ 2 h 30"/>
                <a:gd name="T54" fmla="*/ 353 w 628"/>
                <a:gd name="T55" fmla="*/ 0 h 30"/>
                <a:gd name="T56" fmla="*/ 319 w 628"/>
                <a:gd name="T57" fmla="*/ 0 h 30"/>
                <a:gd name="T58" fmla="*/ 278 w 628"/>
                <a:gd name="T59" fmla="*/ 0 h 30"/>
                <a:gd name="T60" fmla="*/ 237 w 628"/>
                <a:gd name="T61" fmla="*/ 0 h 30"/>
                <a:gd name="T62" fmla="*/ 199 w 628"/>
                <a:gd name="T63" fmla="*/ 2 h 30"/>
                <a:gd name="T64" fmla="*/ 161 w 628"/>
                <a:gd name="T65" fmla="*/ 4 h 30"/>
                <a:gd name="T66" fmla="*/ 120 w 628"/>
                <a:gd name="T67" fmla="*/ 6 h 30"/>
                <a:gd name="T68" fmla="*/ 82 w 628"/>
                <a:gd name="T69" fmla="*/ 8 h 30"/>
                <a:gd name="T70" fmla="*/ 45 w 628"/>
                <a:gd name="T71" fmla="*/ 13 h 30"/>
                <a:gd name="T72" fmla="*/ 3 w 628"/>
                <a:gd name="T73" fmla="*/ 15 h 30"/>
                <a:gd name="T74" fmla="*/ 0 w 628"/>
                <a:gd name="T75" fmla="*/ 17 h 30"/>
                <a:gd name="T76" fmla="*/ 7 w 628"/>
                <a:gd name="T77" fmla="*/ 19 h 30"/>
                <a:gd name="T78" fmla="*/ 17 w 628"/>
                <a:gd name="T79" fmla="*/ 23 h 30"/>
                <a:gd name="T80" fmla="*/ 24 w 628"/>
                <a:gd name="T81" fmla="*/ 26 h 30"/>
                <a:gd name="T82" fmla="*/ 24 w 628"/>
                <a:gd name="T83" fmla="*/ 26 h 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28" h="30">
                  <a:moveTo>
                    <a:pt x="24" y="26"/>
                  </a:moveTo>
                  <a:lnTo>
                    <a:pt x="69" y="26"/>
                  </a:lnTo>
                  <a:lnTo>
                    <a:pt x="113" y="23"/>
                  </a:lnTo>
                  <a:lnTo>
                    <a:pt x="158" y="23"/>
                  </a:lnTo>
                  <a:lnTo>
                    <a:pt x="206" y="21"/>
                  </a:lnTo>
                  <a:lnTo>
                    <a:pt x="250" y="21"/>
                  </a:lnTo>
                  <a:lnTo>
                    <a:pt x="295" y="19"/>
                  </a:lnTo>
                  <a:lnTo>
                    <a:pt x="340" y="21"/>
                  </a:lnTo>
                  <a:lnTo>
                    <a:pt x="384" y="21"/>
                  </a:lnTo>
                  <a:lnTo>
                    <a:pt x="415" y="23"/>
                  </a:lnTo>
                  <a:lnTo>
                    <a:pt x="446" y="26"/>
                  </a:lnTo>
                  <a:lnTo>
                    <a:pt x="477" y="26"/>
                  </a:lnTo>
                  <a:lnTo>
                    <a:pt x="504" y="28"/>
                  </a:lnTo>
                  <a:lnTo>
                    <a:pt x="535" y="28"/>
                  </a:lnTo>
                  <a:lnTo>
                    <a:pt x="566" y="30"/>
                  </a:lnTo>
                  <a:lnTo>
                    <a:pt x="593" y="30"/>
                  </a:lnTo>
                  <a:lnTo>
                    <a:pt x="624" y="28"/>
                  </a:lnTo>
                  <a:lnTo>
                    <a:pt x="628" y="26"/>
                  </a:lnTo>
                  <a:lnTo>
                    <a:pt x="621" y="19"/>
                  </a:lnTo>
                  <a:lnTo>
                    <a:pt x="610" y="15"/>
                  </a:lnTo>
                  <a:lnTo>
                    <a:pt x="600" y="13"/>
                  </a:lnTo>
                  <a:lnTo>
                    <a:pt x="566" y="10"/>
                  </a:lnTo>
                  <a:lnTo>
                    <a:pt x="532" y="8"/>
                  </a:lnTo>
                  <a:lnTo>
                    <a:pt x="494" y="6"/>
                  </a:lnTo>
                  <a:lnTo>
                    <a:pt x="460" y="4"/>
                  </a:lnTo>
                  <a:lnTo>
                    <a:pt x="425" y="4"/>
                  </a:lnTo>
                  <a:lnTo>
                    <a:pt x="388" y="2"/>
                  </a:lnTo>
                  <a:lnTo>
                    <a:pt x="353" y="0"/>
                  </a:lnTo>
                  <a:lnTo>
                    <a:pt x="319" y="0"/>
                  </a:lnTo>
                  <a:lnTo>
                    <a:pt x="278" y="0"/>
                  </a:lnTo>
                  <a:lnTo>
                    <a:pt x="237" y="0"/>
                  </a:lnTo>
                  <a:lnTo>
                    <a:pt x="199" y="2"/>
                  </a:lnTo>
                  <a:lnTo>
                    <a:pt x="161" y="4"/>
                  </a:lnTo>
                  <a:lnTo>
                    <a:pt x="120" y="6"/>
                  </a:lnTo>
                  <a:lnTo>
                    <a:pt x="82" y="8"/>
                  </a:lnTo>
                  <a:lnTo>
                    <a:pt x="45" y="13"/>
                  </a:lnTo>
                  <a:lnTo>
                    <a:pt x="3" y="15"/>
                  </a:lnTo>
                  <a:lnTo>
                    <a:pt x="0" y="17"/>
                  </a:lnTo>
                  <a:lnTo>
                    <a:pt x="7" y="19"/>
                  </a:lnTo>
                  <a:lnTo>
                    <a:pt x="17" y="23"/>
                  </a:lnTo>
                  <a:lnTo>
                    <a:pt x="24"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6" name="Freeform 45"/>
            <p:cNvSpPr>
              <a:spLocks/>
            </p:cNvSpPr>
            <p:nvPr/>
          </p:nvSpPr>
          <p:spPr bwMode="auto">
            <a:xfrm>
              <a:off x="2825" y="1448"/>
              <a:ext cx="48" cy="456"/>
            </a:xfrm>
            <a:custGeom>
              <a:avLst/>
              <a:gdLst>
                <a:gd name="T0" fmla="*/ 0 w 48"/>
                <a:gd name="T1" fmla="*/ 0 h 456"/>
                <a:gd name="T2" fmla="*/ 21 w 48"/>
                <a:gd name="T3" fmla="*/ 113 h 456"/>
                <a:gd name="T4" fmla="*/ 35 w 48"/>
                <a:gd name="T5" fmla="*/ 226 h 456"/>
                <a:gd name="T6" fmla="*/ 38 w 48"/>
                <a:gd name="T7" fmla="*/ 341 h 456"/>
                <a:gd name="T8" fmla="*/ 41 w 48"/>
                <a:gd name="T9" fmla="*/ 454 h 456"/>
                <a:gd name="T10" fmla="*/ 41 w 48"/>
                <a:gd name="T11" fmla="*/ 456 h 456"/>
                <a:gd name="T12" fmla="*/ 45 w 48"/>
                <a:gd name="T13" fmla="*/ 456 h 456"/>
                <a:gd name="T14" fmla="*/ 48 w 48"/>
                <a:gd name="T15" fmla="*/ 456 h 456"/>
                <a:gd name="T16" fmla="*/ 48 w 48"/>
                <a:gd name="T17" fmla="*/ 456 h 456"/>
                <a:gd name="T18" fmla="*/ 48 w 48"/>
                <a:gd name="T19" fmla="*/ 343 h 456"/>
                <a:gd name="T20" fmla="*/ 45 w 48"/>
                <a:gd name="T21" fmla="*/ 230 h 456"/>
                <a:gd name="T22" fmla="*/ 35 w 48"/>
                <a:gd name="T23" fmla="*/ 117 h 456"/>
                <a:gd name="T24" fmla="*/ 10 w 48"/>
                <a:gd name="T25" fmla="*/ 4 h 456"/>
                <a:gd name="T26" fmla="*/ 10 w 48"/>
                <a:gd name="T27" fmla="*/ 2 h 456"/>
                <a:gd name="T28" fmla="*/ 7 w 48"/>
                <a:gd name="T29" fmla="*/ 2 h 456"/>
                <a:gd name="T30" fmla="*/ 0 w 48"/>
                <a:gd name="T31" fmla="*/ 0 h 456"/>
                <a:gd name="T32" fmla="*/ 0 w 48"/>
                <a:gd name="T33" fmla="*/ 0 h 456"/>
                <a:gd name="T34" fmla="*/ 0 w 48"/>
                <a:gd name="T35" fmla="*/ 0 h 4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8" h="456">
                  <a:moveTo>
                    <a:pt x="0" y="0"/>
                  </a:moveTo>
                  <a:lnTo>
                    <a:pt x="21" y="113"/>
                  </a:lnTo>
                  <a:lnTo>
                    <a:pt x="35" y="226"/>
                  </a:lnTo>
                  <a:lnTo>
                    <a:pt x="38" y="341"/>
                  </a:lnTo>
                  <a:lnTo>
                    <a:pt x="41" y="454"/>
                  </a:lnTo>
                  <a:lnTo>
                    <a:pt x="41" y="456"/>
                  </a:lnTo>
                  <a:lnTo>
                    <a:pt x="45" y="456"/>
                  </a:lnTo>
                  <a:lnTo>
                    <a:pt x="48" y="456"/>
                  </a:lnTo>
                  <a:lnTo>
                    <a:pt x="48" y="343"/>
                  </a:lnTo>
                  <a:lnTo>
                    <a:pt x="45" y="230"/>
                  </a:lnTo>
                  <a:lnTo>
                    <a:pt x="35" y="117"/>
                  </a:lnTo>
                  <a:lnTo>
                    <a:pt x="10" y="4"/>
                  </a:lnTo>
                  <a:lnTo>
                    <a:pt x="10" y="2"/>
                  </a:lnTo>
                  <a:lnTo>
                    <a:pt x="7"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7" name="Freeform 46"/>
            <p:cNvSpPr>
              <a:spLocks/>
            </p:cNvSpPr>
            <p:nvPr/>
          </p:nvSpPr>
          <p:spPr bwMode="auto">
            <a:xfrm>
              <a:off x="2575" y="1722"/>
              <a:ext cx="614" cy="35"/>
            </a:xfrm>
            <a:custGeom>
              <a:avLst/>
              <a:gdLst>
                <a:gd name="T0" fmla="*/ 14 w 614"/>
                <a:gd name="T1" fmla="*/ 19 h 35"/>
                <a:gd name="T2" fmla="*/ 51 w 614"/>
                <a:gd name="T3" fmla="*/ 21 h 35"/>
                <a:gd name="T4" fmla="*/ 89 w 614"/>
                <a:gd name="T5" fmla="*/ 24 h 35"/>
                <a:gd name="T6" fmla="*/ 123 w 614"/>
                <a:gd name="T7" fmla="*/ 26 h 35"/>
                <a:gd name="T8" fmla="*/ 161 w 614"/>
                <a:gd name="T9" fmla="*/ 28 h 35"/>
                <a:gd name="T10" fmla="*/ 199 w 614"/>
                <a:gd name="T11" fmla="*/ 30 h 35"/>
                <a:gd name="T12" fmla="*/ 236 w 614"/>
                <a:gd name="T13" fmla="*/ 32 h 35"/>
                <a:gd name="T14" fmla="*/ 274 w 614"/>
                <a:gd name="T15" fmla="*/ 32 h 35"/>
                <a:gd name="T16" fmla="*/ 312 w 614"/>
                <a:gd name="T17" fmla="*/ 35 h 35"/>
                <a:gd name="T18" fmla="*/ 350 w 614"/>
                <a:gd name="T19" fmla="*/ 35 h 35"/>
                <a:gd name="T20" fmla="*/ 387 w 614"/>
                <a:gd name="T21" fmla="*/ 35 h 35"/>
                <a:gd name="T22" fmla="*/ 425 w 614"/>
                <a:gd name="T23" fmla="*/ 35 h 35"/>
                <a:gd name="T24" fmla="*/ 463 w 614"/>
                <a:gd name="T25" fmla="*/ 35 h 35"/>
                <a:gd name="T26" fmla="*/ 501 w 614"/>
                <a:gd name="T27" fmla="*/ 35 h 35"/>
                <a:gd name="T28" fmla="*/ 535 w 614"/>
                <a:gd name="T29" fmla="*/ 32 h 35"/>
                <a:gd name="T30" fmla="*/ 573 w 614"/>
                <a:gd name="T31" fmla="*/ 32 h 35"/>
                <a:gd name="T32" fmla="*/ 610 w 614"/>
                <a:gd name="T33" fmla="*/ 30 h 35"/>
                <a:gd name="T34" fmla="*/ 614 w 614"/>
                <a:gd name="T35" fmla="*/ 28 h 35"/>
                <a:gd name="T36" fmla="*/ 610 w 614"/>
                <a:gd name="T37" fmla="*/ 21 h 35"/>
                <a:gd name="T38" fmla="*/ 603 w 614"/>
                <a:gd name="T39" fmla="*/ 15 h 35"/>
                <a:gd name="T40" fmla="*/ 597 w 614"/>
                <a:gd name="T41" fmla="*/ 13 h 35"/>
                <a:gd name="T42" fmla="*/ 559 w 614"/>
                <a:gd name="T43" fmla="*/ 11 h 35"/>
                <a:gd name="T44" fmla="*/ 521 w 614"/>
                <a:gd name="T45" fmla="*/ 11 h 35"/>
                <a:gd name="T46" fmla="*/ 483 w 614"/>
                <a:gd name="T47" fmla="*/ 8 h 35"/>
                <a:gd name="T48" fmla="*/ 446 w 614"/>
                <a:gd name="T49" fmla="*/ 8 h 35"/>
                <a:gd name="T50" fmla="*/ 408 w 614"/>
                <a:gd name="T51" fmla="*/ 8 h 35"/>
                <a:gd name="T52" fmla="*/ 370 w 614"/>
                <a:gd name="T53" fmla="*/ 8 h 35"/>
                <a:gd name="T54" fmla="*/ 336 w 614"/>
                <a:gd name="T55" fmla="*/ 8 h 35"/>
                <a:gd name="T56" fmla="*/ 298 w 614"/>
                <a:gd name="T57" fmla="*/ 6 h 35"/>
                <a:gd name="T58" fmla="*/ 260 w 614"/>
                <a:gd name="T59" fmla="*/ 6 h 35"/>
                <a:gd name="T60" fmla="*/ 223 w 614"/>
                <a:gd name="T61" fmla="*/ 6 h 35"/>
                <a:gd name="T62" fmla="*/ 185 w 614"/>
                <a:gd name="T63" fmla="*/ 6 h 35"/>
                <a:gd name="T64" fmla="*/ 147 w 614"/>
                <a:gd name="T65" fmla="*/ 4 h 35"/>
                <a:gd name="T66" fmla="*/ 110 w 614"/>
                <a:gd name="T67" fmla="*/ 4 h 35"/>
                <a:gd name="T68" fmla="*/ 72 w 614"/>
                <a:gd name="T69" fmla="*/ 4 h 35"/>
                <a:gd name="T70" fmla="*/ 38 w 614"/>
                <a:gd name="T71" fmla="*/ 2 h 35"/>
                <a:gd name="T72" fmla="*/ 0 w 614"/>
                <a:gd name="T73" fmla="*/ 0 h 35"/>
                <a:gd name="T74" fmla="*/ 0 w 614"/>
                <a:gd name="T75" fmla="*/ 2 h 35"/>
                <a:gd name="T76" fmla="*/ 3 w 614"/>
                <a:gd name="T77" fmla="*/ 8 h 35"/>
                <a:gd name="T78" fmla="*/ 7 w 614"/>
                <a:gd name="T79" fmla="*/ 17 h 35"/>
                <a:gd name="T80" fmla="*/ 14 w 614"/>
                <a:gd name="T81" fmla="*/ 19 h 35"/>
                <a:gd name="T82" fmla="*/ 14 w 614"/>
                <a:gd name="T83" fmla="*/ 19 h 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14" h="35">
                  <a:moveTo>
                    <a:pt x="14" y="19"/>
                  </a:moveTo>
                  <a:lnTo>
                    <a:pt x="51" y="21"/>
                  </a:lnTo>
                  <a:lnTo>
                    <a:pt x="89" y="24"/>
                  </a:lnTo>
                  <a:lnTo>
                    <a:pt x="123" y="26"/>
                  </a:lnTo>
                  <a:lnTo>
                    <a:pt x="161" y="28"/>
                  </a:lnTo>
                  <a:lnTo>
                    <a:pt x="199" y="30"/>
                  </a:lnTo>
                  <a:lnTo>
                    <a:pt x="236" y="32"/>
                  </a:lnTo>
                  <a:lnTo>
                    <a:pt x="274" y="32"/>
                  </a:lnTo>
                  <a:lnTo>
                    <a:pt x="312" y="35"/>
                  </a:lnTo>
                  <a:lnTo>
                    <a:pt x="350" y="35"/>
                  </a:lnTo>
                  <a:lnTo>
                    <a:pt x="387" y="35"/>
                  </a:lnTo>
                  <a:lnTo>
                    <a:pt x="425" y="35"/>
                  </a:lnTo>
                  <a:lnTo>
                    <a:pt x="463" y="35"/>
                  </a:lnTo>
                  <a:lnTo>
                    <a:pt x="501" y="35"/>
                  </a:lnTo>
                  <a:lnTo>
                    <a:pt x="535" y="32"/>
                  </a:lnTo>
                  <a:lnTo>
                    <a:pt x="573" y="32"/>
                  </a:lnTo>
                  <a:lnTo>
                    <a:pt x="610" y="30"/>
                  </a:lnTo>
                  <a:lnTo>
                    <a:pt x="614" y="28"/>
                  </a:lnTo>
                  <a:lnTo>
                    <a:pt x="610" y="21"/>
                  </a:lnTo>
                  <a:lnTo>
                    <a:pt x="603" y="15"/>
                  </a:lnTo>
                  <a:lnTo>
                    <a:pt x="597" y="13"/>
                  </a:lnTo>
                  <a:lnTo>
                    <a:pt x="559" y="11"/>
                  </a:lnTo>
                  <a:lnTo>
                    <a:pt x="521" y="11"/>
                  </a:lnTo>
                  <a:lnTo>
                    <a:pt x="483" y="8"/>
                  </a:lnTo>
                  <a:lnTo>
                    <a:pt x="446" y="8"/>
                  </a:lnTo>
                  <a:lnTo>
                    <a:pt x="408" y="8"/>
                  </a:lnTo>
                  <a:lnTo>
                    <a:pt x="370" y="8"/>
                  </a:lnTo>
                  <a:lnTo>
                    <a:pt x="336" y="8"/>
                  </a:lnTo>
                  <a:lnTo>
                    <a:pt x="298" y="6"/>
                  </a:lnTo>
                  <a:lnTo>
                    <a:pt x="260" y="6"/>
                  </a:lnTo>
                  <a:lnTo>
                    <a:pt x="223" y="6"/>
                  </a:lnTo>
                  <a:lnTo>
                    <a:pt x="185" y="6"/>
                  </a:lnTo>
                  <a:lnTo>
                    <a:pt x="147" y="4"/>
                  </a:lnTo>
                  <a:lnTo>
                    <a:pt x="110" y="4"/>
                  </a:lnTo>
                  <a:lnTo>
                    <a:pt x="72" y="4"/>
                  </a:lnTo>
                  <a:lnTo>
                    <a:pt x="38" y="2"/>
                  </a:lnTo>
                  <a:lnTo>
                    <a:pt x="0" y="0"/>
                  </a:lnTo>
                  <a:lnTo>
                    <a:pt x="0" y="2"/>
                  </a:lnTo>
                  <a:lnTo>
                    <a:pt x="3" y="8"/>
                  </a:lnTo>
                  <a:lnTo>
                    <a:pt x="7" y="17"/>
                  </a:lnTo>
                  <a:lnTo>
                    <a:pt x="14"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8" name="Freeform 47"/>
            <p:cNvSpPr>
              <a:spLocks/>
            </p:cNvSpPr>
            <p:nvPr/>
          </p:nvSpPr>
          <p:spPr bwMode="auto">
            <a:xfrm>
              <a:off x="2592" y="1574"/>
              <a:ext cx="538" cy="22"/>
            </a:xfrm>
            <a:custGeom>
              <a:avLst/>
              <a:gdLst>
                <a:gd name="T0" fmla="*/ 14 w 538"/>
                <a:gd name="T1" fmla="*/ 20 h 22"/>
                <a:gd name="T2" fmla="*/ 79 w 538"/>
                <a:gd name="T3" fmla="*/ 20 h 22"/>
                <a:gd name="T4" fmla="*/ 144 w 538"/>
                <a:gd name="T5" fmla="*/ 20 h 22"/>
                <a:gd name="T6" fmla="*/ 209 w 538"/>
                <a:gd name="T7" fmla="*/ 22 h 22"/>
                <a:gd name="T8" fmla="*/ 274 w 538"/>
                <a:gd name="T9" fmla="*/ 22 h 22"/>
                <a:gd name="T10" fmla="*/ 340 w 538"/>
                <a:gd name="T11" fmla="*/ 22 h 22"/>
                <a:gd name="T12" fmla="*/ 405 w 538"/>
                <a:gd name="T13" fmla="*/ 22 h 22"/>
                <a:gd name="T14" fmla="*/ 470 w 538"/>
                <a:gd name="T15" fmla="*/ 22 h 22"/>
                <a:gd name="T16" fmla="*/ 535 w 538"/>
                <a:gd name="T17" fmla="*/ 20 h 22"/>
                <a:gd name="T18" fmla="*/ 538 w 538"/>
                <a:gd name="T19" fmla="*/ 15 h 22"/>
                <a:gd name="T20" fmla="*/ 535 w 538"/>
                <a:gd name="T21" fmla="*/ 11 h 22"/>
                <a:gd name="T22" fmla="*/ 528 w 538"/>
                <a:gd name="T23" fmla="*/ 7 h 22"/>
                <a:gd name="T24" fmla="*/ 521 w 538"/>
                <a:gd name="T25" fmla="*/ 2 h 22"/>
                <a:gd name="T26" fmla="*/ 456 w 538"/>
                <a:gd name="T27" fmla="*/ 0 h 22"/>
                <a:gd name="T28" fmla="*/ 391 w 538"/>
                <a:gd name="T29" fmla="*/ 0 h 22"/>
                <a:gd name="T30" fmla="*/ 326 w 538"/>
                <a:gd name="T31" fmla="*/ 0 h 22"/>
                <a:gd name="T32" fmla="*/ 261 w 538"/>
                <a:gd name="T33" fmla="*/ 0 h 22"/>
                <a:gd name="T34" fmla="*/ 195 w 538"/>
                <a:gd name="T35" fmla="*/ 0 h 22"/>
                <a:gd name="T36" fmla="*/ 130 w 538"/>
                <a:gd name="T37" fmla="*/ 2 h 22"/>
                <a:gd name="T38" fmla="*/ 65 w 538"/>
                <a:gd name="T39" fmla="*/ 2 h 22"/>
                <a:gd name="T40" fmla="*/ 0 w 538"/>
                <a:gd name="T41" fmla="*/ 2 h 22"/>
                <a:gd name="T42" fmla="*/ 0 w 538"/>
                <a:gd name="T43" fmla="*/ 4 h 22"/>
                <a:gd name="T44" fmla="*/ 3 w 538"/>
                <a:gd name="T45" fmla="*/ 11 h 22"/>
                <a:gd name="T46" fmla="*/ 7 w 538"/>
                <a:gd name="T47" fmla="*/ 17 h 22"/>
                <a:gd name="T48" fmla="*/ 14 w 538"/>
                <a:gd name="T49" fmla="*/ 20 h 22"/>
                <a:gd name="T50" fmla="*/ 14 w 538"/>
                <a:gd name="T51" fmla="*/ 20 h 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38" h="22">
                  <a:moveTo>
                    <a:pt x="14" y="20"/>
                  </a:moveTo>
                  <a:lnTo>
                    <a:pt x="79" y="20"/>
                  </a:lnTo>
                  <a:lnTo>
                    <a:pt x="144" y="20"/>
                  </a:lnTo>
                  <a:lnTo>
                    <a:pt x="209" y="22"/>
                  </a:lnTo>
                  <a:lnTo>
                    <a:pt x="274" y="22"/>
                  </a:lnTo>
                  <a:lnTo>
                    <a:pt x="340" y="22"/>
                  </a:lnTo>
                  <a:lnTo>
                    <a:pt x="405" y="22"/>
                  </a:lnTo>
                  <a:lnTo>
                    <a:pt x="470" y="22"/>
                  </a:lnTo>
                  <a:lnTo>
                    <a:pt x="535" y="20"/>
                  </a:lnTo>
                  <a:lnTo>
                    <a:pt x="538" y="15"/>
                  </a:lnTo>
                  <a:lnTo>
                    <a:pt x="535" y="11"/>
                  </a:lnTo>
                  <a:lnTo>
                    <a:pt x="528" y="7"/>
                  </a:lnTo>
                  <a:lnTo>
                    <a:pt x="521" y="2"/>
                  </a:lnTo>
                  <a:lnTo>
                    <a:pt x="456" y="0"/>
                  </a:lnTo>
                  <a:lnTo>
                    <a:pt x="391" y="0"/>
                  </a:lnTo>
                  <a:lnTo>
                    <a:pt x="326" y="0"/>
                  </a:lnTo>
                  <a:lnTo>
                    <a:pt x="261" y="0"/>
                  </a:lnTo>
                  <a:lnTo>
                    <a:pt x="195" y="0"/>
                  </a:lnTo>
                  <a:lnTo>
                    <a:pt x="130" y="2"/>
                  </a:lnTo>
                  <a:lnTo>
                    <a:pt x="65" y="2"/>
                  </a:lnTo>
                  <a:lnTo>
                    <a:pt x="0" y="2"/>
                  </a:lnTo>
                  <a:lnTo>
                    <a:pt x="0" y="4"/>
                  </a:lnTo>
                  <a:lnTo>
                    <a:pt x="3" y="11"/>
                  </a:lnTo>
                  <a:lnTo>
                    <a:pt x="7" y="17"/>
                  </a:lnTo>
                  <a:lnTo>
                    <a:pt x="1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9" name="Freeform 48"/>
            <p:cNvSpPr>
              <a:spLocks/>
            </p:cNvSpPr>
            <p:nvPr/>
          </p:nvSpPr>
          <p:spPr bwMode="auto">
            <a:xfrm>
              <a:off x="2451" y="1826"/>
              <a:ext cx="55" cy="104"/>
            </a:xfrm>
            <a:custGeom>
              <a:avLst/>
              <a:gdLst>
                <a:gd name="T0" fmla="*/ 0 w 55"/>
                <a:gd name="T1" fmla="*/ 15 h 104"/>
                <a:gd name="T2" fmla="*/ 11 w 55"/>
                <a:gd name="T3" fmla="*/ 33 h 104"/>
                <a:gd name="T4" fmla="*/ 14 w 55"/>
                <a:gd name="T5" fmla="*/ 50 h 104"/>
                <a:gd name="T6" fmla="*/ 18 w 55"/>
                <a:gd name="T7" fmla="*/ 67 h 104"/>
                <a:gd name="T8" fmla="*/ 21 w 55"/>
                <a:gd name="T9" fmla="*/ 85 h 104"/>
                <a:gd name="T10" fmla="*/ 24 w 55"/>
                <a:gd name="T11" fmla="*/ 91 h 104"/>
                <a:gd name="T12" fmla="*/ 35 w 55"/>
                <a:gd name="T13" fmla="*/ 98 h 104"/>
                <a:gd name="T14" fmla="*/ 42 w 55"/>
                <a:gd name="T15" fmla="*/ 104 h 104"/>
                <a:gd name="T16" fmla="*/ 52 w 55"/>
                <a:gd name="T17" fmla="*/ 100 h 104"/>
                <a:gd name="T18" fmla="*/ 55 w 55"/>
                <a:gd name="T19" fmla="*/ 78 h 104"/>
                <a:gd name="T20" fmla="*/ 52 w 55"/>
                <a:gd name="T21" fmla="*/ 54 h 104"/>
                <a:gd name="T22" fmla="*/ 42 w 55"/>
                <a:gd name="T23" fmla="*/ 33 h 104"/>
                <a:gd name="T24" fmla="*/ 28 w 55"/>
                <a:gd name="T25" fmla="*/ 13 h 104"/>
                <a:gd name="T26" fmla="*/ 24 w 55"/>
                <a:gd name="T27" fmla="*/ 9 h 104"/>
                <a:gd name="T28" fmla="*/ 21 w 55"/>
                <a:gd name="T29" fmla="*/ 4 h 104"/>
                <a:gd name="T30" fmla="*/ 14 w 55"/>
                <a:gd name="T31" fmla="*/ 2 h 104"/>
                <a:gd name="T32" fmla="*/ 7 w 55"/>
                <a:gd name="T33" fmla="*/ 0 h 104"/>
                <a:gd name="T34" fmla="*/ 0 w 55"/>
                <a:gd name="T35" fmla="*/ 2 h 104"/>
                <a:gd name="T36" fmla="*/ 0 w 55"/>
                <a:gd name="T37" fmla="*/ 7 h 104"/>
                <a:gd name="T38" fmla="*/ 0 w 55"/>
                <a:gd name="T39" fmla="*/ 11 h 104"/>
                <a:gd name="T40" fmla="*/ 0 w 55"/>
                <a:gd name="T41" fmla="*/ 15 h 104"/>
                <a:gd name="T42" fmla="*/ 0 w 55"/>
                <a:gd name="T43" fmla="*/ 15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5" h="104">
                  <a:moveTo>
                    <a:pt x="0" y="15"/>
                  </a:moveTo>
                  <a:lnTo>
                    <a:pt x="11" y="33"/>
                  </a:lnTo>
                  <a:lnTo>
                    <a:pt x="14" y="50"/>
                  </a:lnTo>
                  <a:lnTo>
                    <a:pt x="18" y="67"/>
                  </a:lnTo>
                  <a:lnTo>
                    <a:pt x="21" y="85"/>
                  </a:lnTo>
                  <a:lnTo>
                    <a:pt x="24" y="91"/>
                  </a:lnTo>
                  <a:lnTo>
                    <a:pt x="35" y="98"/>
                  </a:lnTo>
                  <a:lnTo>
                    <a:pt x="42" y="104"/>
                  </a:lnTo>
                  <a:lnTo>
                    <a:pt x="52" y="100"/>
                  </a:lnTo>
                  <a:lnTo>
                    <a:pt x="55" y="78"/>
                  </a:lnTo>
                  <a:lnTo>
                    <a:pt x="52" y="54"/>
                  </a:lnTo>
                  <a:lnTo>
                    <a:pt x="42" y="33"/>
                  </a:lnTo>
                  <a:lnTo>
                    <a:pt x="28" y="13"/>
                  </a:lnTo>
                  <a:lnTo>
                    <a:pt x="24" y="9"/>
                  </a:lnTo>
                  <a:lnTo>
                    <a:pt x="21" y="4"/>
                  </a:lnTo>
                  <a:lnTo>
                    <a:pt x="14" y="2"/>
                  </a:lnTo>
                  <a:lnTo>
                    <a:pt x="7" y="0"/>
                  </a:lnTo>
                  <a:lnTo>
                    <a:pt x="0" y="2"/>
                  </a:lnTo>
                  <a:lnTo>
                    <a:pt x="0" y="7"/>
                  </a:lnTo>
                  <a:lnTo>
                    <a:pt x="0" y="11"/>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0" name="Freeform 49"/>
            <p:cNvSpPr>
              <a:spLocks/>
            </p:cNvSpPr>
            <p:nvPr/>
          </p:nvSpPr>
          <p:spPr bwMode="auto">
            <a:xfrm>
              <a:off x="3237" y="1843"/>
              <a:ext cx="41" cy="94"/>
            </a:xfrm>
            <a:custGeom>
              <a:avLst/>
              <a:gdLst>
                <a:gd name="T0" fmla="*/ 0 w 41"/>
                <a:gd name="T1" fmla="*/ 3 h 94"/>
                <a:gd name="T2" fmla="*/ 0 w 41"/>
                <a:gd name="T3" fmla="*/ 22 h 94"/>
                <a:gd name="T4" fmla="*/ 0 w 41"/>
                <a:gd name="T5" fmla="*/ 40 h 94"/>
                <a:gd name="T6" fmla="*/ 0 w 41"/>
                <a:gd name="T7" fmla="*/ 59 h 94"/>
                <a:gd name="T8" fmla="*/ 3 w 41"/>
                <a:gd name="T9" fmla="*/ 79 h 94"/>
                <a:gd name="T10" fmla="*/ 7 w 41"/>
                <a:gd name="T11" fmla="*/ 83 h 94"/>
                <a:gd name="T12" fmla="*/ 20 w 41"/>
                <a:gd name="T13" fmla="*/ 89 h 94"/>
                <a:gd name="T14" fmla="*/ 31 w 41"/>
                <a:gd name="T15" fmla="*/ 94 h 94"/>
                <a:gd name="T16" fmla="*/ 37 w 41"/>
                <a:gd name="T17" fmla="*/ 92 h 94"/>
                <a:gd name="T18" fmla="*/ 41 w 41"/>
                <a:gd name="T19" fmla="*/ 74 h 94"/>
                <a:gd name="T20" fmla="*/ 41 w 41"/>
                <a:gd name="T21" fmla="*/ 55 h 94"/>
                <a:gd name="T22" fmla="*/ 41 w 41"/>
                <a:gd name="T23" fmla="*/ 37 h 94"/>
                <a:gd name="T24" fmla="*/ 37 w 41"/>
                <a:gd name="T25" fmla="*/ 20 h 94"/>
                <a:gd name="T26" fmla="*/ 31 w 41"/>
                <a:gd name="T27" fmla="*/ 11 h 94"/>
                <a:gd name="T28" fmla="*/ 20 w 41"/>
                <a:gd name="T29" fmla="*/ 5 h 94"/>
                <a:gd name="T30" fmla="*/ 7 w 41"/>
                <a:gd name="T31" fmla="*/ 0 h 94"/>
                <a:gd name="T32" fmla="*/ 0 w 41"/>
                <a:gd name="T33" fmla="*/ 3 h 94"/>
                <a:gd name="T34" fmla="*/ 0 w 41"/>
                <a:gd name="T35" fmla="*/ 3 h 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1" h="94">
                  <a:moveTo>
                    <a:pt x="0" y="3"/>
                  </a:moveTo>
                  <a:lnTo>
                    <a:pt x="0" y="22"/>
                  </a:lnTo>
                  <a:lnTo>
                    <a:pt x="0" y="40"/>
                  </a:lnTo>
                  <a:lnTo>
                    <a:pt x="0" y="59"/>
                  </a:lnTo>
                  <a:lnTo>
                    <a:pt x="3" y="79"/>
                  </a:lnTo>
                  <a:lnTo>
                    <a:pt x="7" y="83"/>
                  </a:lnTo>
                  <a:lnTo>
                    <a:pt x="20" y="89"/>
                  </a:lnTo>
                  <a:lnTo>
                    <a:pt x="31" y="94"/>
                  </a:lnTo>
                  <a:lnTo>
                    <a:pt x="37" y="92"/>
                  </a:lnTo>
                  <a:lnTo>
                    <a:pt x="41" y="74"/>
                  </a:lnTo>
                  <a:lnTo>
                    <a:pt x="41" y="55"/>
                  </a:lnTo>
                  <a:lnTo>
                    <a:pt x="41" y="37"/>
                  </a:lnTo>
                  <a:lnTo>
                    <a:pt x="37" y="20"/>
                  </a:lnTo>
                  <a:lnTo>
                    <a:pt x="31" y="11"/>
                  </a:lnTo>
                  <a:lnTo>
                    <a:pt x="20" y="5"/>
                  </a:lnTo>
                  <a:lnTo>
                    <a:pt x="7"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1" name="Freeform 50"/>
            <p:cNvSpPr>
              <a:spLocks/>
            </p:cNvSpPr>
            <p:nvPr/>
          </p:nvSpPr>
          <p:spPr bwMode="auto">
            <a:xfrm>
              <a:off x="2427" y="1919"/>
              <a:ext cx="913" cy="53"/>
            </a:xfrm>
            <a:custGeom>
              <a:avLst/>
              <a:gdLst>
                <a:gd name="T0" fmla="*/ 31 w 913"/>
                <a:gd name="T1" fmla="*/ 35 h 53"/>
                <a:gd name="T2" fmla="*/ 83 w 913"/>
                <a:gd name="T3" fmla="*/ 37 h 53"/>
                <a:gd name="T4" fmla="*/ 134 w 913"/>
                <a:gd name="T5" fmla="*/ 37 h 53"/>
                <a:gd name="T6" fmla="*/ 186 w 913"/>
                <a:gd name="T7" fmla="*/ 40 h 53"/>
                <a:gd name="T8" fmla="*/ 240 w 913"/>
                <a:gd name="T9" fmla="*/ 40 h 53"/>
                <a:gd name="T10" fmla="*/ 292 w 913"/>
                <a:gd name="T11" fmla="*/ 42 h 53"/>
                <a:gd name="T12" fmla="*/ 343 w 913"/>
                <a:gd name="T13" fmla="*/ 42 h 53"/>
                <a:gd name="T14" fmla="*/ 398 w 913"/>
                <a:gd name="T15" fmla="*/ 44 h 53"/>
                <a:gd name="T16" fmla="*/ 450 w 913"/>
                <a:gd name="T17" fmla="*/ 44 h 53"/>
                <a:gd name="T18" fmla="*/ 501 w 913"/>
                <a:gd name="T19" fmla="*/ 46 h 53"/>
                <a:gd name="T20" fmla="*/ 559 w 913"/>
                <a:gd name="T21" fmla="*/ 48 h 53"/>
                <a:gd name="T22" fmla="*/ 618 w 913"/>
                <a:gd name="T23" fmla="*/ 50 h 53"/>
                <a:gd name="T24" fmla="*/ 679 w 913"/>
                <a:gd name="T25" fmla="*/ 53 h 53"/>
                <a:gd name="T26" fmla="*/ 741 w 913"/>
                <a:gd name="T27" fmla="*/ 53 h 53"/>
                <a:gd name="T28" fmla="*/ 799 w 913"/>
                <a:gd name="T29" fmla="*/ 53 h 53"/>
                <a:gd name="T30" fmla="*/ 854 w 913"/>
                <a:gd name="T31" fmla="*/ 46 h 53"/>
                <a:gd name="T32" fmla="*/ 906 w 913"/>
                <a:gd name="T33" fmla="*/ 37 h 53"/>
                <a:gd name="T34" fmla="*/ 913 w 913"/>
                <a:gd name="T35" fmla="*/ 29 h 53"/>
                <a:gd name="T36" fmla="*/ 906 w 913"/>
                <a:gd name="T37" fmla="*/ 18 h 53"/>
                <a:gd name="T38" fmla="*/ 889 w 913"/>
                <a:gd name="T39" fmla="*/ 9 h 53"/>
                <a:gd name="T40" fmla="*/ 875 w 913"/>
                <a:gd name="T41" fmla="*/ 5 h 53"/>
                <a:gd name="T42" fmla="*/ 820 w 913"/>
                <a:gd name="T43" fmla="*/ 3 h 53"/>
                <a:gd name="T44" fmla="*/ 762 w 913"/>
                <a:gd name="T45" fmla="*/ 0 h 53"/>
                <a:gd name="T46" fmla="*/ 707 w 913"/>
                <a:gd name="T47" fmla="*/ 3 h 53"/>
                <a:gd name="T48" fmla="*/ 649 w 913"/>
                <a:gd name="T49" fmla="*/ 3 h 53"/>
                <a:gd name="T50" fmla="*/ 590 w 913"/>
                <a:gd name="T51" fmla="*/ 5 h 53"/>
                <a:gd name="T52" fmla="*/ 535 w 913"/>
                <a:gd name="T53" fmla="*/ 5 h 53"/>
                <a:gd name="T54" fmla="*/ 477 w 913"/>
                <a:gd name="T55" fmla="*/ 7 h 53"/>
                <a:gd name="T56" fmla="*/ 422 w 913"/>
                <a:gd name="T57" fmla="*/ 7 h 53"/>
                <a:gd name="T58" fmla="*/ 371 w 913"/>
                <a:gd name="T59" fmla="*/ 7 h 53"/>
                <a:gd name="T60" fmla="*/ 316 w 913"/>
                <a:gd name="T61" fmla="*/ 7 h 53"/>
                <a:gd name="T62" fmla="*/ 264 w 913"/>
                <a:gd name="T63" fmla="*/ 7 h 53"/>
                <a:gd name="T64" fmla="*/ 213 w 913"/>
                <a:gd name="T65" fmla="*/ 7 h 53"/>
                <a:gd name="T66" fmla="*/ 162 w 913"/>
                <a:gd name="T67" fmla="*/ 7 h 53"/>
                <a:gd name="T68" fmla="*/ 110 w 913"/>
                <a:gd name="T69" fmla="*/ 7 h 53"/>
                <a:gd name="T70" fmla="*/ 55 w 913"/>
                <a:gd name="T71" fmla="*/ 7 h 53"/>
                <a:gd name="T72" fmla="*/ 4 w 913"/>
                <a:gd name="T73" fmla="*/ 7 h 53"/>
                <a:gd name="T74" fmla="*/ 0 w 913"/>
                <a:gd name="T75" fmla="*/ 11 h 53"/>
                <a:gd name="T76" fmla="*/ 7 w 913"/>
                <a:gd name="T77" fmla="*/ 20 h 53"/>
                <a:gd name="T78" fmla="*/ 18 w 913"/>
                <a:gd name="T79" fmla="*/ 31 h 53"/>
                <a:gd name="T80" fmla="*/ 31 w 913"/>
                <a:gd name="T81" fmla="*/ 35 h 53"/>
                <a:gd name="T82" fmla="*/ 31 w 913"/>
                <a:gd name="T83" fmla="*/ 35 h 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13" h="53">
                  <a:moveTo>
                    <a:pt x="31" y="35"/>
                  </a:moveTo>
                  <a:lnTo>
                    <a:pt x="83" y="37"/>
                  </a:lnTo>
                  <a:lnTo>
                    <a:pt x="134" y="37"/>
                  </a:lnTo>
                  <a:lnTo>
                    <a:pt x="186" y="40"/>
                  </a:lnTo>
                  <a:lnTo>
                    <a:pt x="240" y="40"/>
                  </a:lnTo>
                  <a:lnTo>
                    <a:pt x="292" y="42"/>
                  </a:lnTo>
                  <a:lnTo>
                    <a:pt x="343" y="42"/>
                  </a:lnTo>
                  <a:lnTo>
                    <a:pt x="398" y="44"/>
                  </a:lnTo>
                  <a:lnTo>
                    <a:pt x="450" y="44"/>
                  </a:lnTo>
                  <a:lnTo>
                    <a:pt x="501" y="46"/>
                  </a:lnTo>
                  <a:lnTo>
                    <a:pt x="559" y="48"/>
                  </a:lnTo>
                  <a:lnTo>
                    <a:pt x="618" y="50"/>
                  </a:lnTo>
                  <a:lnTo>
                    <a:pt x="679" y="53"/>
                  </a:lnTo>
                  <a:lnTo>
                    <a:pt x="741" y="53"/>
                  </a:lnTo>
                  <a:lnTo>
                    <a:pt x="799" y="53"/>
                  </a:lnTo>
                  <a:lnTo>
                    <a:pt x="854" y="46"/>
                  </a:lnTo>
                  <a:lnTo>
                    <a:pt x="906" y="37"/>
                  </a:lnTo>
                  <a:lnTo>
                    <a:pt x="913" y="29"/>
                  </a:lnTo>
                  <a:lnTo>
                    <a:pt x="906" y="18"/>
                  </a:lnTo>
                  <a:lnTo>
                    <a:pt x="889" y="9"/>
                  </a:lnTo>
                  <a:lnTo>
                    <a:pt x="875" y="5"/>
                  </a:lnTo>
                  <a:lnTo>
                    <a:pt x="820" y="3"/>
                  </a:lnTo>
                  <a:lnTo>
                    <a:pt x="762" y="0"/>
                  </a:lnTo>
                  <a:lnTo>
                    <a:pt x="707" y="3"/>
                  </a:lnTo>
                  <a:lnTo>
                    <a:pt x="649" y="3"/>
                  </a:lnTo>
                  <a:lnTo>
                    <a:pt x="590" y="5"/>
                  </a:lnTo>
                  <a:lnTo>
                    <a:pt x="535" y="5"/>
                  </a:lnTo>
                  <a:lnTo>
                    <a:pt x="477" y="7"/>
                  </a:lnTo>
                  <a:lnTo>
                    <a:pt x="422" y="7"/>
                  </a:lnTo>
                  <a:lnTo>
                    <a:pt x="371" y="7"/>
                  </a:lnTo>
                  <a:lnTo>
                    <a:pt x="316" y="7"/>
                  </a:lnTo>
                  <a:lnTo>
                    <a:pt x="264" y="7"/>
                  </a:lnTo>
                  <a:lnTo>
                    <a:pt x="213" y="7"/>
                  </a:lnTo>
                  <a:lnTo>
                    <a:pt x="162" y="7"/>
                  </a:lnTo>
                  <a:lnTo>
                    <a:pt x="110" y="7"/>
                  </a:lnTo>
                  <a:lnTo>
                    <a:pt x="55" y="7"/>
                  </a:lnTo>
                  <a:lnTo>
                    <a:pt x="4" y="7"/>
                  </a:lnTo>
                  <a:lnTo>
                    <a:pt x="0" y="11"/>
                  </a:lnTo>
                  <a:lnTo>
                    <a:pt x="7" y="20"/>
                  </a:lnTo>
                  <a:lnTo>
                    <a:pt x="18" y="31"/>
                  </a:lnTo>
                  <a:lnTo>
                    <a:pt x="3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2" name="Freeform 51"/>
            <p:cNvSpPr>
              <a:spLocks/>
            </p:cNvSpPr>
            <p:nvPr/>
          </p:nvSpPr>
          <p:spPr bwMode="auto">
            <a:xfrm>
              <a:off x="2383" y="1826"/>
              <a:ext cx="1053" cy="46"/>
            </a:xfrm>
            <a:custGeom>
              <a:avLst/>
              <a:gdLst>
                <a:gd name="T0" fmla="*/ 14 w 1053"/>
                <a:gd name="T1" fmla="*/ 46 h 46"/>
                <a:gd name="T2" fmla="*/ 79 w 1053"/>
                <a:gd name="T3" fmla="*/ 46 h 46"/>
                <a:gd name="T4" fmla="*/ 144 w 1053"/>
                <a:gd name="T5" fmla="*/ 46 h 46"/>
                <a:gd name="T6" fmla="*/ 206 w 1053"/>
                <a:gd name="T7" fmla="*/ 46 h 46"/>
                <a:gd name="T8" fmla="*/ 271 w 1053"/>
                <a:gd name="T9" fmla="*/ 43 h 46"/>
                <a:gd name="T10" fmla="*/ 336 w 1053"/>
                <a:gd name="T11" fmla="*/ 43 h 46"/>
                <a:gd name="T12" fmla="*/ 401 w 1053"/>
                <a:gd name="T13" fmla="*/ 41 h 46"/>
                <a:gd name="T14" fmla="*/ 466 w 1053"/>
                <a:gd name="T15" fmla="*/ 39 h 46"/>
                <a:gd name="T16" fmla="*/ 531 w 1053"/>
                <a:gd name="T17" fmla="*/ 37 h 46"/>
                <a:gd name="T18" fmla="*/ 597 w 1053"/>
                <a:gd name="T19" fmla="*/ 35 h 46"/>
                <a:gd name="T20" fmla="*/ 662 w 1053"/>
                <a:gd name="T21" fmla="*/ 33 h 46"/>
                <a:gd name="T22" fmla="*/ 727 w 1053"/>
                <a:gd name="T23" fmla="*/ 28 h 46"/>
                <a:gd name="T24" fmla="*/ 792 w 1053"/>
                <a:gd name="T25" fmla="*/ 26 h 46"/>
                <a:gd name="T26" fmla="*/ 857 w 1053"/>
                <a:gd name="T27" fmla="*/ 22 h 46"/>
                <a:gd name="T28" fmla="*/ 922 w 1053"/>
                <a:gd name="T29" fmla="*/ 17 h 46"/>
                <a:gd name="T30" fmla="*/ 987 w 1053"/>
                <a:gd name="T31" fmla="*/ 13 h 46"/>
                <a:gd name="T32" fmla="*/ 1053 w 1053"/>
                <a:gd name="T33" fmla="*/ 7 h 46"/>
                <a:gd name="T34" fmla="*/ 1053 w 1053"/>
                <a:gd name="T35" fmla="*/ 7 h 46"/>
                <a:gd name="T36" fmla="*/ 1049 w 1053"/>
                <a:gd name="T37" fmla="*/ 2 h 46"/>
                <a:gd name="T38" fmla="*/ 1046 w 1053"/>
                <a:gd name="T39" fmla="*/ 0 h 46"/>
                <a:gd name="T40" fmla="*/ 1042 w 1053"/>
                <a:gd name="T41" fmla="*/ 0 h 46"/>
                <a:gd name="T42" fmla="*/ 977 w 1053"/>
                <a:gd name="T43" fmla="*/ 2 h 46"/>
                <a:gd name="T44" fmla="*/ 912 w 1053"/>
                <a:gd name="T45" fmla="*/ 7 h 46"/>
                <a:gd name="T46" fmla="*/ 847 w 1053"/>
                <a:gd name="T47" fmla="*/ 9 h 46"/>
                <a:gd name="T48" fmla="*/ 782 w 1053"/>
                <a:gd name="T49" fmla="*/ 13 h 46"/>
                <a:gd name="T50" fmla="*/ 717 w 1053"/>
                <a:gd name="T51" fmla="*/ 15 h 46"/>
                <a:gd name="T52" fmla="*/ 651 w 1053"/>
                <a:gd name="T53" fmla="*/ 20 h 46"/>
                <a:gd name="T54" fmla="*/ 586 w 1053"/>
                <a:gd name="T55" fmla="*/ 22 h 46"/>
                <a:gd name="T56" fmla="*/ 521 w 1053"/>
                <a:gd name="T57" fmla="*/ 24 h 46"/>
                <a:gd name="T58" fmla="*/ 456 w 1053"/>
                <a:gd name="T59" fmla="*/ 26 h 46"/>
                <a:gd name="T60" fmla="*/ 391 w 1053"/>
                <a:gd name="T61" fmla="*/ 28 h 46"/>
                <a:gd name="T62" fmla="*/ 326 w 1053"/>
                <a:gd name="T63" fmla="*/ 30 h 46"/>
                <a:gd name="T64" fmla="*/ 260 w 1053"/>
                <a:gd name="T65" fmla="*/ 33 h 46"/>
                <a:gd name="T66" fmla="*/ 195 w 1053"/>
                <a:gd name="T67" fmla="*/ 33 h 46"/>
                <a:gd name="T68" fmla="*/ 130 w 1053"/>
                <a:gd name="T69" fmla="*/ 35 h 46"/>
                <a:gd name="T70" fmla="*/ 65 w 1053"/>
                <a:gd name="T71" fmla="*/ 35 h 46"/>
                <a:gd name="T72" fmla="*/ 0 w 1053"/>
                <a:gd name="T73" fmla="*/ 35 h 46"/>
                <a:gd name="T74" fmla="*/ 0 w 1053"/>
                <a:gd name="T75" fmla="*/ 37 h 46"/>
                <a:gd name="T76" fmla="*/ 3 w 1053"/>
                <a:gd name="T77" fmla="*/ 39 h 46"/>
                <a:gd name="T78" fmla="*/ 7 w 1053"/>
                <a:gd name="T79" fmla="*/ 43 h 46"/>
                <a:gd name="T80" fmla="*/ 14 w 1053"/>
                <a:gd name="T81" fmla="*/ 46 h 46"/>
                <a:gd name="T82" fmla="*/ 14 w 1053"/>
                <a:gd name="T83" fmla="*/ 46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53" h="46">
                  <a:moveTo>
                    <a:pt x="14" y="46"/>
                  </a:moveTo>
                  <a:lnTo>
                    <a:pt x="79" y="46"/>
                  </a:lnTo>
                  <a:lnTo>
                    <a:pt x="144" y="46"/>
                  </a:lnTo>
                  <a:lnTo>
                    <a:pt x="206" y="46"/>
                  </a:lnTo>
                  <a:lnTo>
                    <a:pt x="271" y="43"/>
                  </a:lnTo>
                  <a:lnTo>
                    <a:pt x="336" y="43"/>
                  </a:lnTo>
                  <a:lnTo>
                    <a:pt x="401" y="41"/>
                  </a:lnTo>
                  <a:lnTo>
                    <a:pt x="466" y="39"/>
                  </a:lnTo>
                  <a:lnTo>
                    <a:pt x="531" y="37"/>
                  </a:lnTo>
                  <a:lnTo>
                    <a:pt x="597" y="35"/>
                  </a:lnTo>
                  <a:lnTo>
                    <a:pt x="662" y="33"/>
                  </a:lnTo>
                  <a:lnTo>
                    <a:pt x="727" y="28"/>
                  </a:lnTo>
                  <a:lnTo>
                    <a:pt x="792" y="26"/>
                  </a:lnTo>
                  <a:lnTo>
                    <a:pt x="857" y="22"/>
                  </a:lnTo>
                  <a:lnTo>
                    <a:pt x="922" y="17"/>
                  </a:lnTo>
                  <a:lnTo>
                    <a:pt x="987" y="13"/>
                  </a:lnTo>
                  <a:lnTo>
                    <a:pt x="1053" y="7"/>
                  </a:lnTo>
                  <a:lnTo>
                    <a:pt x="1049" y="2"/>
                  </a:lnTo>
                  <a:lnTo>
                    <a:pt x="1046" y="0"/>
                  </a:lnTo>
                  <a:lnTo>
                    <a:pt x="1042" y="0"/>
                  </a:lnTo>
                  <a:lnTo>
                    <a:pt x="977" y="2"/>
                  </a:lnTo>
                  <a:lnTo>
                    <a:pt x="912" y="7"/>
                  </a:lnTo>
                  <a:lnTo>
                    <a:pt x="847" y="9"/>
                  </a:lnTo>
                  <a:lnTo>
                    <a:pt x="782" y="13"/>
                  </a:lnTo>
                  <a:lnTo>
                    <a:pt x="717" y="15"/>
                  </a:lnTo>
                  <a:lnTo>
                    <a:pt x="651" y="20"/>
                  </a:lnTo>
                  <a:lnTo>
                    <a:pt x="586" y="22"/>
                  </a:lnTo>
                  <a:lnTo>
                    <a:pt x="521" y="24"/>
                  </a:lnTo>
                  <a:lnTo>
                    <a:pt x="456" y="26"/>
                  </a:lnTo>
                  <a:lnTo>
                    <a:pt x="391" y="28"/>
                  </a:lnTo>
                  <a:lnTo>
                    <a:pt x="326" y="30"/>
                  </a:lnTo>
                  <a:lnTo>
                    <a:pt x="260" y="33"/>
                  </a:lnTo>
                  <a:lnTo>
                    <a:pt x="195" y="33"/>
                  </a:lnTo>
                  <a:lnTo>
                    <a:pt x="130" y="35"/>
                  </a:lnTo>
                  <a:lnTo>
                    <a:pt x="65" y="35"/>
                  </a:lnTo>
                  <a:lnTo>
                    <a:pt x="0" y="35"/>
                  </a:lnTo>
                  <a:lnTo>
                    <a:pt x="0" y="37"/>
                  </a:lnTo>
                  <a:lnTo>
                    <a:pt x="3" y="39"/>
                  </a:lnTo>
                  <a:lnTo>
                    <a:pt x="7" y="43"/>
                  </a:lnTo>
                  <a:lnTo>
                    <a:pt x="14"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3" name="Freeform 52"/>
            <p:cNvSpPr>
              <a:spLocks/>
            </p:cNvSpPr>
            <p:nvPr/>
          </p:nvSpPr>
          <p:spPr bwMode="auto">
            <a:xfrm>
              <a:off x="1237" y="2339"/>
              <a:ext cx="162" cy="476"/>
            </a:xfrm>
            <a:custGeom>
              <a:avLst/>
              <a:gdLst>
                <a:gd name="T0" fmla="*/ 0 w 162"/>
                <a:gd name="T1" fmla="*/ 2 h 476"/>
                <a:gd name="T2" fmla="*/ 18 w 162"/>
                <a:gd name="T3" fmla="*/ 61 h 476"/>
                <a:gd name="T4" fmla="*/ 38 w 162"/>
                <a:gd name="T5" fmla="*/ 117 h 476"/>
                <a:gd name="T6" fmla="*/ 55 w 162"/>
                <a:gd name="T7" fmla="*/ 176 h 476"/>
                <a:gd name="T8" fmla="*/ 72 w 162"/>
                <a:gd name="T9" fmla="*/ 232 h 476"/>
                <a:gd name="T10" fmla="*/ 90 w 162"/>
                <a:gd name="T11" fmla="*/ 291 h 476"/>
                <a:gd name="T12" fmla="*/ 110 w 162"/>
                <a:gd name="T13" fmla="*/ 350 h 476"/>
                <a:gd name="T14" fmla="*/ 127 w 162"/>
                <a:gd name="T15" fmla="*/ 406 h 476"/>
                <a:gd name="T16" fmla="*/ 148 w 162"/>
                <a:gd name="T17" fmla="*/ 465 h 476"/>
                <a:gd name="T18" fmla="*/ 151 w 162"/>
                <a:gd name="T19" fmla="*/ 469 h 476"/>
                <a:gd name="T20" fmla="*/ 155 w 162"/>
                <a:gd name="T21" fmla="*/ 473 h 476"/>
                <a:gd name="T22" fmla="*/ 162 w 162"/>
                <a:gd name="T23" fmla="*/ 476 h 476"/>
                <a:gd name="T24" fmla="*/ 162 w 162"/>
                <a:gd name="T25" fmla="*/ 473 h 476"/>
                <a:gd name="T26" fmla="*/ 144 w 162"/>
                <a:gd name="T27" fmla="*/ 415 h 476"/>
                <a:gd name="T28" fmla="*/ 127 w 162"/>
                <a:gd name="T29" fmla="*/ 356 h 476"/>
                <a:gd name="T30" fmla="*/ 110 w 162"/>
                <a:gd name="T31" fmla="*/ 297 h 476"/>
                <a:gd name="T32" fmla="*/ 90 w 162"/>
                <a:gd name="T33" fmla="*/ 241 h 476"/>
                <a:gd name="T34" fmla="*/ 69 w 162"/>
                <a:gd name="T35" fmla="*/ 182 h 476"/>
                <a:gd name="T36" fmla="*/ 52 w 162"/>
                <a:gd name="T37" fmla="*/ 124 h 476"/>
                <a:gd name="T38" fmla="*/ 31 w 162"/>
                <a:gd name="T39" fmla="*/ 67 h 476"/>
                <a:gd name="T40" fmla="*/ 11 w 162"/>
                <a:gd name="T41" fmla="*/ 8 h 476"/>
                <a:gd name="T42" fmla="*/ 11 w 162"/>
                <a:gd name="T43" fmla="*/ 6 h 476"/>
                <a:gd name="T44" fmla="*/ 7 w 162"/>
                <a:gd name="T45" fmla="*/ 2 h 476"/>
                <a:gd name="T46" fmla="*/ 0 w 162"/>
                <a:gd name="T47" fmla="*/ 0 h 476"/>
                <a:gd name="T48" fmla="*/ 0 w 162"/>
                <a:gd name="T49" fmla="*/ 2 h 476"/>
                <a:gd name="T50" fmla="*/ 0 w 162"/>
                <a:gd name="T51" fmla="*/ 2 h 4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2" h="476">
                  <a:moveTo>
                    <a:pt x="0" y="2"/>
                  </a:moveTo>
                  <a:lnTo>
                    <a:pt x="18" y="61"/>
                  </a:lnTo>
                  <a:lnTo>
                    <a:pt x="38" y="117"/>
                  </a:lnTo>
                  <a:lnTo>
                    <a:pt x="55" y="176"/>
                  </a:lnTo>
                  <a:lnTo>
                    <a:pt x="72" y="232"/>
                  </a:lnTo>
                  <a:lnTo>
                    <a:pt x="90" y="291"/>
                  </a:lnTo>
                  <a:lnTo>
                    <a:pt x="110" y="350"/>
                  </a:lnTo>
                  <a:lnTo>
                    <a:pt x="127" y="406"/>
                  </a:lnTo>
                  <a:lnTo>
                    <a:pt x="148" y="465"/>
                  </a:lnTo>
                  <a:lnTo>
                    <a:pt x="151" y="469"/>
                  </a:lnTo>
                  <a:lnTo>
                    <a:pt x="155" y="473"/>
                  </a:lnTo>
                  <a:lnTo>
                    <a:pt x="162" y="476"/>
                  </a:lnTo>
                  <a:lnTo>
                    <a:pt x="162" y="473"/>
                  </a:lnTo>
                  <a:lnTo>
                    <a:pt x="144" y="415"/>
                  </a:lnTo>
                  <a:lnTo>
                    <a:pt x="127" y="356"/>
                  </a:lnTo>
                  <a:lnTo>
                    <a:pt x="110" y="297"/>
                  </a:lnTo>
                  <a:lnTo>
                    <a:pt x="90" y="241"/>
                  </a:lnTo>
                  <a:lnTo>
                    <a:pt x="69" y="182"/>
                  </a:lnTo>
                  <a:lnTo>
                    <a:pt x="52" y="124"/>
                  </a:lnTo>
                  <a:lnTo>
                    <a:pt x="31" y="67"/>
                  </a:lnTo>
                  <a:lnTo>
                    <a:pt x="11" y="8"/>
                  </a:lnTo>
                  <a:lnTo>
                    <a:pt x="11" y="6"/>
                  </a:lnTo>
                  <a:lnTo>
                    <a:pt x="7" y="2"/>
                  </a:lnTo>
                  <a:lnTo>
                    <a:pt x="0"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4" name="Freeform 53"/>
            <p:cNvSpPr>
              <a:spLocks/>
            </p:cNvSpPr>
            <p:nvPr/>
          </p:nvSpPr>
          <p:spPr bwMode="auto">
            <a:xfrm>
              <a:off x="1844" y="2269"/>
              <a:ext cx="117" cy="680"/>
            </a:xfrm>
            <a:custGeom>
              <a:avLst/>
              <a:gdLst>
                <a:gd name="T0" fmla="*/ 0 w 117"/>
                <a:gd name="T1" fmla="*/ 5 h 680"/>
                <a:gd name="T2" fmla="*/ 28 w 117"/>
                <a:gd name="T3" fmla="*/ 170 h 680"/>
                <a:gd name="T4" fmla="*/ 55 w 117"/>
                <a:gd name="T5" fmla="*/ 333 h 680"/>
                <a:gd name="T6" fmla="*/ 79 w 117"/>
                <a:gd name="T7" fmla="*/ 498 h 680"/>
                <a:gd name="T8" fmla="*/ 90 w 117"/>
                <a:gd name="T9" fmla="*/ 663 h 680"/>
                <a:gd name="T10" fmla="*/ 93 w 117"/>
                <a:gd name="T11" fmla="*/ 669 h 680"/>
                <a:gd name="T12" fmla="*/ 103 w 117"/>
                <a:gd name="T13" fmla="*/ 678 h 680"/>
                <a:gd name="T14" fmla="*/ 110 w 117"/>
                <a:gd name="T15" fmla="*/ 680 h 680"/>
                <a:gd name="T16" fmla="*/ 114 w 117"/>
                <a:gd name="T17" fmla="*/ 676 h 680"/>
                <a:gd name="T18" fmla="*/ 117 w 117"/>
                <a:gd name="T19" fmla="*/ 593 h 680"/>
                <a:gd name="T20" fmla="*/ 114 w 117"/>
                <a:gd name="T21" fmla="*/ 511 h 680"/>
                <a:gd name="T22" fmla="*/ 103 w 117"/>
                <a:gd name="T23" fmla="*/ 428 h 680"/>
                <a:gd name="T24" fmla="*/ 90 w 117"/>
                <a:gd name="T25" fmla="*/ 348 h 680"/>
                <a:gd name="T26" fmla="*/ 76 w 117"/>
                <a:gd name="T27" fmla="*/ 265 h 680"/>
                <a:gd name="T28" fmla="*/ 59 w 117"/>
                <a:gd name="T29" fmla="*/ 183 h 680"/>
                <a:gd name="T30" fmla="*/ 42 w 117"/>
                <a:gd name="T31" fmla="*/ 102 h 680"/>
                <a:gd name="T32" fmla="*/ 24 w 117"/>
                <a:gd name="T33" fmla="*/ 20 h 680"/>
                <a:gd name="T34" fmla="*/ 21 w 117"/>
                <a:gd name="T35" fmla="*/ 13 h 680"/>
                <a:gd name="T36" fmla="*/ 14 w 117"/>
                <a:gd name="T37" fmla="*/ 5 h 680"/>
                <a:gd name="T38" fmla="*/ 4 w 117"/>
                <a:gd name="T39" fmla="*/ 0 h 680"/>
                <a:gd name="T40" fmla="*/ 0 w 117"/>
                <a:gd name="T41" fmla="*/ 5 h 680"/>
                <a:gd name="T42" fmla="*/ 0 w 117"/>
                <a:gd name="T43" fmla="*/ 5 h 6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7" h="680">
                  <a:moveTo>
                    <a:pt x="0" y="5"/>
                  </a:moveTo>
                  <a:lnTo>
                    <a:pt x="28" y="170"/>
                  </a:lnTo>
                  <a:lnTo>
                    <a:pt x="55" y="333"/>
                  </a:lnTo>
                  <a:lnTo>
                    <a:pt x="79" y="498"/>
                  </a:lnTo>
                  <a:lnTo>
                    <a:pt x="90" y="663"/>
                  </a:lnTo>
                  <a:lnTo>
                    <a:pt x="93" y="669"/>
                  </a:lnTo>
                  <a:lnTo>
                    <a:pt x="103" y="678"/>
                  </a:lnTo>
                  <a:lnTo>
                    <a:pt x="110" y="680"/>
                  </a:lnTo>
                  <a:lnTo>
                    <a:pt x="114" y="676"/>
                  </a:lnTo>
                  <a:lnTo>
                    <a:pt x="117" y="593"/>
                  </a:lnTo>
                  <a:lnTo>
                    <a:pt x="114" y="511"/>
                  </a:lnTo>
                  <a:lnTo>
                    <a:pt x="103" y="428"/>
                  </a:lnTo>
                  <a:lnTo>
                    <a:pt x="90" y="348"/>
                  </a:lnTo>
                  <a:lnTo>
                    <a:pt x="76" y="265"/>
                  </a:lnTo>
                  <a:lnTo>
                    <a:pt x="59" y="183"/>
                  </a:lnTo>
                  <a:lnTo>
                    <a:pt x="42" y="102"/>
                  </a:lnTo>
                  <a:lnTo>
                    <a:pt x="24" y="20"/>
                  </a:lnTo>
                  <a:lnTo>
                    <a:pt x="21" y="13"/>
                  </a:lnTo>
                  <a:lnTo>
                    <a:pt x="14" y="5"/>
                  </a:lnTo>
                  <a:lnTo>
                    <a:pt x="4"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5" name="Freeform 54"/>
            <p:cNvSpPr>
              <a:spLocks/>
            </p:cNvSpPr>
            <p:nvPr/>
          </p:nvSpPr>
          <p:spPr bwMode="auto">
            <a:xfrm>
              <a:off x="1200" y="2328"/>
              <a:ext cx="747" cy="28"/>
            </a:xfrm>
            <a:custGeom>
              <a:avLst/>
              <a:gdLst>
                <a:gd name="T0" fmla="*/ 27 w 747"/>
                <a:gd name="T1" fmla="*/ 22 h 28"/>
                <a:gd name="T2" fmla="*/ 72 w 747"/>
                <a:gd name="T3" fmla="*/ 22 h 28"/>
                <a:gd name="T4" fmla="*/ 116 w 747"/>
                <a:gd name="T5" fmla="*/ 24 h 28"/>
                <a:gd name="T6" fmla="*/ 161 w 747"/>
                <a:gd name="T7" fmla="*/ 24 h 28"/>
                <a:gd name="T8" fmla="*/ 205 w 747"/>
                <a:gd name="T9" fmla="*/ 26 h 28"/>
                <a:gd name="T10" fmla="*/ 250 w 747"/>
                <a:gd name="T11" fmla="*/ 26 h 28"/>
                <a:gd name="T12" fmla="*/ 295 w 747"/>
                <a:gd name="T13" fmla="*/ 26 h 28"/>
                <a:gd name="T14" fmla="*/ 339 w 747"/>
                <a:gd name="T15" fmla="*/ 26 h 28"/>
                <a:gd name="T16" fmla="*/ 387 w 747"/>
                <a:gd name="T17" fmla="*/ 28 h 28"/>
                <a:gd name="T18" fmla="*/ 432 w 747"/>
                <a:gd name="T19" fmla="*/ 28 h 28"/>
                <a:gd name="T20" fmla="*/ 476 w 747"/>
                <a:gd name="T21" fmla="*/ 28 h 28"/>
                <a:gd name="T22" fmla="*/ 521 w 747"/>
                <a:gd name="T23" fmla="*/ 28 h 28"/>
                <a:gd name="T24" fmla="*/ 566 w 747"/>
                <a:gd name="T25" fmla="*/ 26 h 28"/>
                <a:gd name="T26" fmla="*/ 610 w 747"/>
                <a:gd name="T27" fmla="*/ 26 h 28"/>
                <a:gd name="T28" fmla="*/ 655 w 747"/>
                <a:gd name="T29" fmla="*/ 26 h 28"/>
                <a:gd name="T30" fmla="*/ 699 w 747"/>
                <a:gd name="T31" fmla="*/ 24 h 28"/>
                <a:gd name="T32" fmla="*/ 744 w 747"/>
                <a:gd name="T33" fmla="*/ 22 h 28"/>
                <a:gd name="T34" fmla="*/ 747 w 747"/>
                <a:gd name="T35" fmla="*/ 17 h 28"/>
                <a:gd name="T36" fmla="*/ 744 w 747"/>
                <a:gd name="T37" fmla="*/ 13 h 28"/>
                <a:gd name="T38" fmla="*/ 730 w 747"/>
                <a:gd name="T39" fmla="*/ 6 h 28"/>
                <a:gd name="T40" fmla="*/ 720 w 747"/>
                <a:gd name="T41" fmla="*/ 4 h 28"/>
                <a:gd name="T42" fmla="*/ 675 w 747"/>
                <a:gd name="T43" fmla="*/ 2 h 28"/>
                <a:gd name="T44" fmla="*/ 631 w 747"/>
                <a:gd name="T45" fmla="*/ 2 h 28"/>
                <a:gd name="T46" fmla="*/ 586 w 747"/>
                <a:gd name="T47" fmla="*/ 2 h 28"/>
                <a:gd name="T48" fmla="*/ 542 w 747"/>
                <a:gd name="T49" fmla="*/ 0 h 28"/>
                <a:gd name="T50" fmla="*/ 497 w 747"/>
                <a:gd name="T51" fmla="*/ 2 h 28"/>
                <a:gd name="T52" fmla="*/ 452 w 747"/>
                <a:gd name="T53" fmla="*/ 2 h 28"/>
                <a:gd name="T54" fmla="*/ 408 w 747"/>
                <a:gd name="T55" fmla="*/ 2 h 28"/>
                <a:gd name="T56" fmla="*/ 363 w 747"/>
                <a:gd name="T57" fmla="*/ 2 h 28"/>
                <a:gd name="T58" fmla="*/ 319 w 747"/>
                <a:gd name="T59" fmla="*/ 4 h 28"/>
                <a:gd name="T60" fmla="*/ 274 w 747"/>
                <a:gd name="T61" fmla="*/ 4 h 28"/>
                <a:gd name="T62" fmla="*/ 229 w 747"/>
                <a:gd name="T63" fmla="*/ 6 h 28"/>
                <a:gd name="T64" fmla="*/ 181 w 747"/>
                <a:gd name="T65" fmla="*/ 6 h 28"/>
                <a:gd name="T66" fmla="*/ 137 w 747"/>
                <a:gd name="T67" fmla="*/ 9 h 28"/>
                <a:gd name="T68" fmla="*/ 92 w 747"/>
                <a:gd name="T69" fmla="*/ 9 h 28"/>
                <a:gd name="T70" fmla="*/ 48 w 747"/>
                <a:gd name="T71" fmla="*/ 11 h 28"/>
                <a:gd name="T72" fmla="*/ 3 w 747"/>
                <a:gd name="T73" fmla="*/ 11 h 28"/>
                <a:gd name="T74" fmla="*/ 0 w 747"/>
                <a:gd name="T75" fmla="*/ 13 h 28"/>
                <a:gd name="T76" fmla="*/ 7 w 747"/>
                <a:gd name="T77" fmla="*/ 15 h 28"/>
                <a:gd name="T78" fmla="*/ 17 w 747"/>
                <a:gd name="T79" fmla="*/ 19 h 28"/>
                <a:gd name="T80" fmla="*/ 27 w 747"/>
                <a:gd name="T81" fmla="*/ 22 h 28"/>
                <a:gd name="T82" fmla="*/ 27 w 747"/>
                <a:gd name="T83" fmla="*/ 22 h 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47" h="28">
                  <a:moveTo>
                    <a:pt x="27" y="22"/>
                  </a:moveTo>
                  <a:lnTo>
                    <a:pt x="72" y="22"/>
                  </a:lnTo>
                  <a:lnTo>
                    <a:pt x="116" y="24"/>
                  </a:lnTo>
                  <a:lnTo>
                    <a:pt x="161" y="24"/>
                  </a:lnTo>
                  <a:lnTo>
                    <a:pt x="205" y="26"/>
                  </a:lnTo>
                  <a:lnTo>
                    <a:pt x="250" y="26"/>
                  </a:lnTo>
                  <a:lnTo>
                    <a:pt x="295" y="26"/>
                  </a:lnTo>
                  <a:lnTo>
                    <a:pt x="339" y="26"/>
                  </a:lnTo>
                  <a:lnTo>
                    <a:pt x="387" y="28"/>
                  </a:lnTo>
                  <a:lnTo>
                    <a:pt x="432" y="28"/>
                  </a:lnTo>
                  <a:lnTo>
                    <a:pt x="476" y="28"/>
                  </a:lnTo>
                  <a:lnTo>
                    <a:pt x="521" y="28"/>
                  </a:lnTo>
                  <a:lnTo>
                    <a:pt x="566" y="26"/>
                  </a:lnTo>
                  <a:lnTo>
                    <a:pt x="610" y="26"/>
                  </a:lnTo>
                  <a:lnTo>
                    <a:pt x="655" y="26"/>
                  </a:lnTo>
                  <a:lnTo>
                    <a:pt x="699" y="24"/>
                  </a:lnTo>
                  <a:lnTo>
                    <a:pt x="744" y="22"/>
                  </a:lnTo>
                  <a:lnTo>
                    <a:pt x="747" y="17"/>
                  </a:lnTo>
                  <a:lnTo>
                    <a:pt x="744" y="13"/>
                  </a:lnTo>
                  <a:lnTo>
                    <a:pt x="730" y="6"/>
                  </a:lnTo>
                  <a:lnTo>
                    <a:pt x="720" y="4"/>
                  </a:lnTo>
                  <a:lnTo>
                    <a:pt x="675" y="2"/>
                  </a:lnTo>
                  <a:lnTo>
                    <a:pt x="631" y="2"/>
                  </a:lnTo>
                  <a:lnTo>
                    <a:pt x="586" y="2"/>
                  </a:lnTo>
                  <a:lnTo>
                    <a:pt x="542" y="0"/>
                  </a:lnTo>
                  <a:lnTo>
                    <a:pt x="497" y="2"/>
                  </a:lnTo>
                  <a:lnTo>
                    <a:pt x="452" y="2"/>
                  </a:lnTo>
                  <a:lnTo>
                    <a:pt x="408" y="2"/>
                  </a:lnTo>
                  <a:lnTo>
                    <a:pt x="363" y="2"/>
                  </a:lnTo>
                  <a:lnTo>
                    <a:pt x="319" y="4"/>
                  </a:lnTo>
                  <a:lnTo>
                    <a:pt x="274" y="4"/>
                  </a:lnTo>
                  <a:lnTo>
                    <a:pt x="229" y="6"/>
                  </a:lnTo>
                  <a:lnTo>
                    <a:pt x="181" y="6"/>
                  </a:lnTo>
                  <a:lnTo>
                    <a:pt x="137" y="9"/>
                  </a:lnTo>
                  <a:lnTo>
                    <a:pt x="92" y="9"/>
                  </a:lnTo>
                  <a:lnTo>
                    <a:pt x="48" y="11"/>
                  </a:lnTo>
                  <a:lnTo>
                    <a:pt x="3" y="11"/>
                  </a:lnTo>
                  <a:lnTo>
                    <a:pt x="0" y="13"/>
                  </a:lnTo>
                  <a:lnTo>
                    <a:pt x="7" y="15"/>
                  </a:lnTo>
                  <a:lnTo>
                    <a:pt x="17" y="19"/>
                  </a:lnTo>
                  <a:lnTo>
                    <a:pt x="27"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6" name="Freeform 55"/>
            <p:cNvSpPr>
              <a:spLocks/>
            </p:cNvSpPr>
            <p:nvPr/>
          </p:nvSpPr>
          <p:spPr bwMode="auto">
            <a:xfrm>
              <a:off x="1560" y="2326"/>
              <a:ext cx="147" cy="556"/>
            </a:xfrm>
            <a:custGeom>
              <a:avLst/>
              <a:gdLst>
                <a:gd name="T0" fmla="*/ 0 w 147"/>
                <a:gd name="T1" fmla="*/ 0 h 556"/>
                <a:gd name="T2" fmla="*/ 27 w 147"/>
                <a:gd name="T3" fmla="*/ 69 h 556"/>
                <a:gd name="T4" fmla="*/ 48 w 147"/>
                <a:gd name="T5" fmla="*/ 137 h 556"/>
                <a:gd name="T6" fmla="*/ 68 w 147"/>
                <a:gd name="T7" fmla="*/ 206 h 556"/>
                <a:gd name="T8" fmla="*/ 85 w 147"/>
                <a:gd name="T9" fmla="*/ 276 h 556"/>
                <a:gd name="T10" fmla="*/ 99 w 147"/>
                <a:gd name="T11" fmla="*/ 343 h 556"/>
                <a:gd name="T12" fmla="*/ 113 w 147"/>
                <a:gd name="T13" fmla="*/ 412 h 556"/>
                <a:gd name="T14" fmla="*/ 127 w 147"/>
                <a:gd name="T15" fmla="*/ 482 h 556"/>
                <a:gd name="T16" fmla="*/ 140 w 147"/>
                <a:gd name="T17" fmla="*/ 552 h 556"/>
                <a:gd name="T18" fmla="*/ 140 w 147"/>
                <a:gd name="T19" fmla="*/ 554 h 556"/>
                <a:gd name="T20" fmla="*/ 144 w 147"/>
                <a:gd name="T21" fmla="*/ 554 h 556"/>
                <a:gd name="T22" fmla="*/ 147 w 147"/>
                <a:gd name="T23" fmla="*/ 556 h 556"/>
                <a:gd name="T24" fmla="*/ 147 w 147"/>
                <a:gd name="T25" fmla="*/ 556 h 556"/>
                <a:gd name="T26" fmla="*/ 137 w 147"/>
                <a:gd name="T27" fmla="*/ 486 h 556"/>
                <a:gd name="T28" fmla="*/ 123 w 147"/>
                <a:gd name="T29" fmla="*/ 417 h 556"/>
                <a:gd name="T30" fmla="*/ 113 w 147"/>
                <a:gd name="T31" fmla="*/ 347 h 556"/>
                <a:gd name="T32" fmla="*/ 96 w 147"/>
                <a:gd name="T33" fmla="*/ 278 h 556"/>
                <a:gd name="T34" fmla="*/ 79 w 147"/>
                <a:gd name="T35" fmla="*/ 208 h 556"/>
                <a:gd name="T36" fmla="*/ 58 w 147"/>
                <a:gd name="T37" fmla="*/ 141 h 556"/>
                <a:gd name="T38" fmla="*/ 37 w 147"/>
                <a:gd name="T39" fmla="*/ 71 h 556"/>
                <a:gd name="T40" fmla="*/ 10 w 147"/>
                <a:gd name="T41" fmla="*/ 4 h 556"/>
                <a:gd name="T42" fmla="*/ 10 w 147"/>
                <a:gd name="T43" fmla="*/ 2 h 556"/>
                <a:gd name="T44" fmla="*/ 7 w 147"/>
                <a:gd name="T45" fmla="*/ 2 h 556"/>
                <a:gd name="T46" fmla="*/ 0 w 147"/>
                <a:gd name="T47" fmla="*/ 0 h 556"/>
                <a:gd name="T48" fmla="*/ 0 w 147"/>
                <a:gd name="T49" fmla="*/ 0 h 556"/>
                <a:gd name="T50" fmla="*/ 0 w 147"/>
                <a:gd name="T51" fmla="*/ 0 h 5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7" h="556">
                  <a:moveTo>
                    <a:pt x="0" y="0"/>
                  </a:moveTo>
                  <a:lnTo>
                    <a:pt x="27" y="69"/>
                  </a:lnTo>
                  <a:lnTo>
                    <a:pt x="48" y="137"/>
                  </a:lnTo>
                  <a:lnTo>
                    <a:pt x="68" y="206"/>
                  </a:lnTo>
                  <a:lnTo>
                    <a:pt x="85" y="276"/>
                  </a:lnTo>
                  <a:lnTo>
                    <a:pt x="99" y="343"/>
                  </a:lnTo>
                  <a:lnTo>
                    <a:pt x="113" y="412"/>
                  </a:lnTo>
                  <a:lnTo>
                    <a:pt x="127" y="482"/>
                  </a:lnTo>
                  <a:lnTo>
                    <a:pt x="140" y="552"/>
                  </a:lnTo>
                  <a:lnTo>
                    <a:pt x="140" y="554"/>
                  </a:lnTo>
                  <a:lnTo>
                    <a:pt x="144" y="554"/>
                  </a:lnTo>
                  <a:lnTo>
                    <a:pt x="147" y="556"/>
                  </a:lnTo>
                  <a:lnTo>
                    <a:pt x="137" y="486"/>
                  </a:lnTo>
                  <a:lnTo>
                    <a:pt x="123" y="417"/>
                  </a:lnTo>
                  <a:lnTo>
                    <a:pt x="113" y="347"/>
                  </a:lnTo>
                  <a:lnTo>
                    <a:pt x="96" y="278"/>
                  </a:lnTo>
                  <a:lnTo>
                    <a:pt x="79" y="208"/>
                  </a:lnTo>
                  <a:lnTo>
                    <a:pt x="58" y="141"/>
                  </a:lnTo>
                  <a:lnTo>
                    <a:pt x="37" y="71"/>
                  </a:lnTo>
                  <a:lnTo>
                    <a:pt x="10" y="4"/>
                  </a:lnTo>
                  <a:lnTo>
                    <a:pt x="10" y="2"/>
                  </a:lnTo>
                  <a:lnTo>
                    <a:pt x="7"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7" name="Freeform 56"/>
            <p:cNvSpPr>
              <a:spLocks/>
            </p:cNvSpPr>
            <p:nvPr/>
          </p:nvSpPr>
          <p:spPr bwMode="auto">
            <a:xfrm>
              <a:off x="1313" y="2665"/>
              <a:ext cx="737" cy="32"/>
            </a:xfrm>
            <a:custGeom>
              <a:avLst/>
              <a:gdLst>
                <a:gd name="T0" fmla="*/ 17 w 737"/>
                <a:gd name="T1" fmla="*/ 17 h 32"/>
                <a:gd name="T2" fmla="*/ 62 w 737"/>
                <a:gd name="T3" fmla="*/ 19 h 32"/>
                <a:gd name="T4" fmla="*/ 106 w 737"/>
                <a:gd name="T5" fmla="*/ 21 h 32"/>
                <a:gd name="T6" fmla="*/ 151 w 737"/>
                <a:gd name="T7" fmla="*/ 24 h 32"/>
                <a:gd name="T8" fmla="*/ 195 w 737"/>
                <a:gd name="T9" fmla="*/ 26 h 32"/>
                <a:gd name="T10" fmla="*/ 240 w 737"/>
                <a:gd name="T11" fmla="*/ 28 h 32"/>
                <a:gd name="T12" fmla="*/ 284 w 737"/>
                <a:gd name="T13" fmla="*/ 30 h 32"/>
                <a:gd name="T14" fmla="*/ 329 w 737"/>
                <a:gd name="T15" fmla="*/ 32 h 32"/>
                <a:gd name="T16" fmla="*/ 377 w 737"/>
                <a:gd name="T17" fmla="*/ 32 h 32"/>
                <a:gd name="T18" fmla="*/ 422 w 737"/>
                <a:gd name="T19" fmla="*/ 32 h 32"/>
                <a:gd name="T20" fmla="*/ 466 w 737"/>
                <a:gd name="T21" fmla="*/ 32 h 32"/>
                <a:gd name="T22" fmla="*/ 511 w 737"/>
                <a:gd name="T23" fmla="*/ 32 h 32"/>
                <a:gd name="T24" fmla="*/ 555 w 737"/>
                <a:gd name="T25" fmla="*/ 32 h 32"/>
                <a:gd name="T26" fmla="*/ 603 w 737"/>
                <a:gd name="T27" fmla="*/ 32 h 32"/>
                <a:gd name="T28" fmla="*/ 648 w 737"/>
                <a:gd name="T29" fmla="*/ 32 h 32"/>
                <a:gd name="T30" fmla="*/ 693 w 737"/>
                <a:gd name="T31" fmla="*/ 30 h 32"/>
                <a:gd name="T32" fmla="*/ 737 w 737"/>
                <a:gd name="T33" fmla="*/ 28 h 32"/>
                <a:gd name="T34" fmla="*/ 737 w 737"/>
                <a:gd name="T35" fmla="*/ 26 h 32"/>
                <a:gd name="T36" fmla="*/ 734 w 737"/>
                <a:gd name="T37" fmla="*/ 19 h 32"/>
                <a:gd name="T38" fmla="*/ 727 w 737"/>
                <a:gd name="T39" fmla="*/ 13 h 32"/>
                <a:gd name="T40" fmla="*/ 720 w 737"/>
                <a:gd name="T41" fmla="*/ 10 h 32"/>
                <a:gd name="T42" fmla="*/ 675 w 737"/>
                <a:gd name="T43" fmla="*/ 8 h 32"/>
                <a:gd name="T44" fmla="*/ 631 w 737"/>
                <a:gd name="T45" fmla="*/ 8 h 32"/>
                <a:gd name="T46" fmla="*/ 586 w 737"/>
                <a:gd name="T47" fmla="*/ 6 h 32"/>
                <a:gd name="T48" fmla="*/ 542 w 737"/>
                <a:gd name="T49" fmla="*/ 6 h 32"/>
                <a:gd name="T50" fmla="*/ 497 w 737"/>
                <a:gd name="T51" fmla="*/ 6 h 32"/>
                <a:gd name="T52" fmla="*/ 453 w 737"/>
                <a:gd name="T53" fmla="*/ 6 h 32"/>
                <a:gd name="T54" fmla="*/ 408 w 737"/>
                <a:gd name="T55" fmla="*/ 6 h 32"/>
                <a:gd name="T56" fmla="*/ 363 w 737"/>
                <a:gd name="T57" fmla="*/ 6 h 32"/>
                <a:gd name="T58" fmla="*/ 315 w 737"/>
                <a:gd name="T59" fmla="*/ 6 h 32"/>
                <a:gd name="T60" fmla="*/ 271 w 737"/>
                <a:gd name="T61" fmla="*/ 6 h 32"/>
                <a:gd name="T62" fmla="*/ 226 w 737"/>
                <a:gd name="T63" fmla="*/ 6 h 32"/>
                <a:gd name="T64" fmla="*/ 182 w 737"/>
                <a:gd name="T65" fmla="*/ 4 h 32"/>
                <a:gd name="T66" fmla="*/ 137 w 737"/>
                <a:gd name="T67" fmla="*/ 4 h 32"/>
                <a:gd name="T68" fmla="*/ 92 w 737"/>
                <a:gd name="T69" fmla="*/ 2 h 32"/>
                <a:gd name="T70" fmla="*/ 48 w 737"/>
                <a:gd name="T71" fmla="*/ 2 h 32"/>
                <a:gd name="T72" fmla="*/ 3 w 737"/>
                <a:gd name="T73" fmla="*/ 0 h 32"/>
                <a:gd name="T74" fmla="*/ 0 w 737"/>
                <a:gd name="T75" fmla="*/ 2 h 32"/>
                <a:gd name="T76" fmla="*/ 3 w 737"/>
                <a:gd name="T77" fmla="*/ 8 h 32"/>
                <a:gd name="T78" fmla="*/ 10 w 737"/>
                <a:gd name="T79" fmla="*/ 15 h 32"/>
                <a:gd name="T80" fmla="*/ 17 w 737"/>
                <a:gd name="T81" fmla="*/ 17 h 32"/>
                <a:gd name="T82" fmla="*/ 17 w 737"/>
                <a:gd name="T83" fmla="*/ 17 h 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37" h="32">
                  <a:moveTo>
                    <a:pt x="17" y="17"/>
                  </a:moveTo>
                  <a:lnTo>
                    <a:pt x="62" y="19"/>
                  </a:lnTo>
                  <a:lnTo>
                    <a:pt x="106" y="21"/>
                  </a:lnTo>
                  <a:lnTo>
                    <a:pt x="151" y="24"/>
                  </a:lnTo>
                  <a:lnTo>
                    <a:pt x="195" y="26"/>
                  </a:lnTo>
                  <a:lnTo>
                    <a:pt x="240" y="28"/>
                  </a:lnTo>
                  <a:lnTo>
                    <a:pt x="284" y="30"/>
                  </a:lnTo>
                  <a:lnTo>
                    <a:pt x="329" y="32"/>
                  </a:lnTo>
                  <a:lnTo>
                    <a:pt x="377" y="32"/>
                  </a:lnTo>
                  <a:lnTo>
                    <a:pt x="422" y="32"/>
                  </a:lnTo>
                  <a:lnTo>
                    <a:pt x="466" y="32"/>
                  </a:lnTo>
                  <a:lnTo>
                    <a:pt x="511" y="32"/>
                  </a:lnTo>
                  <a:lnTo>
                    <a:pt x="555" y="32"/>
                  </a:lnTo>
                  <a:lnTo>
                    <a:pt x="603" y="32"/>
                  </a:lnTo>
                  <a:lnTo>
                    <a:pt x="648" y="32"/>
                  </a:lnTo>
                  <a:lnTo>
                    <a:pt x="693" y="30"/>
                  </a:lnTo>
                  <a:lnTo>
                    <a:pt x="737" y="28"/>
                  </a:lnTo>
                  <a:lnTo>
                    <a:pt x="737" y="26"/>
                  </a:lnTo>
                  <a:lnTo>
                    <a:pt x="734" y="19"/>
                  </a:lnTo>
                  <a:lnTo>
                    <a:pt x="727" y="13"/>
                  </a:lnTo>
                  <a:lnTo>
                    <a:pt x="720" y="10"/>
                  </a:lnTo>
                  <a:lnTo>
                    <a:pt x="675" y="8"/>
                  </a:lnTo>
                  <a:lnTo>
                    <a:pt x="631" y="8"/>
                  </a:lnTo>
                  <a:lnTo>
                    <a:pt x="586" y="6"/>
                  </a:lnTo>
                  <a:lnTo>
                    <a:pt x="542" y="6"/>
                  </a:lnTo>
                  <a:lnTo>
                    <a:pt x="497" y="6"/>
                  </a:lnTo>
                  <a:lnTo>
                    <a:pt x="453" y="6"/>
                  </a:lnTo>
                  <a:lnTo>
                    <a:pt x="408" y="6"/>
                  </a:lnTo>
                  <a:lnTo>
                    <a:pt x="363" y="6"/>
                  </a:lnTo>
                  <a:lnTo>
                    <a:pt x="315" y="6"/>
                  </a:lnTo>
                  <a:lnTo>
                    <a:pt x="271" y="6"/>
                  </a:lnTo>
                  <a:lnTo>
                    <a:pt x="226" y="6"/>
                  </a:lnTo>
                  <a:lnTo>
                    <a:pt x="182" y="4"/>
                  </a:lnTo>
                  <a:lnTo>
                    <a:pt x="137" y="4"/>
                  </a:lnTo>
                  <a:lnTo>
                    <a:pt x="92" y="2"/>
                  </a:lnTo>
                  <a:lnTo>
                    <a:pt x="48" y="2"/>
                  </a:lnTo>
                  <a:lnTo>
                    <a:pt x="3" y="0"/>
                  </a:lnTo>
                  <a:lnTo>
                    <a:pt x="0" y="2"/>
                  </a:lnTo>
                  <a:lnTo>
                    <a:pt x="3" y="8"/>
                  </a:lnTo>
                  <a:lnTo>
                    <a:pt x="10" y="15"/>
                  </a:lnTo>
                  <a:lnTo>
                    <a:pt x="17"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8" name="Freeform 57"/>
            <p:cNvSpPr>
              <a:spLocks/>
            </p:cNvSpPr>
            <p:nvPr/>
          </p:nvSpPr>
          <p:spPr bwMode="auto">
            <a:xfrm>
              <a:off x="1309" y="2480"/>
              <a:ext cx="642" cy="22"/>
            </a:xfrm>
            <a:custGeom>
              <a:avLst/>
              <a:gdLst>
                <a:gd name="T0" fmla="*/ 14 w 642"/>
                <a:gd name="T1" fmla="*/ 22 h 22"/>
                <a:gd name="T2" fmla="*/ 52 w 642"/>
                <a:gd name="T3" fmla="*/ 22 h 22"/>
                <a:gd name="T4" fmla="*/ 93 w 642"/>
                <a:gd name="T5" fmla="*/ 22 h 22"/>
                <a:gd name="T6" fmla="*/ 131 w 642"/>
                <a:gd name="T7" fmla="*/ 22 h 22"/>
                <a:gd name="T8" fmla="*/ 168 w 642"/>
                <a:gd name="T9" fmla="*/ 22 h 22"/>
                <a:gd name="T10" fmla="*/ 210 w 642"/>
                <a:gd name="T11" fmla="*/ 22 h 22"/>
                <a:gd name="T12" fmla="*/ 247 w 642"/>
                <a:gd name="T13" fmla="*/ 22 h 22"/>
                <a:gd name="T14" fmla="*/ 285 w 642"/>
                <a:gd name="T15" fmla="*/ 22 h 22"/>
                <a:gd name="T16" fmla="*/ 326 w 642"/>
                <a:gd name="T17" fmla="*/ 22 h 22"/>
                <a:gd name="T18" fmla="*/ 364 w 642"/>
                <a:gd name="T19" fmla="*/ 22 h 22"/>
                <a:gd name="T20" fmla="*/ 402 w 642"/>
                <a:gd name="T21" fmla="*/ 22 h 22"/>
                <a:gd name="T22" fmla="*/ 443 w 642"/>
                <a:gd name="T23" fmla="*/ 22 h 22"/>
                <a:gd name="T24" fmla="*/ 481 w 642"/>
                <a:gd name="T25" fmla="*/ 22 h 22"/>
                <a:gd name="T26" fmla="*/ 522 w 642"/>
                <a:gd name="T27" fmla="*/ 22 h 22"/>
                <a:gd name="T28" fmla="*/ 559 w 642"/>
                <a:gd name="T29" fmla="*/ 20 h 22"/>
                <a:gd name="T30" fmla="*/ 601 w 642"/>
                <a:gd name="T31" fmla="*/ 20 h 22"/>
                <a:gd name="T32" fmla="*/ 638 w 642"/>
                <a:gd name="T33" fmla="*/ 17 h 22"/>
                <a:gd name="T34" fmla="*/ 642 w 642"/>
                <a:gd name="T35" fmla="*/ 15 h 22"/>
                <a:gd name="T36" fmla="*/ 638 w 642"/>
                <a:gd name="T37" fmla="*/ 9 h 22"/>
                <a:gd name="T38" fmla="*/ 631 w 642"/>
                <a:gd name="T39" fmla="*/ 4 h 22"/>
                <a:gd name="T40" fmla="*/ 625 w 642"/>
                <a:gd name="T41" fmla="*/ 2 h 22"/>
                <a:gd name="T42" fmla="*/ 587 w 642"/>
                <a:gd name="T43" fmla="*/ 2 h 22"/>
                <a:gd name="T44" fmla="*/ 546 w 642"/>
                <a:gd name="T45" fmla="*/ 0 h 22"/>
                <a:gd name="T46" fmla="*/ 508 w 642"/>
                <a:gd name="T47" fmla="*/ 0 h 22"/>
                <a:gd name="T48" fmla="*/ 467 w 642"/>
                <a:gd name="T49" fmla="*/ 0 h 22"/>
                <a:gd name="T50" fmla="*/ 429 w 642"/>
                <a:gd name="T51" fmla="*/ 0 h 22"/>
                <a:gd name="T52" fmla="*/ 388 w 642"/>
                <a:gd name="T53" fmla="*/ 0 h 22"/>
                <a:gd name="T54" fmla="*/ 350 w 642"/>
                <a:gd name="T55" fmla="*/ 2 h 22"/>
                <a:gd name="T56" fmla="*/ 312 w 642"/>
                <a:gd name="T57" fmla="*/ 2 h 22"/>
                <a:gd name="T58" fmla="*/ 271 w 642"/>
                <a:gd name="T59" fmla="*/ 2 h 22"/>
                <a:gd name="T60" fmla="*/ 234 w 642"/>
                <a:gd name="T61" fmla="*/ 2 h 22"/>
                <a:gd name="T62" fmla="*/ 196 w 642"/>
                <a:gd name="T63" fmla="*/ 2 h 22"/>
                <a:gd name="T64" fmla="*/ 155 w 642"/>
                <a:gd name="T65" fmla="*/ 4 h 22"/>
                <a:gd name="T66" fmla="*/ 117 w 642"/>
                <a:gd name="T67" fmla="*/ 4 h 22"/>
                <a:gd name="T68" fmla="*/ 79 w 642"/>
                <a:gd name="T69" fmla="*/ 4 h 22"/>
                <a:gd name="T70" fmla="*/ 38 w 642"/>
                <a:gd name="T71" fmla="*/ 4 h 22"/>
                <a:gd name="T72" fmla="*/ 0 w 642"/>
                <a:gd name="T73" fmla="*/ 4 h 22"/>
                <a:gd name="T74" fmla="*/ 0 w 642"/>
                <a:gd name="T75" fmla="*/ 9 h 22"/>
                <a:gd name="T76" fmla="*/ 4 w 642"/>
                <a:gd name="T77" fmla="*/ 13 h 22"/>
                <a:gd name="T78" fmla="*/ 7 w 642"/>
                <a:gd name="T79" fmla="*/ 20 h 22"/>
                <a:gd name="T80" fmla="*/ 14 w 642"/>
                <a:gd name="T81" fmla="*/ 22 h 22"/>
                <a:gd name="T82" fmla="*/ 14 w 642"/>
                <a:gd name="T83" fmla="*/ 22 h 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42" h="22">
                  <a:moveTo>
                    <a:pt x="14" y="22"/>
                  </a:moveTo>
                  <a:lnTo>
                    <a:pt x="52" y="22"/>
                  </a:lnTo>
                  <a:lnTo>
                    <a:pt x="93" y="22"/>
                  </a:lnTo>
                  <a:lnTo>
                    <a:pt x="131" y="22"/>
                  </a:lnTo>
                  <a:lnTo>
                    <a:pt x="168" y="22"/>
                  </a:lnTo>
                  <a:lnTo>
                    <a:pt x="210" y="22"/>
                  </a:lnTo>
                  <a:lnTo>
                    <a:pt x="247" y="22"/>
                  </a:lnTo>
                  <a:lnTo>
                    <a:pt x="285" y="22"/>
                  </a:lnTo>
                  <a:lnTo>
                    <a:pt x="326" y="22"/>
                  </a:lnTo>
                  <a:lnTo>
                    <a:pt x="364" y="22"/>
                  </a:lnTo>
                  <a:lnTo>
                    <a:pt x="402" y="22"/>
                  </a:lnTo>
                  <a:lnTo>
                    <a:pt x="443" y="22"/>
                  </a:lnTo>
                  <a:lnTo>
                    <a:pt x="481" y="22"/>
                  </a:lnTo>
                  <a:lnTo>
                    <a:pt x="522" y="22"/>
                  </a:lnTo>
                  <a:lnTo>
                    <a:pt x="559" y="20"/>
                  </a:lnTo>
                  <a:lnTo>
                    <a:pt x="601" y="20"/>
                  </a:lnTo>
                  <a:lnTo>
                    <a:pt x="638" y="17"/>
                  </a:lnTo>
                  <a:lnTo>
                    <a:pt x="642" y="15"/>
                  </a:lnTo>
                  <a:lnTo>
                    <a:pt x="638" y="9"/>
                  </a:lnTo>
                  <a:lnTo>
                    <a:pt x="631" y="4"/>
                  </a:lnTo>
                  <a:lnTo>
                    <a:pt x="625" y="2"/>
                  </a:lnTo>
                  <a:lnTo>
                    <a:pt x="587" y="2"/>
                  </a:lnTo>
                  <a:lnTo>
                    <a:pt x="546" y="0"/>
                  </a:lnTo>
                  <a:lnTo>
                    <a:pt x="508" y="0"/>
                  </a:lnTo>
                  <a:lnTo>
                    <a:pt x="467" y="0"/>
                  </a:lnTo>
                  <a:lnTo>
                    <a:pt x="429" y="0"/>
                  </a:lnTo>
                  <a:lnTo>
                    <a:pt x="388" y="0"/>
                  </a:lnTo>
                  <a:lnTo>
                    <a:pt x="350" y="2"/>
                  </a:lnTo>
                  <a:lnTo>
                    <a:pt x="312" y="2"/>
                  </a:lnTo>
                  <a:lnTo>
                    <a:pt x="271" y="2"/>
                  </a:lnTo>
                  <a:lnTo>
                    <a:pt x="234" y="2"/>
                  </a:lnTo>
                  <a:lnTo>
                    <a:pt x="196" y="2"/>
                  </a:lnTo>
                  <a:lnTo>
                    <a:pt x="155" y="4"/>
                  </a:lnTo>
                  <a:lnTo>
                    <a:pt x="117" y="4"/>
                  </a:lnTo>
                  <a:lnTo>
                    <a:pt x="79" y="4"/>
                  </a:lnTo>
                  <a:lnTo>
                    <a:pt x="38" y="4"/>
                  </a:lnTo>
                  <a:lnTo>
                    <a:pt x="0" y="4"/>
                  </a:lnTo>
                  <a:lnTo>
                    <a:pt x="0" y="9"/>
                  </a:lnTo>
                  <a:lnTo>
                    <a:pt x="4" y="13"/>
                  </a:lnTo>
                  <a:lnTo>
                    <a:pt x="7" y="20"/>
                  </a:lnTo>
                  <a:lnTo>
                    <a:pt x="14"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9" name="Freeform 58"/>
            <p:cNvSpPr>
              <a:spLocks/>
            </p:cNvSpPr>
            <p:nvPr/>
          </p:nvSpPr>
          <p:spPr bwMode="auto">
            <a:xfrm>
              <a:off x="1189" y="2793"/>
              <a:ext cx="72" cy="119"/>
            </a:xfrm>
            <a:custGeom>
              <a:avLst/>
              <a:gdLst>
                <a:gd name="T0" fmla="*/ 7 w 72"/>
                <a:gd name="T1" fmla="*/ 19 h 119"/>
                <a:gd name="T2" fmla="*/ 21 w 72"/>
                <a:gd name="T3" fmla="*/ 39 h 119"/>
                <a:gd name="T4" fmla="*/ 28 w 72"/>
                <a:gd name="T5" fmla="*/ 61 h 119"/>
                <a:gd name="T6" fmla="*/ 35 w 72"/>
                <a:gd name="T7" fmla="*/ 82 h 119"/>
                <a:gd name="T8" fmla="*/ 45 w 72"/>
                <a:gd name="T9" fmla="*/ 104 h 119"/>
                <a:gd name="T10" fmla="*/ 48 w 72"/>
                <a:gd name="T11" fmla="*/ 108 h 119"/>
                <a:gd name="T12" fmla="*/ 59 w 72"/>
                <a:gd name="T13" fmla="*/ 115 h 119"/>
                <a:gd name="T14" fmla="*/ 66 w 72"/>
                <a:gd name="T15" fmla="*/ 119 h 119"/>
                <a:gd name="T16" fmla="*/ 72 w 72"/>
                <a:gd name="T17" fmla="*/ 115 h 119"/>
                <a:gd name="T18" fmla="*/ 72 w 72"/>
                <a:gd name="T19" fmla="*/ 87 h 119"/>
                <a:gd name="T20" fmla="*/ 62 w 72"/>
                <a:gd name="T21" fmla="*/ 58 h 119"/>
                <a:gd name="T22" fmla="*/ 45 w 72"/>
                <a:gd name="T23" fmla="*/ 32 h 119"/>
                <a:gd name="T24" fmla="*/ 24 w 72"/>
                <a:gd name="T25" fmla="*/ 6 h 119"/>
                <a:gd name="T26" fmla="*/ 21 w 72"/>
                <a:gd name="T27" fmla="*/ 4 h 119"/>
                <a:gd name="T28" fmla="*/ 18 w 72"/>
                <a:gd name="T29" fmla="*/ 2 h 119"/>
                <a:gd name="T30" fmla="*/ 11 w 72"/>
                <a:gd name="T31" fmla="*/ 0 h 119"/>
                <a:gd name="T32" fmla="*/ 4 w 72"/>
                <a:gd name="T33" fmla="*/ 0 h 119"/>
                <a:gd name="T34" fmla="*/ 0 w 72"/>
                <a:gd name="T35" fmla="*/ 4 h 119"/>
                <a:gd name="T36" fmla="*/ 0 w 72"/>
                <a:gd name="T37" fmla="*/ 8 h 119"/>
                <a:gd name="T38" fmla="*/ 4 w 72"/>
                <a:gd name="T39" fmla="*/ 15 h 119"/>
                <a:gd name="T40" fmla="*/ 7 w 72"/>
                <a:gd name="T41" fmla="*/ 19 h 119"/>
                <a:gd name="T42" fmla="*/ 7 w 72"/>
                <a:gd name="T43" fmla="*/ 19 h 1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2" h="119">
                  <a:moveTo>
                    <a:pt x="7" y="19"/>
                  </a:moveTo>
                  <a:lnTo>
                    <a:pt x="21" y="39"/>
                  </a:lnTo>
                  <a:lnTo>
                    <a:pt x="28" y="61"/>
                  </a:lnTo>
                  <a:lnTo>
                    <a:pt x="35" y="82"/>
                  </a:lnTo>
                  <a:lnTo>
                    <a:pt x="45" y="104"/>
                  </a:lnTo>
                  <a:lnTo>
                    <a:pt x="48" y="108"/>
                  </a:lnTo>
                  <a:lnTo>
                    <a:pt x="59" y="115"/>
                  </a:lnTo>
                  <a:lnTo>
                    <a:pt x="66" y="119"/>
                  </a:lnTo>
                  <a:lnTo>
                    <a:pt x="72" y="115"/>
                  </a:lnTo>
                  <a:lnTo>
                    <a:pt x="72" y="87"/>
                  </a:lnTo>
                  <a:lnTo>
                    <a:pt x="62" y="58"/>
                  </a:lnTo>
                  <a:lnTo>
                    <a:pt x="45" y="32"/>
                  </a:lnTo>
                  <a:lnTo>
                    <a:pt x="24" y="6"/>
                  </a:lnTo>
                  <a:lnTo>
                    <a:pt x="21" y="4"/>
                  </a:lnTo>
                  <a:lnTo>
                    <a:pt x="18" y="2"/>
                  </a:lnTo>
                  <a:lnTo>
                    <a:pt x="11" y="0"/>
                  </a:lnTo>
                  <a:lnTo>
                    <a:pt x="4" y="0"/>
                  </a:lnTo>
                  <a:lnTo>
                    <a:pt x="0" y="4"/>
                  </a:lnTo>
                  <a:lnTo>
                    <a:pt x="0" y="8"/>
                  </a:lnTo>
                  <a:lnTo>
                    <a:pt x="4" y="15"/>
                  </a:lnTo>
                  <a:lnTo>
                    <a:pt x="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0" name="Freeform 59"/>
            <p:cNvSpPr>
              <a:spLocks/>
            </p:cNvSpPr>
            <p:nvPr/>
          </p:nvSpPr>
          <p:spPr bwMode="auto">
            <a:xfrm>
              <a:off x="2139" y="2808"/>
              <a:ext cx="48" cy="109"/>
            </a:xfrm>
            <a:custGeom>
              <a:avLst/>
              <a:gdLst>
                <a:gd name="T0" fmla="*/ 0 w 48"/>
                <a:gd name="T1" fmla="*/ 2 h 109"/>
                <a:gd name="T2" fmla="*/ 0 w 48"/>
                <a:gd name="T3" fmla="*/ 24 h 109"/>
                <a:gd name="T4" fmla="*/ 4 w 48"/>
                <a:gd name="T5" fmla="*/ 48 h 109"/>
                <a:gd name="T6" fmla="*/ 11 w 48"/>
                <a:gd name="T7" fmla="*/ 70 h 109"/>
                <a:gd name="T8" fmla="*/ 17 w 48"/>
                <a:gd name="T9" fmla="*/ 93 h 109"/>
                <a:gd name="T10" fmla="*/ 21 w 48"/>
                <a:gd name="T11" fmla="*/ 100 h 109"/>
                <a:gd name="T12" fmla="*/ 35 w 48"/>
                <a:gd name="T13" fmla="*/ 104 h 109"/>
                <a:gd name="T14" fmla="*/ 45 w 48"/>
                <a:gd name="T15" fmla="*/ 109 h 109"/>
                <a:gd name="T16" fmla="*/ 48 w 48"/>
                <a:gd name="T17" fmla="*/ 106 h 109"/>
                <a:gd name="T18" fmla="*/ 48 w 48"/>
                <a:gd name="T19" fmla="*/ 83 h 109"/>
                <a:gd name="T20" fmla="*/ 45 w 48"/>
                <a:gd name="T21" fmla="*/ 61 h 109"/>
                <a:gd name="T22" fmla="*/ 41 w 48"/>
                <a:gd name="T23" fmla="*/ 37 h 109"/>
                <a:gd name="T24" fmla="*/ 35 w 48"/>
                <a:gd name="T25" fmla="*/ 15 h 109"/>
                <a:gd name="T26" fmla="*/ 28 w 48"/>
                <a:gd name="T27" fmla="*/ 9 h 109"/>
                <a:gd name="T28" fmla="*/ 17 w 48"/>
                <a:gd name="T29" fmla="*/ 2 h 109"/>
                <a:gd name="T30" fmla="*/ 4 w 48"/>
                <a:gd name="T31" fmla="*/ 0 h 109"/>
                <a:gd name="T32" fmla="*/ 0 w 48"/>
                <a:gd name="T33" fmla="*/ 2 h 109"/>
                <a:gd name="T34" fmla="*/ 0 w 48"/>
                <a:gd name="T35" fmla="*/ 2 h 1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8" h="109">
                  <a:moveTo>
                    <a:pt x="0" y="2"/>
                  </a:moveTo>
                  <a:lnTo>
                    <a:pt x="0" y="24"/>
                  </a:lnTo>
                  <a:lnTo>
                    <a:pt x="4" y="48"/>
                  </a:lnTo>
                  <a:lnTo>
                    <a:pt x="11" y="70"/>
                  </a:lnTo>
                  <a:lnTo>
                    <a:pt x="17" y="93"/>
                  </a:lnTo>
                  <a:lnTo>
                    <a:pt x="21" y="100"/>
                  </a:lnTo>
                  <a:lnTo>
                    <a:pt x="35" y="104"/>
                  </a:lnTo>
                  <a:lnTo>
                    <a:pt x="45" y="109"/>
                  </a:lnTo>
                  <a:lnTo>
                    <a:pt x="48" y="106"/>
                  </a:lnTo>
                  <a:lnTo>
                    <a:pt x="48" y="83"/>
                  </a:lnTo>
                  <a:lnTo>
                    <a:pt x="45" y="61"/>
                  </a:lnTo>
                  <a:lnTo>
                    <a:pt x="41" y="37"/>
                  </a:lnTo>
                  <a:lnTo>
                    <a:pt x="35" y="15"/>
                  </a:lnTo>
                  <a:lnTo>
                    <a:pt x="28" y="9"/>
                  </a:lnTo>
                  <a:lnTo>
                    <a:pt x="17" y="2"/>
                  </a:lnTo>
                  <a:lnTo>
                    <a:pt x="4"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1" name="Freeform 60"/>
            <p:cNvSpPr>
              <a:spLocks/>
            </p:cNvSpPr>
            <p:nvPr/>
          </p:nvSpPr>
          <p:spPr bwMode="auto">
            <a:xfrm>
              <a:off x="1183" y="2901"/>
              <a:ext cx="1087" cy="57"/>
            </a:xfrm>
            <a:custGeom>
              <a:avLst/>
              <a:gdLst>
                <a:gd name="T0" fmla="*/ 34 w 1087"/>
                <a:gd name="T1" fmla="*/ 42 h 57"/>
                <a:gd name="T2" fmla="*/ 96 w 1087"/>
                <a:gd name="T3" fmla="*/ 42 h 57"/>
                <a:gd name="T4" fmla="*/ 157 w 1087"/>
                <a:gd name="T5" fmla="*/ 44 h 57"/>
                <a:gd name="T6" fmla="*/ 219 w 1087"/>
                <a:gd name="T7" fmla="*/ 44 h 57"/>
                <a:gd name="T8" fmla="*/ 284 w 1087"/>
                <a:gd name="T9" fmla="*/ 44 h 57"/>
                <a:gd name="T10" fmla="*/ 346 w 1087"/>
                <a:gd name="T11" fmla="*/ 46 h 57"/>
                <a:gd name="T12" fmla="*/ 408 w 1087"/>
                <a:gd name="T13" fmla="*/ 46 h 57"/>
                <a:gd name="T14" fmla="*/ 473 w 1087"/>
                <a:gd name="T15" fmla="*/ 48 h 57"/>
                <a:gd name="T16" fmla="*/ 535 w 1087"/>
                <a:gd name="T17" fmla="*/ 48 h 57"/>
                <a:gd name="T18" fmla="*/ 600 w 1087"/>
                <a:gd name="T19" fmla="*/ 48 h 57"/>
                <a:gd name="T20" fmla="*/ 665 w 1087"/>
                <a:gd name="T21" fmla="*/ 50 h 57"/>
                <a:gd name="T22" fmla="*/ 737 w 1087"/>
                <a:gd name="T23" fmla="*/ 55 h 57"/>
                <a:gd name="T24" fmla="*/ 809 w 1087"/>
                <a:gd name="T25" fmla="*/ 55 h 57"/>
                <a:gd name="T26" fmla="*/ 877 w 1087"/>
                <a:gd name="T27" fmla="*/ 57 h 57"/>
                <a:gd name="T28" fmla="*/ 949 w 1087"/>
                <a:gd name="T29" fmla="*/ 55 h 57"/>
                <a:gd name="T30" fmla="*/ 1015 w 1087"/>
                <a:gd name="T31" fmla="*/ 48 h 57"/>
                <a:gd name="T32" fmla="*/ 1076 w 1087"/>
                <a:gd name="T33" fmla="*/ 37 h 57"/>
                <a:gd name="T34" fmla="*/ 1087 w 1087"/>
                <a:gd name="T35" fmla="*/ 29 h 57"/>
                <a:gd name="T36" fmla="*/ 1080 w 1087"/>
                <a:gd name="T37" fmla="*/ 18 h 57"/>
                <a:gd name="T38" fmla="*/ 1063 w 1087"/>
                <a:gd name="T39" fmla="*/ 9 h 57"/>
                <a:gd name="T40" fmla="*/ 1049 w 1087"/>
                <a:gd name="T41" fmla="*/ 5 h 57"/>
                <a:gd name="T42" fmla="*/ 984 w 1087"/>
                <a:gd name="T43" fmla="*/ 3 h 57"/>
                <a:gd name="T44" fmla="*/ 919 w 1087"/>
                <a:gd name="T45" fmla="*/ 0 h 57"/>
                <a:gd name="T46" fmla="*/ 853 w 1087"/>
                <a:gd name="T47" fmla="*/ 0 h 57"/>
                <a:gd name="T48" fmla="*/ 788 w 1087"/>
                <a:gd name="T49" fmla="*/ 0 h 57"/>
                <a:gd name="T50" fmla="*/ 723 w 1087"/>
                <a:gd name="T51" fmla="*/ 0 h 57"/>
                <a:gd name="T52" fmla="*/ 658 w 1087"/>
                <a:gd name="T53" fmla="*/ 0 h 57"/>
                <a:gd name="T54" fmla="*/ 593 w 1087"/>
                <a:gd name="T55" fmla="*/ 0 h 57"/>
                <a:gd name="T56" fmla="*/ 528 w 1087"/>
                <a:gd name="T57" fmla="*/ 0 h 57"/>
                <a:gd name="T58" fmla="*/ 462 w 1087"/>
                <a:gd name="T59" fmla="*/ 3 h 57"/>
                <a:gd name="T60" fmla="*/ 397 w 1087"/>
                <a:gd name="T61" fmla="*/ 5 h 57"/>
                <a:gd name="T62" fmla="*/ 332 w 1087"/>
                <a:gd name="T63" fmla="*/ 5 h 57"/>
                <a:gd name="T64" fmla="*/ 267 w 1087"/>
                <a:gd name="T65" fmla="*/ 7 h 57"/>
                <a:gd name="T66" fmla="*/ 202 w 1087"/>
                <a:gd name="T67" fmla="*/ 7 h 57"/>
                <a:gd name="T68" fmla="*/ 137 w 1087"/>
                <a:gd name="T69" fmla="*/ 9 h 57"/>
                <a:gd name="T70" fmla="*/ 72 w 1087"/>
                <a:gd name="T71" fmla="*/ 11 h 57"/>
                <a:gd name="T72" fmla="*/ 6 w 1087"/>
                <a:gd name="T73" fmla="*/ 11 h 57"/>
                <a:gd name="T74" fmla="*/ 0 w 1087"/>
                <a:gd name="T75" fmla="*/ 16 h 57"/>
                <a:gd name="T76" fmla="*/ 6 w 1087"/>
                <a:gd name="T77" fmla="*/ 26 h 57"/>
                <a:gd name="T78" fmla="*/ 20 w 1087"/>
                <a:gd name="T79" fmla="*/ 37 h 57"/>
                <a:gd name="T80" fmla="*/ 34 w 1087"/>
                <a:gd name="T81" fmla="*/ 42 h 57"/>
                <a:gd name="T82" fmla="*/ 34 w 1087"/>
                <a:gd name="T83" fmla="*/ 42 h 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87" h="57">
                  <a:moveTo>
                    <a:pt x="34" y="42"/>
                  </a:moveTo>
                  <a:lnTo>
                    <a:pt x="96" y="42"/>
                  </a:lnTo>
                  <a:lnTo>
                    <a:pt x="157" y="44"/>
                  </a:lnTo>
                  <a:lnTo>
                    <a:pt x="219" y="44"/>
                  </a:lnTo>
                  <a:lnTo>
                    <a:pt x="284" y="44"/>
                  </a:lnTo>
                  <a:lnTo>
                    <a:pt x="346" y="46"/>
                  </a:lnTo>
                  <a:lnTo>
                    <a:pt x="408" y="46"/>
                  </a:lnTo>
                  <a:lnTo>
                    <a:pt x="473" y="48"/>
                  </a:lnTo>
                  <a:lnTo>
                    <a:pt x="535" y="48"/>
                  </a:lnTo>
                  <a:lnTo>
                    <a:pt x="600" y="48"/>
                  </a:lnTo>
                  <a:lnTo>
                    <a:pt x="665" y="50"/>
                  </a:lnTo>
                  <a:lnTo>
                    <a:pt x="737" y="55"/>
                  </a:lnTo>
                  <a:lnTo>
                    <a:pt x="809" y="55"/>
                  </a:lnTo>
                  <a:lnTo>
                    <a:pt x="877" y="57"/>
                  </a:lnTo>
                  <a:lnTo>
                    <a:pt x="949" y="55"/>
                  </a:lnTo>
                  <a:lnTo>
                    <a:pt x="1015" y="48"/>
                  </a:lnTo>
                  <a:lnTo>
                    <a:pt x="1076" y="37"/>
                  </a:lnTo>
                  <a:lnTo>
                    <a:pt x="1087" y="29"/>
                  </a:lnTo>
                  <a:lnTo>
                    <a:pt x="1080" y="18"/>
                  </a:lnTo>
                  <a:lnTo>
                    <a:pt x="1063" y="9"/>
                  </a:lnTo>
                  <a:lnTo>
                    <a:pt x="1049" y="5"/>
                  </a:lnTo>
                  <a:lnTo>
                    <a:pt x="984" y="3"/>
                  </a:lnTo>
                  <a:lnTo>
                    <a:pt x="919" y="0"/>
                  </a:lnTo>
                  <a:lnTo>
                    <a:pt x="853" y="0"/>
                  </a:lnTo>
                  <a:lnTo>
                    <a:pt x="788" y="0"/>
                  </a:lnTo>
                  <a:lnTo>
                    <a:pt x="723" y="0"/>
                  </a:lnTo>
                  <a:lnTo>
                    <a:pt x="658" y="0"/>
                  </a:lnTo>
                  <a:lnTo>
                    <a:pt x="593" y="0"/>
                  </a:lnTo>
                  <a:lnTo>
                    <a:pt x="528" y="0"/>
                  </a:lnTo>
                  <a:lnTo>
                    <a:pt x="462" y="3"/>
                  </a:lnTo>
                  <a:lnTo>
                    <a:pt x="397" y="5"/>
                  </a:lnTo>
                  <a:lnTo>
                    <a:pt x="332" y="5"/>
                  </a:lnTo>
                  <a:lnTo>
                    <a:pt x="267" y="7"/>
                  </a:lnTo>
                  <a:lnTo>
                    <a:pt x="202" y="7"/>
                  </a:lnTo>
                  <a:lnTo>
                    <a:pt x="137" y="9"/>
                  </a:lnTo>
                  <a:lnTo>
                    <a:pt x="72" y="11"/>
                  </a:lnTo>
                  <a:lnTo>
                    <a:pt x="6" y="11"/>
                  </a:lnTo>
                  <a:lnTo>
                    <a:pt x="0" y="16"/>
                  </a:lnTo>
                  <a:lnTo>
                    <a:pt x="6" y="26"/>
                  </a:lnTo>
                  <a:lnTo>
                    <a:pt x="20" y="37"/>
                  </a:lnTo>
                  <a:lnTo>
                    <a:pt x="34"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2" name="Freeform 61"/>
            <p:cNvSpPr>
              <a:spLocks/>
            </p:cNvSpPr>
            <p:nvPr/>
          </p:nvSpPr>
          <p:spPr bwMode="auto">
            <a:xfrm>
              <a:off x="1100" y="2825"/>
              <a:ext cx="1255" cy="24"/>
            </a:xfrm>
            <a:custGeom>
              <a:avLst/>
              <a:gdLst>
                <a:gd name="T0" fmla="*/ 14 w 1255"/>
                <a:gd name="T1" fmla="*/ 16 h 24"/>
                <a:gd name="T2" fmla="*/ 93 w 1255"/>
                <a:gd name="T3" fmla="*/ 18 h 24"/>
                <a:gd name="T4" fmla="*/ 168 w 1255"/>
                <a:gd name="T5" fmla="*/ 20 h 24"/>
                <a:gd name="T6" fmla="*/ 247 w 1255"/>
                <a:gd name="T7" fmla="*/ 22 h 24"/>
                <a:gd name="T8" fmla="*/ 323 w 1255"/>
                <a:gd name="T9" fmla="*/ 22 h 24"/>
                <a:gd name="T10" fmla="*/ 401 w 1255"/>
                <a:gd name="T11" fmla="*/ 24 h 24"/>
                <a:gd name="T12" fmla="*/ 480 w 1255"/>
                <a:gd name="T13" fmla="*/ 24 h 24"/>
                <a:gd name="T14" fmla="*/ 556 w 1255"/>
                <a:gd name="T15" fmla="*/ 24 h 24"/>
                <a:gd name="T16" fmla="*/ 635 w 1255"/>
                <a:gd name="T17" fmla="*/ 24 h 24"/>
                <a:gd name="T18" fmla="*/ 714 w 1255"/>
                <a:gd name="T19" fmla="*/ 24 h 24"/>
                <a:gd name="T20" fmla="*/ 789 w 1255"/>
                <a:gd name="T21" fmla="*/ 24 h 24"/>
                <a:gd name="T22" fmla="*/ 868 w 1255"/>
                <a:gd name="T23" fmla="*/ 22 h 24"/>
                <a:gd name="T24" fmla="*/ 947 w 1255"/>
                <a:gd name="T25" fmla="*/ 20 h 24"/>
                <a:gd name="T26" fmla="*/ 1022 w 1255"/>
                <a:gd name="T27" fmla="*/ 18 h 24"/>
                <a:gd name="T28" fmla="*/ 1101 w 1255"/>
                <a:gd name="T29" fmla="*/ 16 h 24"/>
                <a:gd name="T30" fmla="*/ 1176 w 1255"/>
                <a:gd name="T31" fmla="*/ 11 h 24"/>
                <a:gd name="T32" fmla="*/ 1255 w 1255"/>
                <a:gd name="T33" fmla="*/ 7 h 24"/>
                <a:gd name="T34" fmla="*/ 1255 w 1255"/>
                <a:gd name="T35" fmla="*/ 7 h 24"/>
                <a:gd name="T36" fmla="*/ 1252 w 1255"/>
                <a:gd name="T37" fmla="*/ 3 h 24"/>
                <a:gd name="T38" fmla="*/ 1249 w 1255"/>
                <a:gd name="T39" fmla="*/ 0 h 24"/>
                <a:gd name="T40" fmla="*/ 1245 w 1255"/>
                <a:gd name="T41" fmla="*/ 0 h 24"/>
                <a:gd name="T42" fmla="*/ 1166 w 1255"/>
                <a:gd name="T43" fmla="*/ 3 h 24"/>
                <a:gd name="T44" fmla="*/ 1091 w 1255"/>
                <a:gd name="T45" fmla="*/ 5 h 24"/>
                <a:gd name="T46" fmla="*/ 1012 w 1255"/>
                <a:gd name="T47" fmla="*/ 7 h 24"/>
                <a:gd name="T48" fmla="*/ 933 w 1255"/>
                <a:gd name="T49" fmla="*/ 7 h 24"/>
                <a:gd name="T50" fmla="*/ 858 w 1255"/>
                <a:gd name="T51" fmla="*/ 9 h 24"/>
                <a:gd name="T52" fmla="*/ 779 w 1255"/>
                <a:gd name="T53" fmla="*/ 9 h 24"/>
                <a:gd name="T54" fmla="*/ 703 w 1255"/>
                <a:gd name="T55" fmla="*/ 11 h 24"/>
                <a:gd name="T56" fmla="*/ 624 w 1255"/>
                <a:gd name="T57" fmla="*/ 11 h 24"/>
                <a:gd name="T58" fmla="*/ 545 w 1255"/>
                <a:gd name="T59" fmla="*/ 11 h 24"/>
                <a:gd name="T60" fmla="*/ 470 w 1255"/>
                <a:gd name="T61" fmla="*/ 13 h 24"/>
                <a:gd name="T62" fmla="*/ 391 w 1255"/>
                <a:gd name="T63" fmla="*/ 13 h 24"/>
                <a:gd name="T64" fmla="*/ 312 w 1255"/>
                <a:gd name="T65" fmla="*/ 11 h 24"/>
                <a:gd name="T66" fmla="*/ 233 w 1255"/>
                <a:gd name="T67" fmla="*/ 11 h 24"/>
                <a:gd name="T68" fmla="*/ 158 w 1255"/>
                <a:gd name="T69" fmla="*/ 11 h 24"/>
                <a:gd name="T70" fmla="*/ 79 w 1255"/>
                <a:gd name="T71" fmla="*/ 9 h 24"/>
                <a:gd name="T72" fmla="*/ 0 w 1255"/>
                <a:gd name="T73" fmla="*/ 7 h 24"/>
                <a:gd name="T74" fmla="*/ 0 w 1255"/>
                <a:gd name="T75" fmla="*/ 9 h 24"/>
                <a:gd name="T76" fmla="*/ 4 w 1255"/>
                <a:gd name="T77" fmla="*/ 11 h 24"/>
                <a:gd name="T78" fmla="*/ 10 w 1255"/>
                <a:gd name="T79" fmla="*/ 13 h 24"/>
                <a:gd name="T80" fmla="*/ 14 w 1255"/>
                <a:gd name="T81" fmla="*/ 16 h 24"/>
                <a:gd name="T82" fmla="*/ 14 w 1255"/>
                <a:gd name="T83" fmla="*/ 16 h 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55" h="24">
                  <a:moveTo>
                    <a:pt x="14" y="16"/>
                  </a:moveTo>
                  <a:lnTo>
                    <a:pt x="93" y="18"/>
                  </a:lnTo>
                  <a:lnTo>
                    <a:pt x="168" y="20"/>
                  </a:lnTo>
                  <a:lnTo>
                    <a:pt x="247" y="22"/>
                  </a:lnTo>
                  <a:lnTo>
                    <a:pt x="323" y="22"/>
                  </a:lnTo>
                  <a:lnTo>
                    <a:pt x="401" y="24"/>
                  </a:lnTo>
                  <a:lnTo>
                    <a:pt x="480" y="24"/>
                  </a:lnTo>
                  <a:lnTo>
                    <a:pt x="556" y="24"/>
                  </a:lnTo>
                  <a:lnTo>
                    <a:pt x="635" y="24"/>
                  </a:lnTo>
                  <a:lnTo>
                    <a:pt x="714" y="24"/>
                  </a:lnTo>
                  <a:lnTo>
                    <a:pt x="789" y="24"/>
                  </a:lnTo>
                  <a:lnTo>
                    <a:pt x="868" y="22"/>
                  </a:lnTo>
                  <a:lnTo>
                    <a:pt x="947" y="20"/>
                  </a:lnTo>
                  <a:lnTo>
                    <a:pt x="1022" y="18"/>
                  </a:lnTo>
                  <a:lnTo>
                    <a:pt x="1101" y="16"/>
                  </a:lnTo>
                  <a:lnTo>
                    <a:pt x="1176" y="11"/>
                  </a:lnTo>
                  <a:lnTo>
                    <a:pt x="1255" y="7"/>
                  </a:lnTo>
                  <a:lnTo>
                    <a:pt x="1252" y="3"/>
                  </a:lnTo>
                  <a:lnTo>
                    <a:pt x="1249" y="0"/>
                  </a:lnTo>
                  <a:lnTo>
                    <a:pt x="1245" y="0"/>
                  </a:lnTo>
                  <a:lnTo>
                    <a:pt x="1166" y="3"/>
                  </a:lnTo>
                  <a:lnTo>
                    <a:pt x="1091" y="5"/>
                  </a:lnTo>
                  <a:lnTo>
                    <a:pt x="1012" y="7"/>
                  </a:lnTo>
                  <a:lnTo>
                    <a:pt x="933" y="7"/>
                  </a:lnTo>
                  <a:lnTo>
                    <a:pt x="858" y="9"/>
                  </a:lnTo>
                  <a:lnTo>
                    <a:pt x="779" y="9"/>
                  </a:lnTo>
                  <a:lnTo>
                    <a:pt x="703" y="11"/>
                  </a:lnTo>
                  <a:lnTo>
                    <a:pt x="624" y="11"/>
                  </a:lnTo>
                  <a:lnTo>
                    <a:pt x="545" y="11"/>
                  </a:lnTo>
                  <a:lnTo>
                    <a:pt x="470" y="13"/>
                  </a:lnTo>
                  <a:lnTo>
                    <a:pt x="391" y="13"/>
                  </a:lnTo>
                  <a:lnTo>
                    <a:pt x="312" y="11"/>
                  </a:lnTo>
                  <a:lnTo>
                    <a:pt x="233" y="11"/>
                  </a:lnTo>
                  <a:lnTo>
                    <a:pt x="158" y="11"/>
                  </a:lnTo>
                  <a:lnTo>
                    <a:pt x="79" y="9"/>
                  </a:lnTo>
                  <a:lnTo>
                    <a:pt x="0" y="7"/>
                  </a:lnTo>
                  <a:lnTo>
                    <a:pt x="0" y="9"/>
                  </a:lnTo>
                  <a:lnTo>
                    <a:pt x="4" y="11"/>
                  </a:lnTo>
                  <a:lnTo>
                    <a:pt x="10" y="13"/>
                  </a:lnTo>
                  <a:lnTo>
                    <a:pt x="1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3" name="Freeform 62"/>
            <p:cNvSpPr>
              <a:spLocks/>
            </p:cNvSpPr>
            <p:nvPr/>
          </p:nvSpPr>
          <p:spPr bwMode="auto">
            <a:xfrm>
              <a:off x="4331" y="2339"/>
              <a:ext cx="161" cy="476"/>
            </a:xfrm>
            <a:custGeom>
              <a:avLst/>
              <a:gdLst>
                <a:gd name="T0" fmla="*/ 151 w 161"/>
                <a:gd name="T1" fmla="*/ 0 h 476"/>
                <a:gd name="T2" fmla="*/ 130 w 161"/>
                <a:gd name="T3" fmla="*/ 58 h 476"/>
                <a:gd name="T4" fmla="*/ 109 w 161"/>
                <a:gd name="T5" fmla="*/ 115 h 476"/>
                <a:gd name="T6" fmla="*/ 92 w 161"/>
                <a:gd name="T7" fmla="*/ 174 h 476"/>
                <a:gd name="T8" fmla="*/ 72 w 161"/>
                <a:gd name="T9" fmla="*/ 230 h 476"/>
                <a:gd name="T10" fmla="*/ 51 w 161"/>
                <a:gd name="T11" fmla="*/ 289 h 476"/>
                <a:gd name="T12" fmla="*/ 34 w 161"/>
                <a:gd name="T13" fmla="*/ 345 h 476"/>
                <a:gd name="T14" fmla="*/ 17 w 161"/>
                <a:gd name="T15" fmla="*/ 404 h 476"/>
                <a:gd name="T16" fmla="*/ 0 w 161"/>
                <a:gd name="T17" fmla="*/ 462 h 476"/>
                <a:gd name="T18" fmla="*/ 3 w 161"/>
                <a:gd name="T19" fmla="*/ 465 h 476"/>
                <a:gd name="T20" fmla="*/ 7 w 161"/>
                <a:gd name="T21" fmla="*/ 471 h 476"/>
                <a:gd name="T22" fmla="*/ 10 w 161"/>
                <a:gd name="T23" fmla="*/ 476 h 476"/>
                <a:gd name="T24" fmla="*/ 13 w 161"/>
                <a:gd name="T25" fmla="*/ 476 h 476"/>
                <a:gd name="T26" fmla="*/ 34 w 161"/>
                <a:gd name="T27" fmla="*/ 417 h 476"/>
                <a:gd name="T28" fmla="*/ 55 w 161"/>
                <a:gd name="T29" fmla="*/ 360 h 476"/>
                <a:gd name="T30" fmla="*/ 72 w 161"/>
                <a:gd name="T31" fmla="*/ 302 h 476"/>
                <a:gd name="T32" fmla="*/ 92 w 161"/>
                <a:gd name="T33" fmla="*/ 243 h 476"/>
                <a:gd name="T34" fmla="*/ 109 w 161"/>
                <a:gd name="T35" fmla="*/ 187 h 476"/>
                <a:gd name="T36" fmla="*/ 127 w 161"/>
                <a:gd name="T37" fmla="*/ 128 h 476"/>
                <a:gd name="T38" fmla="*/ 144 w 161"/>
                <a:gd name="T39" fmla="*/ 71 h 476"/>
                <a:gd name="T40" fmla="*/ 161 w 161"/>
                <a:gd name="T41" fmla="*/ 13 h 476"/>
                <a:gd name="T42" fmla="*/ 161 w 161"/>
                <a:gd name="T43" fmla="*/ 8 h 476"/>
                <a:gd name="T44" fmla="*/ 157 w 161"/>
                <a:gd name="T45" fmla="*/ 4 h 476"/>
                <a:gd name="T46" fmla="*/ 151 w 161"/>
                <a:gd name="T47" fmla="*/ 0 h 476"/>
                <a:gd name="T48" fmla="*/ 151 w 161"/>
                <a:gd name="T49" fmla="*/ 0 h 476"/>
                <a:gd name="T50" fmla="*/ 151 w 161"/>
                <a:gd name="T51" fmla="*/ 0 h 4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1" h="476">
                  <a:moveTo>
                    <a:pt x="151" y="0"/>
                  </a:moveTo>
                  <a:lnTo>
                    <a:pt x="130" y="58"/>
                  </a:lnTo>
                  <a:lnTo>
                    <a:pt x="109" y="115"/>
                  </a:lnTo>
                  <a:lnTo>
                    <a:pt x="92" y="174"/>
                  </a:lnTo>
                  <a:lnTo>
                    <a:pt x="72" y="230"/>
                  </a:lnTo>
                  <a:lnTo>
                    <a:pt x="51" y="289"/>
                  </a:lnTo>
                  <a:lnTo>
                    <a:pt x="34" y="345"/>
                  </a:lnTo>
                  <a:lnTo>
                    <a:pt x="17" y="404"/>
                  </a:lnTo>
                  <a:lnTo>
                    <a:pt x="0" y="462"/>
                  </a:lnTo>
                  <a:lnTo>
                    <a:pt x="3" y="465"/>
                  </a:lnTo>
                  <a:lnTo>
                    <a:pt x="7" y="471"/>
                  </a:lnTo>
                  <a:lnTo>
                    <a:pt x="10" y="476"/>
                  </a:lnTo>
                  <a:lnTo>
                    <a:pt x="13" y="476"/>
                  </a:lnTo>
                  <a:lnTo>
                    <a:pt x="34" y="417"/>
                  </a:lnTo>
                  <a:lnTo>
                    <a:pt x="55" y="360"/>
                  </a:lnTo>
                  <a:lnTo>
                    <a:pt x="72" y="302"/>
                  </a:lnTo>
                  <a:lnTo>
                    <a:pt x="92" y="243"/>
                  </a:lnTo>
                  <a:lnTo>
                    <a:pt x="109" y="187"/>
                  </a:lnTo>
                  <a:lnTo>
                    <a:pt x="127" y="128"/>
                  </a:lnTo>
                  <a:lnTo>
                    <a:pt x="144" y="71"/>
                  </a:lnTo>
                  <a:lnTo>
                    <a:pt x="161" y="13"/>
                  </a:lnTo>
                  <a:lnTo>
                    <a:pt x="161" y="8"/>
                  </a:lnTo>
                  <a:lnTo>
                    <a:pt x="157" y="4"/>
                  </a:lnTo>
                  <a:lnTo>
                    <a:pt x="1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4" name="Freeform 63"/>
            <p:cNvSpPr>
              <a:spLocks/>
            </p:cNvSpPr>
            <p:nvPr/>
          </p:nvSpPr>
          <p:spPr bwMode="auto">
            <a:xfrm>
              <a:off x="3772" y="2269"/>
              <a:ext cx="113" cy="680"/>
            </a:xfrm>
            <a:custGeom>
              <a:avLst/>
              <a:gdLst>
                <a:gd name="T0" fmla="*/ 89 w 113"/>
                <a:gd name="T1" fmla="*/ 2 h 680"/>
                <a:gd name="T2" fmla="*/ 75 w 113"/>
                <a:gd name="T3" fmla="*/ 85 h 680"/>
                <a:gd name="T4" fmla="*/ 58 w 113"/>
                <a:gd name="T5" fmla="*/ 168 h 680"/>
                <a:gd name="T6" fmla="*/ 41 w 113"/>
                <a:gd name="T7" fmla="*/ 250 h 680"/>
                <a:gd name="T8" fmla="*/ 27 w 113"/>
                <a:gd name="T9" fmla="*/ 333 h 680"/>
                <a:gd name="T10" fmla="*/ 13 w 113"/>
                <a:gd name="T11" fmla="*/ 415 h 680"/>
                <a:gd name="T12" fmla="*/ 3 w 113"/>
                <a:gd name="T13" fmla="*/ 498 h 680"/>
                <a:gd name="T14" fmla="*/ 0 w 113"/>
                <a:gd name="T15" fmla="*/ 580 h 680"/>
                <a:gd name="T16" fmla="*/ 3 w 113"/>
                <a:gd name="T17" fmla="*/ 663 h 680"/>
                <a:gd name="T18" fmla="*/ 7 w 113"/>
                <a:gd name="T19" fmla="*/ 669 h 680"/>
                <a:gd name="T20" fmla="*/ 13 w 113"/>
                <a:gd name="T21" fmla="*/ 678 h 680"/>
                <a:gd name="T22" fmla="*/ 20 w 113"/>
                <a:gd name="T23" fmla="*/ 680 h 680"/>
                <a:gd name="T24" fmla="*/ 27 w 113"/>
                <a:gd name="T25" fmla="*/ 676 h 680"/>
                <a:gd name="T26" fmla="*/ 37 w 113"/>
                <a:gd name="T27" fmla="*/ 513 h 680"/>
                <a:gd name="T28" fmla="*/ 58 w 113"/>
                <a:gd name="T29" fmla="*/ 348 h 680"/>
                <a:gd name="T30" fmla="*/ 85 w 113"/>
                <a:gd name="T31" fmla="*/ 185 h 680"/>
                <a:gd name="T32" fmla="*/ 113 w 113"/>
                <a:gd name="T33" fmla="*/ 22 h 680"/>
                <a:gd name="T34" fmla="*/ 109 w 113"/>
                <a:gd name="T35" fmla="*/ 15 h 680"/>
                <a:gd name="T36" fmla="*/ 103 w 113"/>
                <a:gd name="T37" fmla="*/ 7 h 680"/>
                <a:gd name="T38" fmla="*/ 96 w 113"/>
                <a:gd name="T39" fmla="*/ 0 h 680"/>
                <a:gd name="T40" fmla="*/ 89 w 113"/>
                <a:gd name="T41" fmla="*/ 2 h 680"/>
                <a:gd name="T42" fmla="*/ 89 w 113"/>
                <a:gd name="T43" fmla="*/ 2 h 6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3" h="680">
                  <a:moveTo>
                    <a:pt x="89" y="2"/>
                  </a:moveTo>
                  <a:lnTo>
                    <a:pt x="75" y="85"/>
                  </a:lnTo>
                  <a:lnTo>
                    <a:pt x="58" y="168"/>
                  </a:lnTo>
                  <a:lnTo>
                    <a:pt x="41" y="250"/>
                  </a:lnTo>
                  <a:lnTo>
                    <a:pt x="27" y="333"/>
                  </a:lnTo>
                  <a:lnTo>
                    <a:pt x="13" y="415"/>
                  </a:lnTo>
                  <a:lnTo>
                    <a:pt x="3" y="498"/>
                  </a:lnTo>
                  <a:lnTo>
                    <a:pt x="0" y="580"/>
                  </a:lnTo>
                  <a:lnTo>
                    <a:pt x="3" y="663"/>
                  </a:lnTo>
                  <a:lnTo>
                    <a:pt x="7" y="669"/>
                  </a:lnTo>
                  <a:lnTo>
                    <a:pt x="13" y="678"/>
                  </a:lnTo>
                  <a:lnTo>
                    <a:pt x="20" y="680"/>
                  </a:lnTo>
                  <a:lnTo>
                    <a:pt x="27" y="676"/>
                  </a:lnTo>
                  <a:lnTo>
                    <a:pt x="37" y="513"/>
                  </a:lnTo>
                  <a:lnTo>
                    <a:pt x="58" y="348"/>
                  </a:lnTo>
                  <a:lnTo>
                    <a:pt x="85" y="185"/>
                  </a:lnTo>
                  <a:lnTo>
                    <a:pt x="113" y="22"/>
                  </a:lnTo>
                  <a:lnTo>
                    <a:pt x="109" y="15"/>
                  </a:lnTo>
                  <a:lnTo>
                    <a:pt x="103" y="7"/>
                  </a:lnTo>
                  <a:lnTo>
                    <a:pt x="96" y="0"/>
                  </a:lnTo>
                  <a:lnTo>
                    <a:pt x="8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5" name="Freeform 64"/>
            <p:cNvSpPr>
              <a:spLocks/>
            </p:cNvSpPr>
            <p:nvPr/>
          </p:nvSpPr>
          <p:spPr bwMode="auto">
            <a:xfrm>
              <a:off x="3782" y="2328"/>
              <a:ext cx="748" cy="28"/>
            </a:xfrm>
            <a:custGeom>
              <a:avLst/>
              <a:gdLst>
                <a:gd name="T0" fmla="*/ 724 w 748"/>
                <a:gd name="T1" fmla="*/ 11 h 28"/>
                <a:gd name="T2" fmla="*/ 679 w 748"/>
                <a:gd name="T3" fmla="*/ 11 h 28"/>
                <a:gd name="T4" fmla="*/ 634 w 748"/>
                <a:gd name="T5" fmla="*/ 9 h 28"/>
                <a:gd name="T6" fmla="*/ 590 w 748"/>
                <a:gd name="T7" fmla="*/ 9 h 28"/>
                <a:gd name="T8" fmla="*/ 545 w 748"/>
                <a:gd name="T9" fmla="*/ 6 h 28"/>
                <a:gd name="T10" fmla="*/ 497 w 748"/>
                <a:gd name="T11" fmla="*/ 6 h 28"/>
                <a:gd name="T12" fmla="*/ 453 w 748"/>
                <a:gd name="T13" fmla="*/ 4 h 28"/>
                <a:gd name="T14" fmla="*/ 408 w 748"/>
                <a:gd name="T15" fmla="*/ 4 h 28"/>
                <a:gd name="T16" fmla="*/ 364 w 748"/>
                <a:gd name="T17" fmla="*/ 2 h 28"/>
                <a:gd name="T18" fmla="*/ 319 w 748"/>
                <a:gd name="T19" fmla="*/ 2 h 28"/>
                <a:gd name="T20" fmla="*/ 274 w 748"/>
                <a:gd name="T21" fmla="*/ 2 h 28"/>
                <a:gd name="T22" fmla="*/ 230 w 748"/>
                <a:gd name="T23" fmla="*/ 2 h 28"/>
                <a:gd name="T24" fmla="*/ 185 w 748"/>
                <a:gd name="T25" fmla="*/ 0 h 28"/>
                <a:gd name="T26" fmla="*/ 137 w 748"/>
                <a:gd name="T27" fmla="*/ 2 h 28"/>
                <a:gd name="T28" fmla="*/ 93 w 748"/>
                <a:gd name="T29" fmla="*/ 2 h 28"/>
                <a:gd name="T30" fmla="*/ 48 w 748"/>
                <a:gd name="T31" fmla="*/ 2 h 28"/>
                <a:gd name="T32" fmla="*/ 3 w 748"/>
                <a:gd name="T33" fmla="*/ 4 h 28"/>
                <a:gd name="T34" fmla="*/ 0 w 748"/>
                <a:gd name="T35" fmla="*/ 6 h 28"/>
                <a:gd name="T36" fmla="*/ 7 w 748"/>
                <a:gd name="T37" fmla="*/ 13 h 28"/>
                <a:gd name="T38" fmla="*/ 17 w 748"/>
                <a:gd name="T39" fmla="*/ 19 h 28"/>
                <a:gd name="T40" fmla="*/ 27 w 748"/>
                <a:gd name="T41" fmla="*/ 22 h 28"/>
                <a:gd name="T42" fmla="*/ 72 w 748"/>
                <a:gd name="T43" fmla="*/ 24 h 28"/>
                <a:gd name="T44" fmla="*/ 117 w 748"/>
                <a:gd name="T45" fmla="*/ 26 h 28"/>
                <a:gd name="T46" fmla="*/ 161 w 748"/>
                <a:gd name="T47" fmla="*/ 26 h 28"/>
                <a:gd name="T48" fmla="*/ 206 w 748"/>
                <a:gd name="T49" fmla="*/ 26 h 28"/>
                <a:gd name="T50" fmla="*/ 254 w 748"/>
                <a:gd name="T51" fmla="*/ 28 h 28"/>
                <a:gd name="T52" fmla="*/ 298 w 748"/>
                <a:gd name="T53" fmla="*/ 28 h 28"/>
                <a:gd name="T54" fmla="*/ 343 w 748"/>
                <a:gd name="T55" fmla="*/ 28 h 28"/>
                <a:gd name="T56" fmla="*/ 388 w 748"/>
                <a:gd name="T57" fmla="*/ 28 h 28"/>
                <a:gd name="T58" fmla="*/ 432 w 748"/>
                <a:gd name="T59" fmla="*/ 26 h 28"/>
                <a:gd name="T60" fmla="*/ 477 w 748"/>
                <a:gd name="T61" fmla="*/ 26 h 28"/>
                <a:gd name="T62" fmla="*/ 521 w 748"/>
                <a:gd name="T63" fmla="*/ 26 h 28"/>
                <a:gd name="T64" fmla="*/ 566 w 748"/>
                <a:gd name="T65" fmla="*/ 26 h 28"/>
                <a:gd name="T66" fmla="*/ 610 w 748"/>
                <a:gd name="T67" fmla="*/ 24 h 28"/>
                <a:gd name="T68" fmla="*/ 655 w 748"/>
                <a:gd name="T69" fmla="*/ 24 h 28"/>
                <a:gd name="T70" fmla="*/ 700 w 748"/>
                <a:gd name="T71" fmla="*/ 22 h 28"/>
                <a:gd name="T72" fmla="*/ 744 w 748"/>
                <a:gd name="T73" fmla="*/ 22 h 28"/>
                <a:gd name="T74" fmla="*/ 748 w 748"/>
                <a:gd name="T75" fmla="*/ 19 h 28"/>
                <a:gd name="T76" fmla="*/ 741 w 748"/>
                <a:gd name="T77" fmla="*/ 15 h 28"/>
                <a:gd name="T78" fmla="*/ 730 w 748"/>
                <a:gd name="T79" fmla="*/ 13 h 28"/>
                <a:gd name="T80" fmla="*/ 724 w 748"/>
                <a:gd name="T81" fmla="*/ 11 h 28"/>
                <a:gd name="T82" fmla="*/ 724 w 748"/>
                <a:gd name="T83" fmla="*/ 11 h 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48" h="28">
                  <a:moveTo>
                    <a:pt x="724" y="11"/>
                  </a:moveTo>
                  <a:lnTo>
                    <a:pt x="679" y="11"/>
                  </a:lnTo>
                  <a:lnTo>
                    <a:pt x="634" y="9"/>
                  </a:lnTo>
                  <a:lnTo>
                    <a:pt x="590" y="9"/>
                  </a:lnTo>
                  <a:lnTo>
                    <a:pt x="545" y="6"/>
                  </a:lnTo>
                  <a:lnTo>
                    <a:pt x="497" y="6"/>
                  </a:lnTo>
                  <a:lnTo>
                    <a:pt x="453" y="4"/>
                  </a:lnTo>
                  <a:lnTo>
                    <a:pt x="408" y="4"/>
                  </a:lnTo>
                  <a:lnTo>
                    <a:pt x="364" y="2"/>
                  </a:lnTo>
                  <a:lnTo>
                    <a:pt x="319" y="2"/>
                  </a:lnTo>
                  <a:lnTo>
                    <a:pt x="274" y="2"/>
                  </a:lnTo>
                  <a:lnTo>
                    <a:pt x="230" y="2"/>
                  </a:lnTo>
                  <a:lnTo>
                    <a:pt x="185" y="0"/>
                  </a:lnTo>
                  <a:lnTo>
                    <a:pt x="137" y="2"/>
                  </a:lnTo>
                  <a:lnTo>
                    <a:pt x="93" y="2"/>
                  </a:lnTo>
                  <a:lnTo>
                    <a:pt x="48" y="2"/>
                  </a:lnTo>
                  <a:lnTo>
                    <a:pt x="3" y="4"/>
                  </a:lnTo>
                  <a:lnTo>
                    <a:pt x="0" y="6"/>
                  </a:lnTo>
                  <a:lnTo>
                    <a:pt x="7" y="13"/>
                  </a:lnTo>
                  <a:lnTo>
                    <a:pt x="17" y="19"/>
                  </a:lnTo>
                  <a:lnTo>
                    <a:pt x="27" y="22"/>
                  </a:lnTo>
                  <a:lnTo>
                    <a:pt x="72" y="24"/>
                  </a:lnTo>
                  <a:lnTo>
                    <a:pt x="117" y="26"/>
                  </a:lnTo>
                  <a:lnTo>
                    <a:pt x="161" y="26"/>
                  </a:lnTo>
                  <a:lnTo>
                    <a:pt x="206" y="26"/>
                  </a:lnTo>
                  <a:lnTo>
                    <a:pt x="254" y="28"/>
                  </a:lnTo>
                  <a:lnTo>
                    <a:pt x="298" y="28"/>
                  </a:lnTo>
                  <a:lnTo>
                    <a:pt x="343" y="28"/>
                  </a:lnTo>
                  <a:lnTo>
                    <a:pt x="388" y="28"/>
                  </a:lnTo>
                  <a:lnTo>
                    <a:pt x="432" y="26"/>
                  </a:lnTo>
                  <a:lnTo>
                    <a:pt x="477" y="26"/>
                  </a:lnTo>
                  <a:lnTo>
                    <a:pt x="521" y="26"/>
                  </a:lnTo>
                  <a:lnTo>
                    <a:pt x="566" y="26"/>
                  </a:lnTo>
                  <a:lnTo>
                    <a:pt x="610" y="24"/>
                  </a:lnTo>
                  <a:lnTo>
                    <a:pt x="655" y="24"/>
                  </a:lnTo>
                  <a:lnTo>
                    <a:pt x="700" y="22"/>
                  </a:lnTo>
                  <a:lnTo>
                    <a:pt x="744" y="22"/>
                  </a:lnTo>
                  <a:lnTo>
                    <a:pt x="748" y="19"/>
                  </a:lnTo>
                  <a:lnTo>
                    <a:pt x="741" y="15"/>
                  </a:lnTo>
                  <a:lnTo>
                    <a:pt x="730" y="13"/>
                  </a:lnTo>
                  <a:lnTo>
                    <a:pt x="72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6" name="Freeform 65"/>
            <p:cNvSpPr>
              <a:spLocks/>
            </p:cNvSpPr>
            <p:nvPr/>
          </p:nvSpPr>
          <p:spPr bwMode="auto">
            <a:xfrm>
              <a:off x="4022" y="2326"/>
              <a:ext cx="148" cy="556"/>
            </a:xfrm>
            <a:custGeom>
              <a:avLst/>
              <a:gdLst>
                <a:gd name="T0" fmla="*/ 141 w 148"/>
                <a:gd name="T1" fmla="*/ 0 h 556"/>
                <a:gd name="T2" fmla="*/ 113 w 148"/>
                <a:gd name="T3" fmla="*/ 69 h 556"/>
                <a:gd name="T4" fmla="*/ 89 w 148"/>
                <a:gd name="T5" fmla="*/ 137 h 556"/>
                <a:gd name="T6" fmla="*/ 69 w 148"/>
                <a:gd name="T7" fmla="*/ 206 h 556"/>
                <a:gd name="T8" fmla="*/ 52 w 148"/>
                <a:gd name="T9" fmla="*/ 276 h 556"/>
                <a:gd name="T10" fmla="*/ 38 w 148"/>
                <a:gd name="T11" fmla="*/ 343 h 556"/>
                <a:gd name="T12" fmla="*/ 24 w 148"/>
                <a:gd name="T13" fmla="*/ 412 h 556"/>
                <a:gd name="T14" fmla="*/ 10 w 148"/>
                <a:gd name="T15" fmla="*/ 482 h 556"/>
                <a:gd name="T16" fmla="*/ 0 w 148"/>
                <a:gd name="T17" fmla="*/ 552 h 556"/>
                <a:gd name="T18" fmla="*/ 0 w 148"/>
                <a:gd name="T19" fmla="*/ 554 h 556"/>
                <a:gd name="T20" fmla="*/ 4 w 148"/>
                <a:gd name="T21" fmla="*/ 554 h 556"/>
                <a:gd name="T22" fmla="*/ 7 w 148"/>
                <a:gd name="T23" fmla="*/ 556 h 556"/>
                <a:gd name="T24" fmla="*/ 7 w 148"/>
                <a:gd name="T25" fmla="*/ 556 h 556"/>
                <a:gd name="T26" fmla="*/ 21 w 148"/>
                <a:gd name="T27" fmla="*/ 486 h 556"/>
                <a:gd name="T28" fmla="*/ 34 w 148"/>
                <a:gd name="T29" fmla="*/ 417 h 556"/>
                <a:gd name="T30" fmla="*/ 48 w 148"/>
                <a:gd name="T31" fmla="*/ 347 h 556"/>
                <a:gd name="T32" fmla="*/ 65 w 148"/>
                <a:gd name="T33" fmla="*/ 280 h 556"/>
                <a:gd name="T34" fmla="*/ 82 w 148"/>
                <a:gd name="T35" fmla="*/ 210 h 556"/>
                <a:gd name="T36" fmla="*/ 100 w 148"/>
                <a:gd name="T37" fmla="*/ 141 h 556"/>
                <a:gd name="T38" fmla="*/ 124 w 148"/>
                <a:gd name="T39" fmla="*/ 74 h 556"/>
                <a:gd name="T40" fmla="*/ 148 w 148"/>
                <a:gd name="T41" fmla="*/ 4 h 556"/>
                <a:gd name="T42" fmla="*/ 148 w 148"/>
                <a:gd name="T43" fmla="*/ 2 h 556"/>
                <a:gd name="T44" fmla="*/ 144 w 148"/>
                <a:gd name="T45" fmla="*/ 2 h 556"/>
                <a:gd name="T46" fmla="*/ 141 w 148"/>
                <a:gd name="T47" fmla="*/ 0 h 556"/>
                <a:gd name="T48" fmla="*/ 141 w 148"/>
                <a:gd name="T49" fmla="*/ 0 h 556"/>
                <a:gd name="T50" fmla="*/ 141 w 148"/>
                <a:gd name="T51" fmla="*/ 0 h 5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8" h="556">
                  <a:moveTo>
                    <a:pt x="141" y="0"/>
                  </a:moveTo>
                  <a:lnTo>
                    <a:pt x="113" y="69"/>
                  </a:lnTo>
                  <a:lnTo>
                    <a:pt x="89" y="137"/>
                  </a:lnTo>
                  <a:lnTo>
                    <a:pt x="69" y="206"/>
                  </a:lnTo>
                  <a:lnTo>
                    <a:pt x="52" y="276"/>
                  </a:lnTo>
                  <a:lnTo>
                    <a:pt x="38" y="343"/>
                  </a:lnTo>
                  <a:lnTo>
                    <a:pt x="24" y="412"/>
                  </a:lnTo>
                  <a:lnTo>
                    <a:pt x="10" y="482"/>
                  </a:lnTo>
                  <a:lnTo>
                    <a:pt x="0" y="552"/>
                  </a:lnTo>
                  <a:lnTo>
                    <a:pt x="0" y="554"/>
                  </a:lnTo>
                  <a:lnTo>
                    <a:pt x="4" y="554"/>
                  </a:lnTo>
                  <a:lnTo>
                    <a:pt x="7" y="556"/>
                  </a:lnTo>
                  <a:lnTo>
                    <a:pt x="21" y="486"/>
                  </a:lnTo>
                  <a:lnTo>
                    <a:pt x="34" y="417"/>
                  </a:lnTo>
                  <a:lnTo>
                    <a:pt x="48" y="347"/>
                  </a:lnTo>
                  <a:lnTo>
                    <a:pt x="65" y="280"/>
                  </a:lnTo>
                  <a:lnTo>
                    <a:pt x="82" y="210"/>
                  </a:lnTo>
                  <a:lnTo>
                    <a:pt x="100" y="141"/>
                  </a:lnTo>
                  <a:lnTo>
                    <a:pt x="124" y="74"/>
                  </a:lnTo>
                  <a:lnTo>
                    <a:pt x="148" y="4"/>
                  </a:lnTo>
                  <a:lnTo>
                    <a:pt x="148" y="2"/>
                  </a:lnTo>
                  <a:lnTo>
                    <a:pt x="144" y="2"/>
                  </a:lnTo>
                  <a:lnTo>
                    <a:pt x="1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7" name="Freeform 66"/>
            <p:cNvSpPr>
              <a:spLocks/>
            </p:cNvSpPr>
            <p:nvPr/>
          </p:nvSpPr>
          <p:spPr bwMode="auto">
            <a:xfrm>
              <a:off x="3683" y="2665"/>
              <a:ext cx="733" cy="32"/>
            </a:xfrm>
            <a:custGeom>
              <a:avLst/>
              <a:gdLst>
                <a:gd name="T0" fmla="*/ 716 w 733"/>
                <a:gd name="T1" fmla="*/ 0 h 32"/>
                <a:gd name="T2" fmla="*/ 672 w 733"/>
                <a:gd name="T3" fmla="*/ 2 h 32"/>
                <a:gd name="T4" fmla="*/ 627 w 733"/>
                <a:gd name="T5" fmla="*/ 2 h 32"/>
                <a:gd name="T6" fmla="*/ 583 w 733"/>
                <a:gd name="T7" fmla="*/ 4 h 32"/>
                <a:gd name="T8" fmla="*/ 538 w 733"/>
                <a:gd name="T9" fmla="*/ 4 h 32"/>
                <a:gd name="T10" fmla="*/ 493 w 733"/>
                <a:gd name="T11" fmla="*/ 6 h 32"/>
                <a:gd name="T12" fmla="*/ 449 w 733"/>
                <a:gd name="T13" fmla="*/ 6 h 32"/>
                <a:gd name="T14" fmla="*/ 404 w 733"/>
                <a:gd name="T15" fmla="*/ 6 h 32"/>
                <a:gd name="T16" fmla="*/ 360 w 733"/>
                <a:gd name="T17" fmla="*/ 6 h 32"/>
                <a:gd name="T18" fmla="*/ 315 w 733"/>
                <a:gd name="T19" fmla="*/ 6 h 32"/>
                <a:gd name="T20" fmla="*/ 270 w 733"/>
                <a:gd name="T21" fmla="*/ 6 h 32"/>
                <a:gd name="T22" fmla="*/ 226 w 733"/>
                <a:gd name="T23" fmla="*/ 6 h 32"/>
                <a:gd name="T24" fmla="*/ 178 w 733"/>
                <a:gd name="T25" fmla="*/ 6 h 32"/>
                <a:gd name="T26" fmla="*/ 133 w 733"/>
                <a:gd name="T27" fmla="*/ 6 h 32"/>
                <a:gd name="T28" fmla="*/ 89 w 733"/>
                <a:gd name="T29" fmla="*/ 8 h 32"/>
                <a:gd name="T30" fmla="*/ 44 w 733"/>
                <a:gd name="T31" fmla="*/ 8 h 32"/>
                <a:gd name="T32" fmla="*/ 0 w 733"/>
                <a:gd name="T33" fmla="*/ 10 h 32"/>
                <a:gd name="T34" fmla="*/ 0 w 733"/>
                <a:gd name="T35" fmla="*/ 13 h 32"/>
                <a:gd name="T36" fmla="*/ 3 w 733"/>
                <a:gd name="T37" fmla="*/ 19 h 32"/>
                <a:gd name="T38" fmla="*/ 6 w 733"/>
                <a:gd name="T39" fmla="*/ 26 h 32"/>
                <a:gd name="T40" fmla="*/ 13 w 733"/>
                <a:gd name="T41" fmla="*/ 28 h 32"/>
                <a:gd name="T42" fmla="*/ 58 w 733"/>
                <a:gd name="T43" fmla="*/ 30 h 32"/>
                <a:gd name="T44" fmla="*/ 102 w 733"/>
                <a:gd name="T45" fmla="*/ 32 h 32"/>
                <a:gd name="T46" fmla="*/ 147 w 733"/>
                <a:gd name="T47" fmla="*/ 32 h 32"/>
                <a:gd name="T48" fmla="*/ 195 w 733"/>
                <a:gd name="T49" fmla="*/ 32 h 32"/>
                <a:gd name="T50" fmla="*/ 240 w 733"/>
                <a:gd name="T51" fmla="*/ 32 h 32"/>
                <a:gd name="T52" fmla="*/ 284 w 733"/>
                <a:gd name="T53" fmla="*/ 32 h 32"/>
                <a:gd name="T54" fmla="*/ 329 w 733"/>
                <a:gd name="T55" fmla="*/ 32 h 32"/>
                <a:gd name="T56" fmla="*/ 373 w 733"/>
                <a:gd name="T57" fmla="*/ 32 h 32"/>
                <a:gd name="T58" fmla="*/ 421 w 733"/>
                <a:gd name="T59" fmla="*/ 32 h 32"/>
                <a:gd name="T60" fmla="*/ 466 w 733"/>
                <a:gd name="T61" fmla="*/ 30 h 32"/>
                <a:gd name="T62" fmla="*/ 511 w 733"/>
                <a:gd name="T63" fmla="*/ 28 h 32"/>
                <a:gd name="T64" fmla="*/ 555 w 733"/>
                <a:gd name="T65" fmla="*/ 26 h 32"/>
                <a:gd name="T66" fmla="*/ 600 w 733"/>
                <a:gd name="T67" fmla="*/ 24 h 32"/>
                <a:gd name="T68" fmla="*/ 644 w 733"/>
                <a:gd name="T69" fmla="*/ 21 h 32"/>
                <a:gd name="T70" fmla="*/ 689 w 733"/>
                <a:gd name="T71" fmla="*/ 19 h 32"/>
                <a:gd name="T72" fmla="*/ 733 w 733"/>
                <a:gd name="T73" fmla="*/ 17 h 32"/>
                <a:gd name="T74" fmla="*/ 733 w 733"/>
                <a:gd name="T75" fmla="*/ 15 h 32"/>
                <a:gd name="T76" fmla="*/ 730 w 733"/>
                <a:gd name="T77" fmla="*/ 8 h 32"/>
                <a:gd name="T78" fmla="*/ 723 w 733"/>
                <a:gd name="T79" fmla="*/ 2 h 32"/>
                <a:gd name="T80" fmla="*/ 716 w 733"/>
                <a:gd name="T81" fmla="*/ 0 h 32"/>
                <a:gd name="T82" fmla="*/ 716 w 733"/>
                <a:gd name="T83" fmla="*/ 0 h 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33" h="32">
                  <a:moveTo>
                    <a:pt x="716" y="0"/>
                  </a:moveTo>
                  <a:lnTo>
                    <a:pt x="672" y="2"/>
                  </a:lnTo>
                  <a:lnTo>
                    <a:pt x="627" y="2"/>
                  </a:lnTo>
                  <a:lnTo>
                    <a:pt x="583" y="4"/>
                  </a:lnTo>
                  <a:lnTo>
                    <a:pt x="538" y="4"/>
                  </a:lnTo>
                  <a:lnTo>
                    <a:pt x="493" y="6"/>
                  </a:lnTo>
                  <a:lnTo>
                    <a:pt x="449" y="6"/>
                  </a:lnTo>
                  <a:lnTo>
                    <a:pt x="404" y="6"/>
                  </a:lnTo>
                  <a:lnTo>
                    <a:pt x="360" y="6"/>
                  </a:lnTo>
                  <a:lnTo>
                    <a:pt x="315" y="6"/>
                  </a:lnTo>
                  <a:lnTo>
                    <a:pt x="270" y="6"/>
                  </a:lnTo>
                  <a:lnTo>
                    <a:pt x="226" y="6"/>
                  </a:lnTo>
                  <a:lnTo>
                    <a:pt x="178" y="6"/>
                  </a:lnTo>
                  <a:lnTo>
                    <a:pt x="133" y="6"/>
                  </a:lnTo>
                  <a:lnTo>
                    <a:pt x="89" y="8"/>
                  </a:lnTo>
                  <a:lnTo>
                    <a:pt x="44" y="8"/>
                  </a:lnTo>
                  <a:lnTo>
                    <a:pt x="0" y="10"/>
                  </a:lnTo>
                  <a:lnTo>
                    <a:pt x="0" y="13"/>
                  </a:lnTo>
                  <a:lnTo>
                    <a:pt x="3" y="19"/>
                  </a:lnTo>
                  <a:lnTo>
                    <a:pt x="6" y="26"/>
                  </a:lnTo>
                  <a:lnTo>
                    <a:pt x="13" y="28"/>
                  </a:lnTo>
                  <a:lnTo>
                    <a:pt x="58" y="30"/>
                  </a:lnTo>
                  <a:lnTo>
                    <a:pt x="102" y="32"/>
                  </a:lnTo>
                  <a:lnTo>
                    <a:pt x="147" y="32"/>
                  </a:lnTo>
                  <a:lnTo>
                    <a:pt x="195" y="32"/>
                  </a:lnTo>
                  <a:lnTo>
                    <a:pt x="240" y="32"/>
                  </a:lnTo>
                  <a:lnTo>
                    <a:pt x="284" y="32"/>
                  </a:lnTo>
                  <a:lnTo>
                    <a:pt x="329" y="32"/>
                  </a:lnTo>
                  <a:lnTo>
                    <a:pt x="373" y="32"/>
                  </a:lnTo>
                  <a:lnTo>
                    <a:pt x="421" y="32"/>
                  </a:lnTo>
                  <a:lnTo>
                    <a:pt x="466" y="30"/>
                  </a:lnTo>
                  <a:lnTo>
                    <a:pt x="511" y="28"/>
                  </a:lnTo>
                  <a:lnTo>
                    <a:pt x="555" y="26"/>
                  </a:lnTo>
                  <a:lnTo>
                    <a:pt x="600" y="24"/>
                  </a:lnTo>
                  <a:lnTo>
                    <a:pt x="644" y="21"/>
                  </a:lnTo>
                  <a:lnTo>
                    <a:pt x="689" y="19"/>
                  </a:lnTo>
                  <a:lnTo>
                    <a:pt x="733" y="17"/>
                  </a:lnTo>
                  <a:lnTo>
                    <a:pt x="733" y="15"/>
                  </a:lnTo>
                  <a:lnTo>
                    <a:pt x="730" y="8"/>
                  </a:lnTo>
                  <a:lnTo>
                    <a:pt x="723" y="2"/>
                  </a:lnTo>
                  <a:lnTo>
                    <a:pt x="7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8" name="Freeform 67"/>
            <p:cNvSpPr>
              <a:spLocks/>
            </p:cNvSpPr>
            <p:nvPr/>
          </p:nvSpPr>
          <p:spPr bwMode="auto">
            <a:xfrm>
              <a:off x="3785" y="2480"/>
              <a:ext cx="638" cy="22"/>
            </a:xfrm>
            <a:custGeom>
              <a:avLst/>
              <a:gdLst>
                <a:gd name="T0" fmla="*/ 621 w 638"/>
                <a:gd name="T1" fmla="*/ 4 h 22"/>
                <a:gd name="T2" fmla="*/ 583 w 638"/>
                <a:gd name="T3" fmla="*/ 4 h 22"/>
                <a:gd name="T4" fmla="*/ 542 w 638"/>
                <a:gd name="T5" fmla="*/ 4 h 22"/>
                <a:gd name="T6" fmla="*/ 505 w 638"/>
                <a:gd name="T7" fmla="*/ 4 h 22"/>
                <a:gd name="T8" fmla="*/ 467 w 638"/>
                <a:gd name="T9" fmla="*/ 2 h 22"/>
                <a:gd name="T10" fmla="*/ 429 w 638"/>
                <a:gd name="T11" fmla="*/ 2 h 22"/>
                <a:gd name="T12" fmla="*/ 388 w 638"/>
                <a:gd name="T13" fmla="*/ 2 h 22"/>
                <a:gd name="T14" fmla="*/ 350 w 638"/>
                <a:gd name="T15" fmla="*/ 2 h 22"/>
                <a:gd name="T16" fmla="*/ 313 w 638"/>
                <a:gd name="T17" fmla="*/ 0 h 22"/>
                <a:gd name="T18" fmla="*/ 271 w 638"/>
                <a:gd name="T19" fmla="*/ 0 h 22"/>
                <a:gd name="T20" fmla="*/ 234 w 638"/>
                <a:gd name="T21" fmla="*/ 0 h 22"/>
                <a:gd name="T22" fmla="*/ 192 w 638"/>
                <a:gd name="T23" fmla="*/ 0 h 22"/>
                <a:gd name="T24" fmla="*/ 155 w 638"/>
                <a:gd name="T25" fmla="*/ 0 h 22"/>
                <a:gd name="T26" fmla="*/ 117 w 638"/>
                <a:gd name="T27" fmla="*/ 0 h 22"/>
                <a:gd name="T28" fmla="*/ 79 w 638"/>
                <a:gd name="T29" fmla="*/ 0 h 22"/>
                <a:gd name="T30" fmla="*/ 38 w 638"/>
                <a:gd name="T31" fmla="*/ 2 h 22"/>
                <a:gd name="T32" fmla="*/ 0 w 638"/>
                <a:gd name="T33" fmla="*/ 2 h 22"/>
                <a:gd name="T34" fmla="*/ 0 w 638"/>
                <a:gd name="T35" fmla="*/ 4 h 22"/>
                <a:gd name="T36" fmla="*/ 4 w 638"/>
                <a:gd name="T37" fmla="*/ 9 h 22"/>
                <a:gd name="T38" fmla="*/ 7 w 638"/>
                <a:gd name="T39" fmla="*/ 15 h 22"/>
                <a:gd name="T40" fmla="*/ 14 w 638"/>
                <a:gd name="T41" fmla="*/ 17 h 22"/>
                <a:gd name="T42" fmla="*/ 52 w 638"/>
                <a:gd name="T43" fmla="*/ 20 h 22"/>
                <a:gd name="T44" fmla="*/ 93 w 638"/>
                <a:gd name="T45" fmla="*/ 20 h 22"/>
                <a:gd name="T46" fmla="*/ 131 w 638"/>
                <a:gd name="T47" fmla="*/ 22 h 22"/>
                <a:gd name="T48" fmla="*/ 168 w 638"/>
                <a:gd name="T49" fmla="*/ 22 h 22"/>
                <a:gd name="T50" fmla="*/ 210 w 638"/>
                <a:gd name="T51" fmla="*/ 22 h 22"/>
                <a:gd name="T52" fmla="*/ 247 w 638"/>
                <a:gd name="T53" fmla="*/ 22 h 22"/>
                <a:gd name="T54" fmla="*/ 285 w 638"/>
                <a:gd name="T55" fmla="*/ 22 h 22"/>
                <a:gd name="T56" fmla="*/ 326 w 638"/>
                <a:gd name="T57" fmla="*/ 22 h 22"/>
                <a:gd name="T58" fmla="*/ 364 w 638"/>
                <a:gd name="T59" fmla="*/ 22 h 22"/>
                <a:gd name="T60" fmla="*/ 402 w 638"/>
                <a:gd name="T61" fmla="*/ 22 h 22"/>
                <a:gd name="T62" fmla="*/ 443 w 638"/>
                <a:gd name="T63" fmla="*/ 22 h 22"/>
                <a:gd name="T64" fmla="*/ 481 w 638"/>
                <a:gd name="T65" fmla="*/ 22 h 22"/>
                <a:gd name="T66" fmla="*/ 522 w 638"/>
                <a:gd name="T67" fmla="*/ 22 h 22"/>
                <a:gd name="T68" fmla="*/ 559 w 638"/>
                <a:gd name="T69" fmla="*/ 22 h 22"/>
                <a:gd name="T70" fmla="*/ 601 w 638"/>
                <a:gd name="T71" fmla="*/ 22 h 22"/>
                <a:gd name="T72" fmla="*/ 638 w 638"/>
                <a:gd name="T73" fmla="*/ 22 h 22"/>
                <a:gd name="T74" fmla="*/ 638 w 638"/>
                <a:gd name="T75" fmla="*/ 20 h 22"/>
                <a:gd name="T76" fmla="*/ 635 w 638"/>
                <a:gd name="T77" fmla="*/ 13 h 22"/>
                <a:gd name="T78" fmla="*/ 628 w 638"/>
                <a:gd name="T79" fmla="*/ 9 h 22"/>
                <a:gd name="T80" fmla="*/ 621 w 638"/>
                <a:gd name="T81" fmla="*/ 4 h 22"/>
                <a:gd name="T82" fmla="*/ 621 w 638"/>
                <a:gd name="T83" fmla="*/ 4 h 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38" h="22">
                  <a:moveTo>
                    <a:pt x="621" y="4"/>
                  </a:moveTo>
                  <a:lnTo>
                    <a:pt x="583" y="4"/>
                  </a:lnTo>
                  <a:lnTo>
                    <a:pt x="542" y="4"/>
                  </a:lnTo>
                  <a:lnTo>
                    <a:pt x="505" y="4"/>
                  </a:lnTo>
                  <a:lnTo>
                    <a:pt x="467" y="2"/>
                  </a:lnTo>
                  <a:lnTo>
                    <a:pt x="429" y="2"/>
                  </a:lnTo>
                  <a:lnTo>
                    <a:pt x="388" y="2"/>
                  </a:lnTo>
                  <a:lnTo>
                    <a:pt x="350" y="2"/>
                  </a:lnTo>
                  <a:lnTo>
                    <a:pt x="313" y="0"/>
                  </a:lnTo>
                  <a:lnTo>
                    <a:pt x="271" y="0"/>
                  </a:lnTo>
                  <a:lnTo>
                    <a:pt x="234" y="0"/>
                  </a:lnTo>
                  <a:lnTo>
                    <a:pt x="192" y="0"/>
                  </a:lnTo>
                  <a:lnTo>
                    <a:pt x="155" y="0"/>
                  </a:lnTo>
                  <a:lnTo>
                    <a:pt x="117" y="0"/>
                  </a:lnTo>
                  <a:lnTo>
                    <a:pt x="79" y="0"/>
                  </a:lnTo>
                  <a:lnTo>
                    <a:pt x="38" y="2"/>
                  </a:lnTo>
                  <a:lnTo>
                    <a:pt x="0" y="2"/>
                  </a:lnTo>
                  <a:lnTo>
                    <a:pt x="0" y="4"/>
                  </a:lnTo>
                  <a:lnTo>
                    <a:pt x="4" y="9"/>
                  </a:lnTo>
                  <a:lnTo>
                    <a:pt x="7" y="15"/>
                  </a:lnTo>
                  <a:lnTo>
                    <a:pt x="14" y="17"/>
                  </a:lnTo>
                  <a:lnTo>
                    <a:pt x="52" y="20"/>
                  </a:lnTo>
                  <a:lnTo>
                    <a:pt x="93" y="20"/>
                  </a:lnTo>
                  <a:lnTo>
                    <a:pt x="131" y="22"/>
                  </a:lnTo>
                  <a:lnTo>
                    <a:pt x="168" y="22"/>
                  </a:lnTo>
                  <a:lnTo>
                    <a:pt x="210" y="22"/>
                  </a:lnTo>
                  <a:lnTo>
                    <a:pt x="247" y="22"/>
                  </a:lnTo>
                  <a:lnTo>
                    <a:pt x="285" y="22"/>
                  </a:lnTo>
                  <a:lnTo>
                    <a:pt x="326" y="22"/>
                  </a:lnTo>
                  <a:lnTo>
                    <a:pt x="364" y="22"/>
                  </a:lnTo>
                  <a:lnTo>
                    <a:pt x="402" y="22"/>
                  </a:lnTo>
                  <a:lnTo>
                    <a:pt x="443" y="22"/>
                  </a:lnTo>
                  <a:lnTo>
                    <a:pt x="481" y="22"/>
                  </a:lnTo>
                  <a:lnTo>
                    <a:pt x="522" y="22"/>
                  </a:lnTo>
                  <a:lnTo>
                    <a:pt x="559" y="22"/>
                  </a:lnTo>
                  <a:lnTo>
                    <a:pt x="601" y="22"/>
                  </a:lnTo>
                  <a:lnTo>
                    <a:pt x="638" y="22"/>
                  </a:lnTo>
                  <a:lnTo>
                    <a:pt x="638" y="20"/>
                  </a:lnTo>
                  <a:lnTo>
                    <a:pt x="635" y="13"/>
                  </a:lnTo>
                  <a:lnTo>
                    <a:pt x="628" y="9"/>
                  </a:lnTo>
                  <a:lnTo>
                    <a:pt x="62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9" name="Freeform 68"/>
            <p:cNvSpPr>
              <a:spLocks/>
            </p:cNvSpPr>
            <p:nvPr/>
          </p:nvSpPr>
          <p:spPr bwMode="auto">
            <a:xfrm>
              <a:off x="4471" y="2793"/>
              <a:ext cx="69" cy="119"/>
            </a:xfrm>
            <a:custGeom>
              <a:avLst/>
              <a:gdLst>
                <a:gd name="T0" fmla="*/ 38 w 69"/>
                <a:gd name="T1" fmla="*/ 0 h 119"/>
                <a:gd name="T2" fmla="*/ 21 w 69"/>
                <a:gd name="T3" fmla="*/ 24 h 119"/>
                <a:gd name="T4" fmla="*/ 7 w 69"/>
                <a:gd name="T5" fmla="*/ 48 h 119"/>
                <a:gd name="T6" fmla="*/ 0 w 69"/>
                <a:gd name="T7" fmla="*/ 71 h 119"/>
                <a:gd name="T8" fmla="*/ 0 w 69"/>
                <a:gd name="T9" fmla="*/ 98 h 119"/>
                <a:gd name="T10" fmla="*/ 4 w 69"/>
                <a:gd name="T11" fmla="*/ 104 h 119"/>
                <a:gd name="T12" fmla="*/ 11 w 69"/>
                <a:gd name="T13" fmla="*/ 113 h 119"/>
                <a:gd name="T14" fmla="*/ 21 w 69"/>
                <a:gd name="T15" fmla="*/ 119 h 119"/>
                <a:gd name="T16" fmla="*/ 28 w 69"/>
                <a:gd name="T17" fmla="*/ 117 h 119"/>
                <a:gd name="T18" fmla="*/ 38 w 69"/>
                <a:gd name="T19" fmla="*/ 95 h 119"/>
                <a:gd name="T20" fmla="*/ 45 w 69"/>
                <a:gd name="T21" fmla="*/ 74 h 119"/>
                <a:gd name="T22" fmla="*/ 55 w 69"/>
                <a:gd name="T23" fmla="*/ 52 h 119"/>
                <a:gd name="T24" fmla="*/ 69 w 69"/>
                <a:gd name="T25" fmla="*/ 30 h 119"/>
                <a:gd name="T26" fmla="*/ 69 w 69"/>
                <a:gd name="T27" fmla="*/ 19 h 119"/>
                <a:gd name="T28" fmla="*/ 59 w 69"/>
                <a:gd name="T29" fmla="*/ 8 h 119"/>
                <a:gd name="T30" fmla="*/ 48 w 69"/>
                <a:gd name="T31" fmla="*/ 0 h 119"/>
                <a:gd name="T32" fmla="*/ 38 w 69"/>
                <a:gd name="T33" fmla="*/ 0 h 119"/>
                <a:gd name="T34" fmla="*/ 38 w 69"/>
                <a:gd name="T35" fmla="*/ 0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9" h="119">
                  <a:moveTo>
                    <a:pt x="38" y="0"/>
                  </a:moveTo>
                  <a:lnTo>
                    <a:pt x="21" y="24"/>
                  </a:lnTo>
                  <a:lnTo>
                    <a:pt x="7" y="48"/>
                  </a:lnTo>
                  <a:lnTo>
                    <a:pt x="0" y="71"/>
                  </a:lnTo>
                  <a:lnTo>
                    <a:pt x="0" y="98"/>
                  </a:lnTo>
                  <a:lnTo>
                    <a:pt x="4" y="104"/>
                  </a:lnTo>
                  <a:lnTo>
                    <a:pt x="11" y="113"/>
                  </a:lnTo>
                  <a:lnTo>
                    <a:pt x="21" y="119"/>
                  </a:lnTo>
                  <a:lnTo>
                    <a:pt x="28" y="117"/>
                  </a:lnTo>
                  <a:lnTo>
                    <a:pt x="38" y="95"/>
                  </a:lnTo>
                  <a:lnTo>
                    <a:pt x="45" y="74"/>
                  </a:lnTo>
                  <a:lnTo>
                    <a:pt x="55" y="52"/>
                  </a:lnTo>
                  <a:lnTo>
                    <a:pt x="69" y="30"/>
                  </a:lnTo>
                  <a:lnTo>
                    <a:pt x="69" y="19"/>
                  </a:lnTo>
                  <a:lnTo>
                    <a:pt x="59" y="8"/>
                  </a:lnTo>
                  <a:lnTo>
                    <a:pt x="48" y="0"/>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0" name="Freeform 69"/>
            <p:cNvSpPr>
              <a:spLocks/>
            </p:cNvSpPr>
            <p:nvPr/>
          </p:nvSpPr>
          <p:spPr bwMode="auto">
            <a:xfrm>
              <a:off x="3542" y="2808"/>
              <a:ext cx="51" cy="109"/>
            </a:xfrm>
            <a:custGeom>
              <a:avLst/>
              <a:gdLst>
                <a:gd name="T0" fmla="*/ 14 w 51"/>
                <a:gd name="T1" fmla="*/ 2 h 109"/>
                <a:gd name="T2" fmla="*/ 10 w 51"/>
                <a:gd name="T3" fmla="*/ 24 h 109"/>
                <a:gd name="T4" fmla="*/ 7 w 51"/>
                <a:gd name="T5" fmla="*/ 46 h 109"/>
                <a:gd name="T6" fmla="*/ 3 w 51"/>
                <a:gd name="T7" fmla="*/ 70 h 109"/>
                <a:gd name="T8" fmla="*/ 0 w 51"/>
                <a:gd name="T9" fmla="*/ 91 h 109"/>
                <a:gd name="T10" fmla="*/ 3 w 51"/>
                <a:gd name="T11" fmla="*/ 98 h 109"/>
                <a:gd name="T12" fmla="*/ 17 w 51"/>
                <a:gd name="T13" fmla="*/ 104 h 109"/>
                <a:gd name="T14" fmla="*/ 27 w 51"/>
                <a:gd name="T15" fmla="*/ 109 h 109"/>
                <a:gd name="T16" fmla="*/ 34 w 51"/>
                <a:gd name="T17" fmla="*/ 106 h 109"/>
                <a:gd name="T18" fmla="*/ 41 w 51"/>
                <a:gd name="T19" fmla="*/ 85 h 109"/>
                <a:gd name="T20" fmla="*/ 45 w 51"/>
                <a:gd name="T21" fmla="*/ 61 h 109"/>
                <a:gd name="T22" fmla="*/ 48 w 51"/>
                <a:gd name="T23" fmla="*/ 39 h 109"/>
                <a:gd name="T24" fmla="*/ 51 w 51"/>
                <a:gd name="T25" fmla="*/ 17 h 109"/>
                <a:gd name="T26" fmla="*/ 45 w 51"/>
                <a:gd name="T27" fmla="*/ 11 h 109"/>
                <a:gd name="T28" fmla="*/ 34 w 51"/>
                <a:gd name="T29" fmla="*/ 4 h 109"/>
                <a:gd name="T30" fmla="*/ 21 w 51"/>
                <a:gd name="T31" fmla="*/ 0 h 109"/>
                <a:gd name="T32" fmla="*/ 14 w 51"/>
                <a:gd name="T33" fmla="*/ 2 h 109"/>
                <a:gd name="T34" fmla="*/ 14 w 51"/>
                <a:gd name="T35" fmla="*/ 2 h 1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1" h="109">
                  <a:moveTo>
                    <a:pt x="14" y="2"/>
                  </a:moveTo>
                  <a:lnTo>
                    <a:pt x="10" y="24"/>
                  </a:lnTo>
                  <a:lnTo>
                    <a:pt x="7" y="46"/>
                  </a:lnTo>
                  <a:lnTo>
                    <a:pt x="3" y="70"/>
                  </a:lnTo>
                  <a:lnTo>
                    <a:pt x="0" y="91"/>
                  </a:lnTo>
                  <a:lnTo>
                    <a:pt x="3" y="98"/>
                  </a:lnTo>
                  <a:lnTo>
                    <a:pt x="17" y="104"/>
                  </a:lnTo>
                  <a:lnTo>
                    <a:pt x="27" y="109"/>
                  </a:lnTo>
                  <a:lnTo>
                    <a:pt x="34" y="106"/>
                  </a:lnTo>
                  <a:lnTo>
                    <a:pt x="41" y="85"/>
                  </a:lnTo>
                  <a:lnTo>
                    <a:pt x="45" y="61"/>
                  </a:lnTo>
                  <a:lnTo>
                    <a:pt x="48" y="39"/>
                  </a:lnTo>
                  <a:lnTo>
                    <a:pt x="51" y="17"/>
                  </a:lnTo>
                  <a:lnTo>
                    <a:pt x="45" y="11"/>
                  </a:lnTo>
                  <a:lnTo>
                    <a:pt x="34" y="4"/>
                  </a:lnTo>
                  <a:lnTo>
                    <a:pt x="21" y="0"/>
                  </a:lnTo>
                  <a:lnTo>
                    <a:pt x="1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1" name="Freeform 70"/>
            <p:cNvSpPr>
              <a:spLocks/>
            </p:cNvSpPr>
            <p:nvPr/>
          </p:nvSpPr>
          <p:spPr bwMode="auto">
            <a:xfrm>
              <a:off x="3463" y="2901"/>
              <a:ext cx="1087" cy="55"/>
            </a:xfrm>
            <a:custGeom>
              <a:avLst/>
              <a:gdLst>
                <a:gd name="T0" fmla="*/ 1053 w 1087"/>
                <a:gd name="T1" fmla="*/ 11 h 55"/>
                <a:gd name="T2" fmla="*/ 988 w 1087"/>
                <a:gd name="T3" fmla="*/ 11 h 55"/>
                <a:gd name="T4" fmla="*/ 923 w 1087"/>
                <a:gd name="T5" fmla="*/ 9 h 55"/>
                <a:gd name="T6" fmla="*/ 857 w 1087"/>
                <a:gd name="T7" fmla="*/ 7 h 55"/>
                <a:gd name="T8" fmla="*/ 792 w 1087"/>
                <a:gd name="T9" fmla="*/ 7 h 55"/>
                <a:gd name="T10" fmla="*/ 727 w 1087"/>
                <a:gd name="T11" fmla="*/ 5 h 55"/>
                <a:gd name="T12" fmla="*/ 659 w 1087"/>
                <a:gd name="T13" fmla="*/ 5 h 55"/>
                <a:gd name="T14" fmla="*/ 593 w 1087"/>
                <a:gd name="T15" fmla="*/ 3 h 55"/>
                <a:gd name="T16" fmla="*/ 528 w 1087"/>
                <a:gd name="T17" fmla="*/ 0 h 55"/>
                <a:gd name="T18" fmla="*/ 463 w 1087"/>
                <a:gd name="T19" fmla="*/ 0 h 55"/>
                <a:gd name="T20" fmla="*/ 398 w 1087"/>
                <a:gd name="T21" fmla="*/ 0 h 55"/>
                <a:gd name="T22" fmla="*/ 333 w 1087"/>
                <a:gd name="T23" fmla="*/ 0 h 55"/>
                <a:gd name="T24" fmla="*/ 268 w 1087"/>
                <a:gd name="T25" fmla="*/ 0 h 55"/>
                <a:gd name="T26" fmla="*/ 202 w 1087"/>
                <a:gd name="T27" fmla="*/ 0 h 55"/>
                <a:gd name="T28" fmla="*/ 137 w 1087"/>
                <a:gd name="T29" fmla="*/ 0 h 55"/>
                <a:gd name="T30" fmla="*/ 72 w 1087"/>
                <a:gd name="T31" fmla="*/ 3 h 55"/>
                <a:gd name="T32" fmla="*/ 7 w 1087"/>
                <a:gd name="T33" fmla="*/ 5 h 55"/>
                <a:gd name="T34" fmla="*/ 0 w 1087"/>
                <a:gd name="T35" fmla="*/ 9 h 55"/>
                <a:gd name="T36" fmla="*/ 7 w 1087"/>
                <a:gd name="T37" fmla="*/ 20 h 55"/>
                <a:gd name="T38" fmla="*/ 21 w 1087"/>
                <a:gd name="T39" fmla="*/ 31 h 55"/>
                <a:gd name="T40" fmla="*/ 31 w 1087"/>
                <a:gd name="T41" fmla="*/ 37 h 55"/>
                <a:gd name="T42" fmla="*/ 62 w 1087"/>
                <a:gd name="T43" fmla="*/ 44 h 55"/>
                <a:gd name="T44" fmla="*/ 96 w 1087"/>
                <a:gd name="T45" fmla="*/ 48 h 55"/>
                <a:gd name="T46" fmla="*/ 127 w 1087"/>
                <a:gd name="T47" fmla="*/ 50 h 55"/>
                <a:gd name="T48" fmla="*/ 161 w 1087"/>
                <a:gd name="T49" fmla="*/ 53 h 55"/>
                <a:gd name="T50" fmla="*/ 196 w 1087"/>
                <a:gd name="T51" fmla="*/ 55 h 55"/>
                <a:gd name="T52" fmla="*/ 233 w 1087"/>
                <a:gd name="T53" fmla="*/ 55 h 55"/>
                <a:gd name="T54" fmla="*/ 268 w 1087"/>
                <a:gd name="T55" fmla="*/ 55 h 55"/>
                <a:gd name="T56" fmla="*/ 302 w 1087"/>
                <a:gd name="T57" fmla="*/ 55 h 55"/>
                <a:gd name="T58" fmla="*/ 340 w 1087"/>
                <a:gd name="T59" fmla="*/ 55 h 55"/>
                <a:gd name="T60" fmla="*/ 374 w 1087"/>
                <a:gd name="T61" fmla="*/ 53 h 55"/>
                <a:gd name="T62" fmla="*/ 408 w 1087"/>
                <a:gd name="T63" fmla="*/ 53 h 55"/>
                <a:gd name="T64" fmla="*/ 446 w 1087"/>
                <a:gd name="T65" fmla="*/ 50 h 55"/>
                <a:gd name="T66" fmla="*/ 480 w 1087"/>
                <a:gd name="T67" fmla="*/ 50 h 55"/>
                <a:gd name="T68" fmla="*/ 514 w 1087"/>
                <a:gd name="T69" fmla="*/ 48 h 55"/>
                <a:gd name="T70" fmla="*/ 545 w 1087"/>
                <a:gd name="T71" fmla="*/ 48 h 55"/>
                <a:gd name="T72" fmla="*/ 580 w 1087"/>
                <a:gd name="T73" fmla="*/ 48 h 55"/>
                <a:gd name="T74" fmla="*/ 641 w 1087"/>
                <a:gd name="T75" fmla="*/ 48 h 55"/>
                <a:gd name="T76" fmla="*/ 703 w 1087"/>
                <a:gd name="T77" fmla="*/ 46 h 55"/>
                <a:gd name="T78" fmla="*/ 765 w 1087"/>
                <a:gd name="T79" fmla="*/ 46 h 55"/>
                <a:gd name="T80" fmla="*/ 830 w 1087"/>
                <a:gd name="T81" fmla="*/ 44 h 55"/>
                <a:gd name="T82" fmla="*/ 892 w 1087"/>
                <a:gd name="T83" fmla="*/ 44 h 55"/>
                <a:gd name="T84" fmla="*/ 953 w 1087"/>
                <a:gd name="T85" fmla="*/ 44 h 55"/>
                <a:gd name="T86" fmla="*/ 1019 w 1087"/>
                <a:gd name="T87" fmla="*/ 42 h 55"/>
                <a:gd name="T88" fmla="*/ 1080 w 1087"/>
                <a:gd name="T89" fmla="*/ 42 h 55"/>
                <a:gd name="T90" fmla="*/ 1087 w 1087"/>
                <a:gd name="T91" fmla="*/ 37 h 55"/>
                <a:gd name="T92" fmla="*/ 1080 w 1087"/>
                <a:gd name="T93" fmla="*/ 26 h 55"/>
                <a:gd name="T94" fmla="*/ 1067 w 1087"/>
                <a:gd name="T95" fmla="*/ 16 h 55"/>
                <a:gd name="T96" fmla="*/ 1053 w 1087"/>
                <a:gd name="T97" fmla="*/ 11 h 55"/>
                <a:gd name="T98" fmla="*/ 1053 w 1087"/>
                <a:gd name="T99" fmla="*/ 11 h 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87" h="55">
                  <a:moveTo>
                    <a:pt x="1053" y="11"/>
                  </a:moveTo>
                  <a:lnTo>
                    <a:pt x="988" y="11"/>
                  </a:lnTo>
                  <a:lnTo>
                    <a:pt x="923" y="9"/>
                  </a:lnTo>
                  <a:lnTo>
                    <a:pt x="857" y="7"/>
                  </a:lnTo>
                  <a:lnTo>
                    <a:pt x="792" y="7"/>
                  </a:lnTo>
                  <a:lnTo>
                    <a:pt x="727" y="5"/>
                  </a:lnTo>
                  <a:lnTo>
                    <a:pt x="659" y="5"/>
                  </a:lnTo>
                  <a:lnTo>
                    <a:pt x="593" y="3"/>
                  </a:lnTo>
                  <a:lnTo>
                    <a:pt x="528" y="0"/>
                  </a:lnTo>
                  <a:lnTo>
                    <a:pt x="463" y="0"/>
                  </a:lnTo>
                  <a:lnTo>
                    <a:pt x="398" y="0"/>
                  </a:lnTo>
                  <a:lnTo>
                    <a:pt x="333" y="0"/>
                  </a:lnTo>
                  <a:lnTo>
                    <a:pt x="268" y="0"/>
                  </a:lnTo>
                  <a:lnTo>
                    <a:pt x="202" y="0"/>
                  </a:lnTo>
                  <a:lnTo>
                    <a:pt x="137" y="0"/>
                  </a:lnTo>
                  <a:lnTo>
                    <a:pt x="72" y="3"/>
                  </a:lnTo>
                  <a:lnTo>
                    <a:pt x="7" y="5"/>
                  </a:lnTo>
                  <a:lnTo>
                    <a:pt x="0" y="9"/>
                  </a:lnTo>
                  <a:lnTo>
                    <a:pt x="7" y="20"/>
                  </a:lnTo>
                  <a:lnTo>
                    <a:pt x="21" y="31"/>
                  </a:lnTo>
                  <a:lnTo>
                    <a:pt x="31" y="37"/>
                  </a:lnTo>
                  <a:lnTo>
                    <a:pt x="62" y="44"/>
                  </a:lnTo>
                  <a:lnTo>
                    <a:pt x="96" y="48"/>
                  </a:lnTo>
                  <a:lnTo>
                    <a:pt x="127" y="50"/>
                  </a:lnTo>
                  <a:lnTo>
                    <a:pt x="161" y="53"/>
                  </a:lnTo>
                  <a:lnTo>
                    <a:pt x="196" y="55"/>
                  </a:lnTo>
                  <a:lnTo>
                    <a:pt x="233" y="55"/>
                  </a:lnTo>
                  <a:lnTo>
                    <a:pt x="268" y="55"/>
                  </a:lnTo>
                  <a:lnTo>
                    <a:pt x="302" y="55"/>
                  </a:lnTo>
                  <a:lnTo>
                    <a:pt x="340" y="55"/>
                  </a:lnTo>
                  <a:lnTo>
                    <a:pt x="374" y="53"/>
                  </a:lnTo>
                  <a:lnTo>
                    <a:pt x="408" y="53"/>
                  </a:lnTo>
                  <a:lnTo>
                    <a:pt x="446" y="50"/>
                  </a:lnTo>
                  <a:lnTo>
                    <a:pt x="480" y="50"/>
                  </a:lnTo>
                  <a:lnTo>
                    <a:pt x="514" y="48"/>
                  </a:lnTo>
                  <a:lnTo>
                    <a:pt x="545" y="48"/>
                  </a:lnTo>
                  <a:lnTo>
                    <a:pt x="580" y="48"/>
                  </a:lnTo>
                  <a:lnTo>
                    <a:pt x="641" y="48"/>
                  </a:lnTo>
                  <a:lnTo>
                    <a:pt x="703" y="46"/>
                  </a:lnTo>
                  <a:lnTo>
                    <a:pt x="765" y="46"/>
                  </a:lnTo>
                  <a:lnTo>
                    <a:pt x="830" y="44"/>
                  </a:lnTo>
                  <a:lnTo>
                    <a:pt x="892" y="44"/>
                  </a:lnTo>
                  <a:lnTo>
                    <a:pt x="953" y="44"/>
                  </a:lnTo>
                  <a:lnTo>
                    <a:pt x="1019" y="42"/>
                  </a:lnTo>
                  <a:lnTo>
                    <a:pt x="1080" y="42"/>
                  </a:lnTo>
                  <a:lnTo>
                    <a:pt x="1087" y="37"/>
                  </a:lnTo>
                  <a:lnTo>
                    <a:pt x="1080" y="26"/>
                  </a:lnTo>
                  <a:lnTo>
                    <a:pt x="1067" y="16"/>
                  </a:lnTo>
                  <a:lnTo>
                    <a:pt x="105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2" name="Freeform 71"/>
            <p:cNvSpPr>
              <a:spLocks/>
            </p:cNvSpPr>
            <p:nvPr/>
          </p:nvSpPr>
          <p:spPr bwMode="auto">
            <a:xfrm>
              <a:off x="3377" y="2825"/>
              <a:ext cx="1252" cy="24"/>
            </a:xfrm>
            <a:custGeom>
              <a:avLst/>
              <a:gdLst>
                <a:gd name="T0" fmla="*/ 1238 w 1252"/>
                <a:gd name="T1" fmla="*/ 7 h 24"/>
                <a:gd name="T2" fmla="*/ 1159 w 1252"/>
                <a:gd name="T3" fmla="*/ 9 h 24"/>
                <a:gd name="T4" fmla="*/ 1084 w 1252"/>
                <a:gd name="T5" fmla="*/ 11 h 24"/>
                <a:gd name="T6" fmla="*/ 1005 w 1252"/>
                <a:gd name="T7" fmla="*/ 11 h 24"/>
                <a:gd name="T8" fmla="*/ 930 w 1252"/>
                <a:gd name="T9" fmla="*/ 11 h 24"/>
                <a:gd name="T10" fmla="*/ 851 w 1252"/>
                <a:gd name="T11" fmla="*/ 13 h 24"/>
                <a:gd name="T12" fmla="*/ 775 w 1252"/>
                <a:gd name="T13" fmla="*/ 13 h 24"/>
                <a:gd name="T14" fmla="*/ 697 w 1252"/>
                <a:gd name="T15" fmla="*/ 11 h 24"/>
                <a:gd name="T16" fmla="*/ 621 w 1252"/>
                <a:gd name="T17" fmla="*/ 11 h 24"/>
                <a:gd name="T18" fmla="*/ 542 w 1252"/>
                <a:gd name="T19" fmla="*/ 11 h 24"/>
                <a:gd name="T20" fmla="*/ 463 w 1252"/>
                <a:gd name="T21" fmla="*/ 9 h 24"/>
                <a:gd name="T22" fmla="*/ 388 w 1252"/>
                <a:gd name="T23" fmla="*/ 9 h 24"/>
                <a:gd name="T24" fmla="*/ 309 w 1252"/>
                <a:gd name="T25" fmla="*/ 7 h 24"/>
                <a:gd name="T26" fmla="*/ 234 w 1252"/>
                <a:gd name="T27" fmla="*/ 7 h 24"/>
                <a:gd name="T28" fmla="*/ 155 w 1252"/>
                <a:gd name="T29" fmla="*/ 5 h 24"/>
                <a:gd name="T30" fmla="*/ 79 w 1252"/>
                <a:gd name="T31" fmla="*/ 3 h 24"/>
                <a:gd name="T32" fmla="*/ 0 w 1252"/>
                <a:gd name="T33" fmla="*/ 0 h 24"/>
                <a:gd name="T34" fmla="*/ 0 w 1252"/>
                <a:gd name="T35" fmla="*/ 0 h 24"/>
                <a:gd name="T36" fmla="*/ 0 w 1252"/>
                <a:gd name="T37" fmla="*/ 3 h 24"/>
                <a:gd name="T38" fmla="*/ 4 w 1252"/>
                <a:gd name="T39" fmla="*/ 7 h 24"/>
                <a:gd name="T40" fmla="*/ 7 w 1252"/>
                <a:gd name="T41" fmla="*/ 7 h 24"/>
                <a:gd name="T42" fmla="*/ 86 w 1252"/>
                <a:gd name="T43" fmla="*/ 11 h 24"/>
                <a:gd name="T44" fmla="*/ 162 w 1252"/>
                <a:gd name="T45" fmla="*/ 13 h 24"/>
                <a:gd name="T46" fmla="*/ 240 w 1252"/>
                <a:gd name="T47" fmla="*/ 18 h 24"/>
                <a:gd name="T48" fmla="*/ 319 w 1252"/>
                <a:gd name="T49" fmla="*/ 20 h 24"/>
                <a:gd name="T50" fmla="*/ 395 w 1252"/>
                <a:gd name="T51" fmla="*/ 22 h 24"/>
                <a:gd name="T52" fmla="*/ 474 w 1252"/>
                <a:gd name="T53" fmla="*/ 22 h 24"/>
                <a:gd name="T54" fmla="*/ 552 w 1252"/>
                <a:gd name="T55" fmla="*/ 24 h 24"/>
                <a:gd name="T56" fmla="*/ 631 w 1252"/>
                <a:gd name="T57" fmla="*/ 24 h 24"/>
                <a:gd name="T58" fmla="*/ 707 w 1252"/>
                <a:gd name="T59" fmla="*/ 24 h 24"/>
                <a:gd name="T60" fmla="*/ 786 w 1252"/>
                <a:gd name="T61" fmla="*/ 24 h 24"/>
                <a:gd name="T62" fmla="*/ 865 w 1252"/>
                <a:gd name="T63" fmla="*/ 24 h 24"/>
                <a:gd name="T64" fmla="*/ 940 w 1252"/>
                <a:gd name="T65" fmla="*/ 22 h 24"/>
                <a:gd name="T66" fmla="*/ 1019 w 1252"/>
                <a:gd name="T67" fmla="*/ 22 h 24"/>
                <a:gd name="T68" fmla="*/ 1098 w 1252"/>
                <a:gd name="T69" fmla="*/ 20 h 24"/>
                <a:gd name="T70" fmla="*/ 1173 w 1252"/>
                <a:gd name="T71" fmla="*/ 18 h 24"/>
                <a:gd name="T72" fmla="*/ 1252 w 1252"/>
                <a:gd name="T73" fmla="*/ 16 h 24"/>
                <a:gd name="T74" fmla="*/ 1252 w 1252"/>
                <a:gd name="T75" fmla="*/ 13 h 24"/>
                <a:gd name="T76" fmla="*/ 1249 w 1252"/>
                <a:gd name="T77" fmla="*/ 11 h 24"/>
                <a:gd name="T78" fmla="*/ 1245 w 1252"/>
                <a:gd name="T79" fmla="*/ 7 h 24"/>
                <a:gd name="T80" fmla="*/ 1238 w 1252"/>
                <a:gd name="T81" fmla="*/ 7 h 24"/>
                <a:gd name="T82" fmla="*/ 1238 w 1252"/>
                <a:gd name="T83" fmla="*/ 7 h 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52" h="24">
                  <a:moveTo>
                    <a:pt x="1238" y="7"/>
                  </a:moveTo>
                  <a:lnTo>
                    <a:pt x="1159" y="9"/>
                  </a:lnTo>
                  <a:lnTo>
                    <a:pt x="1084" y="11"/>
                  </a:lnTo>
                  <a:lnTo>
                    <a:pt x="1005" y="11"/>
                  </a:lnTo>
                  <a:lnTo>
                    <a:pt x="930" y="11"/>
                  </a:lnTo>
                  <a:lnTo>
                    <a:pt x="851" y="13"/>
                  </a:lnTo>
                  <a:lnTo>
                    <a:pt x="775" y="13"/>
                  </a:lnTo>
                  <a:lnTo>
                    <a:pt x="697" y="11"/>
                  </a:lnTo>
                  <a:lnTo>
                    <a:pt x="621" y="11"/>
                  </a:lnTo>
                  <a:lnTo>
                    <a:pt x="542" y="11"/>
                  </a:lnTo>
                  <a:lnTo>
                    <a:pt x="463" y="9"/>
                  </a:lnTo>
                  <a:lnTo>
                    <a:pt x="388" y="9"/>
                  </a:lnTo>
                  <a:lnTo>
                    <a:pt x="309" y="7"/>
                  </a:lnTo>
                  <a:lnTo>
                    <a:pt x="234" y="7"/>
                  </a:lnTo>
                  <a:lnTo>
                    <a:pt x="155" y="5"/>
                  </a:lnTo>
                  <a:lnTo>
                    <a:pt x="79" y="3"/>
                  </a:lnTo>
                  <a:lnTo>
                    <a:pt x="0" y="0"/>
                  </a:lnTo>
                  <a:lnTo>
                    <a:pt x="0" y="3"/>
                  </a:lnTo>
                  <a:lnTo>
                    <a:pt x="4" y="7"/>
                  </a:lnTo>
                  <a:lnTo>
                    <a:pt x="7" y="7"/>
                  </a:lnTo>
                  <a:lnTo>
                    <a:pt x="86" y="11"/>
                  </a:lnTo>
                  <a:lnTo>
                    <a:pt x="162" y="13"/>
                  </a:lnTo>
                  <a:lnTo>
                    <a:pt x="240" y="18"/>
                  </a:lnTo>
                  <a:lnTo>
                    <a:pt x="319" y="20"/>
                  </a:lnTo>
                  <a:lnTo>
                    <a:pt x="395" y="22"/>
                  </a:lnTo>
                  <a:lnTo>
                    <a:pt x="474" y="22"/>
                  </a:lnTo>
                  <a:lnTo>
                    <a:pt x="552" y="24"/>
                  </a:lnTo>
                  <a:lnTo>
                    <a:pt x="631" y="24"/>
                  </a:lnTo>
                  <a:lnTo>
                    <a:pt x="707" y="24"/>
                  </a:lnTo>
                  <a:lnTo>
                    <a:pt x="786" y="24"/>
                  </a:lnTo>
                  <a:lnTo>
                    <a:pt x="865" y="24"/>
                  </a:lnTo>
                  <a:lnTo>
                    <a:pt x="940" y="22"/>
                  </a:lnTo>
                  <a:lnTo>
                    <a:pt x="1019" y="22"/>
                  </a:lnTo>
                  <a:lnTo>
                    <a:pt x="1098" y="20"/>
                  </a:lnTo>
                  <a:lnTo>
                    <a:pt x="1173" y="18"/>
                  </a:lnTo>
                  <a:lnTo>
                    <a:pt x="1252" y="16"/>
                  </a:lnTo>
                  <a:lnTo>
                    <a:pt x="1252" y="13"/>
                  </a:lnTo>
                  <a:lnTo>
                    <a:pt x="1249" y="11"/>
                  </a:lnTo>
                  <a:lnTo>
                    <a:pt x="1245" y="7"/>
                  </a:lnTo>
                  <a:lnTo>
                    <a:pt x="123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3" name="Freeform 72"/>
            <p:cNvSpPr>
              <a:spLocks/>
            </p:cNvSpPr>
            <p:nvPr/>
          </p:nvSpPr>
          <p:spPr bwMode="auto">
            <a:xfrm>
              <a:off x="2643" y="2680"/>
              <a:ext cx="134" cy="111"/>
            </a:xfrm>
            <a:custGeom>
              <a:avLst/>
              <a:gdLst>
                <a:gd name="T0" fmla="*/ 21 w 134"/>
                <a:gd name="T1" fmla="*/ 17 h 111"/>
                <a:gd name="T2" fmla="*/ 38 w 134"/>
                <a:gd name="T3" fmla="*/ 13 h 111"/>
                <a:gd name="T4" fmla="*/ 55 w 134"/>
                <a:gd name="T5" fmla="*/ 9 h 111"/>
                <a:gd name="T6" fmla="*/ 72 w 134"/>
                <a:gd name="T7" fmla="*/ 9 h 111"/>
                <a:gd name="T8" fmla="*/ 90 w 134"/>
                <a:gd name="T9" fmla="*/ 9 h 111"/>
                <a:gd name="T10" fmla="*/ 103 w 134"/>
                <a:gd name="T11" fmla="*/ 17 h 111"/>
                <a:gd name="T12" fmla="*/ 110 w 134"/>
                <a:gd name="T13" fmla="*/ 35 h 111"/>
                <a:gd name="T14" fmla="*/ 107 w 134"/>
                <a:gd name="T15" fmla="*/ 54 h 111"/>
                <a:gd name="T16" fmla="*/ 103 w 134"/>
                <a:gd name="T17" fmla="*/ 67 h 111"/>
                <a:gd name="T18" fmla="*/ 96 w 134"/>
                <a:gd name="T19" fmla="*/ 80 h 111"/>
                <a:gd name="T20" fmla="*/ 83 w 134"/>
                <a:gd name="T21" fmla="*/ 89 h 111"/>
                <a:gd name="T22" fmla="*/ 62 w 134"/>
                <a:gd name="T23" fmla="*/ 95 h 111"/>
                <a:gd name="T24" fmla="*/ 42 w 134"/>
                <a:gd name="T25" fmla="*/ 98 h 111"/>
                <a:gd name="T26" fmla="*/ 24 w 134"/>
                <a:gd name="T27" fmla="*/ 91 h 111"/>
                <a:gd name="T28" fmla="*/ 24 w 134"/>
                <a:gd name="T29" fmla="*/ 78 h 111"/>
                <a:gd name="T30" fmla="*/ 38 w 134"/>
                <a:gd name="T31" fmla="*/ 67 h 111"/>
                <a:gd name="T32" fmla="*/ 59 w 134"/>
                <a:gd name="T33" fmla="*/ 65 h 111"/>
                <a:gd name="T34" fmla="*/ 62 w 134"/>
                <a:gd name="T35" fmla="*/ 65 h 111"/>
                <a:gd name="T36" fmla="*/ 66 w 134"/>
                <a:gd name="T37" fmla="*/ 65 h 111"/>
                <a:gd name="T38" fmla="*/ 66 w 134"/>
                <a:gd name="T39" fmla="*/ 65 h 111"/>
                <a:gd name="T40" fmla="*/ 62 w 134"/>
                <a:gd name="T41" fmla="*/ 63 h 111"/>
                <a:gd name="T42" fmla="*/ 55 w 134"/>
                <a:gd name="T43" fmla="*/ 56 h 111"/>
                <a:gd name="T44" fmla="*/ 48 w 134"/>
                <a:gd name="T45" fmla="*/ 54 h 111"/>
                <a:gd name="T46" fmla="*/ 38 w 134"/>
                <a:gd name="T47" fmla="*/ 52 h 111"/>
                <a:gd name="T48" fmla="*/ 24 w 134"/>
                <a:gd name="T49" fmla="*/ 52 h 111"/>
                <a:gd name="T50" fmla="*/ 14 w 134"/>
                <a:gd name="T51" fmla="*/ 56 h 111"/>
                <a:gd name="T52" fmla="*/ 4 w 134"/>
                <a:gd name="T53" fmla="*/ 63 h 111"/>
                <a:gd name="T54" fmla="*/ 0 w 134"/>
                <a:gd name="T55" fmla="*/ 74 h 111"/>
                <a:gd name="T56" fmla="*/ 0 w 134"/>
                <a:gd name="T57" fmla="*/ 82 h 111"/>
                <a:gd name="T58" fmla="*/ 7 w 134"/>
                <a:gd name="T59" fmla="*/ 91 h 111"/>
                <a:gd name="T60" fmla="*/ 18 w 134"/>
                <a:gd name="T61" fmla="*/ 100 h 111"/>
                <a:gd name="T62" fmla="*/ 31 w 134"/>
                <a:gd name="T63" fmla="*/ 104 h 111"/>
                <a:gd name="T64" fmla="*/ 45 w 134"/>
                <a:gd name="T65" fmla="*/ 108 h 111"/>
                <a:gd name="T66" fmla="*/ 59 w 134"/>
                <a:gd name="T67" fmla="*/ 111 h 111"/>
                <a:gd name="T68" fmla="*/ 76 w 134"/>
                <a:gd name="T69" fmla="*/ 111 h 111"/>
                <a:gd name="T70" fmla="*/ 90 w 134"/>
                <a:gd name="T71" fmla="*/ 108 h 111"/>
                <a:gd name="T72" fmla="*/ 103 w 134"/>
                <a:gd name="T73" fmla="*/ 104 h 111"/>
                <a:gd name="T74" fmla="*/ 127 w 134"/>
                <a:gd name="T75" fmla="*/ 85 h 111"/>
                <a:gd name="T76" fmla="*/ 134 w 134"/>
                <a:gd name="T77" fmla="*/ 58 h 111"/>
                <a:gd name="T78" fmla="*/ 127 w 134"/>
                <a:gd name="T79" fmla="*/ 35 h 111"/>
                <a:gd name="T80" fmla="*/ 110 w 134"/>
                <a:gd name="T81" fmla="*/ 13 h 111"/>
                <a:gd name="T82" fmla="*/ 100 w 134"/>
                <a:gd name="T83" fmla="*/ 6 h 111"/>
                <a:gd name="T84" fmla="*/ 86 w 134"/>
                <a:gd name="T85" fmla="*/ 2 h 111"/>
                <a:gd name="T86" fmla="*/ 72 w 134"/>
                <a:gd name="T87" fmla="*/ 0 h 111"/>
                <a:gd name="T88" fmla="*/ 59 w 134"/>
                <a:gd name="T89" fmla="*/ 0 h 111"/>
                <a:gd name="T90" fmla="*/ 45 w 134"/>
                <a:gd name="T91" fmla="*/ 2 h 111"/>
                <a:gd name="T92" fmla="*/ 31 w 134"/>
                <a:gd name="T93" fmla="*/ 4 h 111"/>
                <a:gd name="T94" fmla="*/ 18 w 134"/>
                <a:gd name="T95" fmla="*/ 6 h 111"/>
                <a:gd name="T96" fmla="*/ 4 w 134"/>
                <a:gd name="T97" fmla="*/ 11 h 111"/>
                <a:gd name="T98" fmla="*/ 4 w 134"/>
                <a:gd name="T99" fmla="*/ 13 h 111"/>
                <a:gd name="T100" fmla="*/ 11 w 134"/>
                <a:gd name="T101" fmla="*/ 15 h 111"/>
                <a:gd name="T102" fmla="*/ 18 w 134"/>
                <a:gd name="T103" fmla="*/ 17 h 111"/>
                <a:gd name="T104" fmla="*/ 21 w 134"/>
                <a:gd name="T105" fmla="*/ 17 h 111"/>
                <a:gd name="T106" fmla="*/ 21 w 134"/>
                <a:gd name="T107" fmla="*/ 17 h 1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4" h="111">
                  <a:moveTo>
                    <a:pt x="21" y="17"/>
                  </a:moveTo>
                  <a:lnTo>
                    <a:pt x="38" y="13"/>
                  </a:lnTo>
                  <a:lnTo>
                    <a:pt x="55" y="9"/>
                  </a:lnTo>
                  <a:lnTo>
                    <a:pt x="72" y="9"/>
                  </a:lnTo>
                  <a:lnTo>
                    <a:pt x="90" y="9"/>
                  </a:lnTo>
                  <a:lnTo>
                    <a:pt x="103" y="17"/>
                  </a:lnTo>
                  <a:lnTo>
                    <a:pt x="110" y="35"/>
                  </a:lnTo>
                  <a:lnTo>
                    <a:pt x="107" y="54"/>
                  </a:lnTo>
                  <a:lnTo>
                    <a:pt x="103" y="67"/>
                  </a:lnTo>
                  <a:lnTo>
                    <a:pt x="96" y="80"/>
                  </a:lnTo>
                  <a:lnTo>
                    <a:pt x="83" y="89"/>
                  </a:lnTo>
                  <a:lnTo>
                    <a:pt x="62" y="95"/>
                  </a:lnTo>
                  <a:lnTo>
                    <a:pt x="42" y="98"/>
                  </a:lnTo>
                  <a:lnTo>
                    <a:pt x="24" y="91"/>
                  </a:lnTo>
                  <a:lnTo>
                    <a:pt x="24" y="78"/>
                  </a:lnTo>
                  <a:lnTo>
                    <a:pt x="38" y="67"/>
                  </a:lnTo>
                  <a:lnTo>
                    <a:pt x="59" y="65"/>
                  </a:lnTo>
                  <a:lnTo>
                    <a:pt x="62" y="65"/>
                  </a:lnTo>
                  <a:lnTo>
                    <a:pt x="66" y="65"/>
                  </a:lnTo>
                  <a:lnTo>
                    <a:pt x="62" y="63"/>
                  </a:lnTo>
                  <a:lnTo>
                    <a:pt x="55" y="56"/>
                  </a:lnTo>
                  <a:lnTo>
                    <a:pt x="48" y="54"/>
                  </a:lnTo>
                  <a:lnTo>
                    <a:pt x="38" y="52"/>
                  </a:lnTo>
                  <a:lnTo>
                    <a:pt x="24" y="52"/>
                  </a:lnTo>
                  <a:lnTo>
                    <a:pt x="14" y="56"/>
                  </a:lnTo>
                  <a:lnTo>
                    <a:pt x="4" y="63"/>
                  </a:lnTo>
                  <a:lnTo>
                    <a:pt x="0" y="74"/>
                  </a:lnTo>
                  <a:lnTo>
                    <a:pt x="0" y="82"/>
                  </a:lnTo>
                  <a:lnTo>
                    <a:pt x="7" y="91"/>
                  </a:lnTo>
                  <a:lnTo>
                    <a:pt x="18" y="100"/>
                  </a:lnTo>
                  <a:lnTo>
                    <a:pt x="31" y="104"/>
                  </a:lnTo>
                  <a:lnTo>
                    <a:pt x="45" y="108"/>
                  </a:lnTo>
                  <a:lnTo>
                    <a:pt x="59" y="111"/>
                  </a:lnTo>
                  <a:lnTo>
                    <a:pt x="76" y="111"/>
                  </a:lnTo>
                  <a:lnTo>
                    <a:pt x="90" y="108"/>
                  </a:lnTo>
                  <a:lnTo>
                    <a:pt x="103" y="104"/>
                  </a:lnTo>
                  <a:lnTo>
                    <a:pt x="127" y="85"/>
                  </a:lnTo>
                  <a:lnTo>
                    <a:pt x="134" y="58"/>
                  </a:lnTo>
                  <a:lnTo>
                    <a:pt x="127" y="35"/>
                  </a:lnTo>
                  <a:lnTo>
                    <a:pt x="110" y="13"/>
                  </a:lnTo>
                  <a:lnTo>
                    <a:pt x="100" y="6"/>
                  </a:lnTo>
                  <a:lnTo>
                    <a:pt x="86" y="2"/>
                  </a:lnTo>
                  <a:lnTo>
                    <a:pt x="72" y="0"/>
                  </a:lnTo>
                  <a:lnTo>
                    <a:pt x="59" y="0"/>
                  </a:lnTo>
                  <a:lnTo>
                    <a:pt x="45" y="2"/>
                  </a:lnTo>
                  <a:lnTo>
                    <a:pt x="31" y="4"/>
                  </a:lnTo>
                  <a:lnTo>
                    <a:pt x="18" y="6"/>
                  </a:lnTo>
                  <a:lnTo>
                    <a:pt x="4" y="11"/>
                  </a:lnTo>
                  <a:lnTo>
                    <a:pt x="4" y="13"/>
                  </a:lnTo>
                  <a:lnTo>
                    <a:pt x="11" y="15"/>
                  </a:lnTo>
                  <a:lnTo>
                    <a:pt x="18" y="17"/>
                  </a:lnTo>
                  <a:lnTo>
                    <a:pt x="2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4" name="Freeform 73"/>
            <p:cNvSpPr>
              <a:spLocks/>
            </p:cNvSpPr>
            <p:nvPr/>
          </p:nvSpPr>
          <p:spPr bwMode="auto">
            <a:xfrm>
              <a:off x="2860" y="2682"/>
              <a:ext cx="133" cy="113"/>
            </a:xfrm>
            <a:custGeom>
              <a:avLst/>
              <a:gdLst>
                <a:gd name="T0" fmla="*/ 20 w 133"/>
                <a:gd name="T1" fmla="*/ 20 h 113"/>
                <a:gd name="T2" fmla="*/ 37 w 133"/>
                <a:gd name="T3" fmla="*/ 15 h 113"/>
                <a:gd name="T4" fmla="*/ 54 w 133"/>
                <a:gd name="T5" fmla="*/ 11 h 113"/>
                <a:gd name="T6" fmla="*/ 75 w 133"/>
                <a:gd name="T7" fmla="*/ 9 h 113"/>
                <a:gd name="T8" fmla="*/ 92 w 133"/>
                <a:gd name="T9" fmla="*/ 11 h 113"/>
                <a:gd name="T10" fmla="*/ 106 w 133"/>
                <a:gd name="T11" fmla="*/ 20 h 113"/>
                <a:gd name="T12" fmla="*/ 113 w 133"/>
                <a:gd name="T13" fmla="*/ 37 h 113"/>
                <a:gd name="T14" fmla="*/ 109 w 133"/>
                <a:gd name="T15" fmla="*/ 54 h 113"/>
                <a:gd name="T16" fmla="*/ 106 w 133"/>
                <a:gd name="T17" fmla="*/ 67 h 113"/>
                <a:gd name="T18" fmla="*/ 96 w 133"/>
                <a:gd name="T19" fmla="*/ 80 h 113"/>
                <a:gd name="T20" fmla="*/ 82 w 133"/>
                <a:gd name="T21" fmla="*/ 89 h 113"/>
                <a:gd name="T22" fmla="*/ 65 w 133"/>
                <a:gd name="T23" fmla="*/ 96 h 113"/>
                <a:gd name="T24" fmla="*/ 41 w 133"/>
                <a:gd name="T25" fmla="*/ 98 h 113"/>
                <a:gd name="T26" fmla="*/ 24 w 133"/>
                <a:gd name="T27" fmla="*/ 91 h 113"/>
                <a:gd name="T28" fmla="*/ 27 w 133"/>
                <a:gd name="T29" fmla="*/ 78 h 113"/>
                <a:gd name="T30" fmla="*/ 37 w 133"/>
                <a:gd name="T31" fmla="*/ 67 h 113"/>
                <a:gd name="T32" fmla="*/ 58 w 133"/>
                <a:gd name="T33" fmla="*/ 65 h 113"/>
                <a:gd name="T34" fmla="*/ 61 w 133"/>
                <a:gd name="T35" fmla="*/ 67 h 113"/>
                <a:gd name="T36" fmla="*/ 65 w 133"/>
                <a:gd name="T37" fmla="*/ 67 h 113"/>
                <a:gd name="T38" fmla="*/ 65 w 133"/>
                <a:gd name="T39" fmla="*/ 65 h 113"/>
                <a:gd name="T40" fmla="*/ 65 w 133"/>
                <a:gd name="T41" fmla="*/ 63 h 113"/>
                <a:gd name="T42" fmla="*/ 58 w 133"/>
                <a:gd name="T43" fmla="*/ 59 h 113"/>
                <a:gd name="T44" fmla="*/ 48 w 133"/>
                <a:gd name="T45" fmla="*/ 54 h 113"/>
                <a:gd name="T46" fmla="*/ 37 w 133"/>
                <a:gd name="T47" fmla="*/ 52 h 113"/>
                <a:gd name="T48" fmla="*/ 27 w 133"/>
                <a:gd name="T49" fmla="*/ 52 h 113"/>
                <a:gd name="T50" fmla="*/ 13 w 133"/>
                <a:gd name="T51" fmla="*/ 56 h 113"/>
                <a:gd name="T52" fmla="*/ 3 w 133"/>
                <a:gd name="T53" fmla="*/ 63 h 113"/>
                <a:gd name="T54" fmla="*/ 0 w 133"/>
                <a:gd name="T55" fmla="*/ 74 h 113"/>
                <a:gd name="T56" fmla="*/ 0 w 133"/>
                <a:gd name="T57" fmla="*/ 83 h 113"/>
                <a:gd name="T58" fmla="*/ 6 w 133"/>
                <a:gd name="T59" fmla="*/ 91 h 113"/>
                <a:gd name="T60" fmla="*/ 17 w 133"/>
                <a:gd name="T61" fmla="*/ 100 h 113"/>
                <a:gd name="T62" fmla="*/ 30 w 133"/>
                <a:gd name="T63" fmla="*/ 106 h 113"/>
                <a:gd name="T64" fmla="*/ 44 w 133"/>
                <a:gd name="T65" fmla="*/ 109 h 113"/>
                <a:gd name="T66" fmla="*/ 61 w 133"/>
                <a:gd name="T67" fmla="*/ 113 h 113"/>
                <a:gd name="T68" fmla="*/ 78 w 133"/>
                <a:gd name="T69" fmla="*/ 111 h 113"/>
                <a:gd name="T70" fmla="*/ 92 w 133"/>
                <a:gd name="T71" fmla="*/ 109 h 113"/>
                <a:gd name="T72" fmla="*/ 106 w 133"/>
                <a:gd name="T73" fmla="*/ 104 h 113"/>
                <a:gd name="T74" fmla="*/ 126 w 133"/>
                <a:gd name="T75" fmla="*/ 85 h 113"/>
                <a:gd name="T76" fmla="*/ 133 w 133"/>
                <a:gd name="T77" fmla="*/ 61 h 113"/>
                <a:gd name="T78" fmla="*/ 126 w 133"/>
                <a:gd name="T79" fmla="*/ 35 h 113"/>
                <a:gd name="T80" fmla="*/ 109 w 133"/>
                <a:gd name="T81" fmla="*/ 13 h 113"/>
                <a:gd name="T82" fmla="*/ 99 w 133"/>
                <a:gd name="T83" fmla="*/ 7 h 113"/>
                <a:gd name="T84" fmla="*/ 85 w 133"/>
                <a:gd name="T85" fmla="*/ 2 h 113"/>
                <a:gd name="T86" fmla="*/ 75 w 133"/>
                <a:gd name="T87" fmla="*/ 0 h 113"/>
                <a:gd name="T88" fmla="*/ 61 w 133"/>
                <a:gd name="T89" fmla="*/ 0 h 113"/>
                <a:gd name="T90" fmla="*/ 48 w 133"/>
                <a:gd name="T91" fmla="*/ 2 h 113"/>
                <a:gd name="T92" fmla="*/ 34 w 133"/>
                <a:gd name="T93" fmla="*/ 4 h 113"/>
                <a:gd name="T94" fmla="*/ 20 w 133"/>
                <a:gd name="T95" fmla="*/ 7 h 113"/>
                <a:gd name="T96" fmla="*/ 6 w 133"/>
                <a:gd name="T97" fmla="*/ 11 h 113"/>
                <a:gd name="T98" fmla="*/ 6 w 133"/>
                <a:gd name="T99" fmla="*/ 13 h 113"/>
                <a:gd name="T100" fmla="*/ 10 w 133"/>
                <a:gd name="T101" fmla="*/ 15 h 113"/>
                <a:gd name="T102" fmla="*/ 17 w 133"/>
                <a:gd name="T103" fmla="*/ 17 h 113"/>
                <a:gd name="T104" fmla="*/ 20 w 133"/>
                <a:gd name="T105" fmla="*/ 20 h 113"/>
                <a:gd name="T106" fmla="*/ 20 w 133"/>
                <a:gd name="T107" fmla="*/ 20 h 1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3" h="113">
                  <a:moveTo>
                    <a:pt x="20" y="20"/>
                  </a:moveTo>
                  <a:lnTo>
                    <a:pt x="37" y="15"/>
                  </a:lnTo>
                  <a:lnTo>
                    <a:pt x="54" y="11"/>
                  </a:lnTo>
                  <a:lnTo>
                    <a:pt x="75" y="9"/>
                  </a:lnTo>
                  <a:lnTo>
                    <a:pt x="92" y="11"/>
                  </a:lnTo>
                  <a:lnTo>
                    <a:pt x="106" y="20"/>
                  </a:lnTo>
                  <a:lnTo>
                    <a:pt x="113" y="37"/>
                  </a:lnTo>
                  <a:lnTo>
                    <a:pt x="109" y="54"/>
                  </a:lnTo>
                  <a:lnTo>
                    <a:pt x="106" y="67"/>
                  </a:lnTo>
                  <a:lnTo>
                    <a:pt x="96" y="80"/>
                  </a:lnTo>
                  <a:lnTo>
                    <a:pt x="82" y="89"/>
                  </a:lnTo>
                  <a:lnTo>
                    <a:pt x="65" y="96"/>
                  </a:lnTo>
                  <a:lnTo>
                    <a:pt x="41" y="98"/>
                  </a:lnTo>
                  <a:lnTo>
                    <a:pt x="24" y="91"/>
                  </a:lnTo>
                  <a:lnTo>
                    <a:pt x="27" y="78"/>
                  </a:lnTo>
                  <a:lnTo>
                    <a:pt x="37" y="67"/>
                  </a:lnTo>
                  <a:lnTo>
                    <a:pt x="58" y="65"/>
                  </a:lnTo>
                  <a:lnTo>
                    <a:pt x="61" y="67"/>
                  </a:lnTo>
                  <a:lnTo>
                    <a:pt x="65" y="67"/>
                  </a:lnTo>
                  <a:lnTo>
                    <a:pt x="65" y="65"/>
                  </a:lnTo>
                  <a:lnTo>
                    <a:pt x="65" y="63"/>
                  </a:lnTo>
                  <a:lnTo>
                    <a:pt x="58" y="59"/>
                  </a:lnTo>
                  <a:lnTo>
                    <a:pt x="48" y="54"/>
                  </a:lnTo>
                  <a:lnTo>
                    <a:pt x="37" y="52"/>
                  </a:lnTo>
                  <a:lnTo>
                    <a:pt x="27" y="52"/>
                  </a:lnTo>
                  <a:lnTo>
                    <a:pt x="13" y="56"/>
                  </a:lnTo>
                  <a:lnTo>
                    <a:pt x="3" y="63"/>
                  </a:lnTo>
                  <a:lnTo>
                    <a:pt x="0" y="74"/>
                  </a:lnTo>
                  <a:lnTo>
                    <a:pt x="0" y="83"/>
                  </a:lnTo>
                  <a:lnTo>
                    <a:pt x="6" y="91"/>
                  </a:lnTo>
                  <a:lnTo>
                    <a:pt x="17" y="100"/>
                  </a:lnTo>
                  <a:lnTo>
                    <a:pt x="30" y="106"/>
                  </a:lnTo>
                  <a:lnTo>
                    <a:pt x="44" y="109"/>
                  </a:lnTo>
                  <a:lnTo>
                    <a:pt x="61" y="113"/>
                  </a:lnTo>
                  <a:lnTo>
                    <a:pt x="78" y="111"/>
                  </a:lnTo>
                  <a:lnTo>
                    <a:pt x="92" y="109"/>
                  </a:lnTo>
                  <a:lnTo>
                    <a:pt x="106" y="104"/>
                  </a:lnTo>
                  <a:lnTo>
                    <a:pt x="126" y="85"/>
                  </a:lnTo>
                  <a:lnTo>
                    <a:pt x="133" y="61"/>
                  </a:lnTo>
                  <a:lnTo>
                    <a:pt x="126" y="35"/>
                  </a:lnTo>
                  <a:lnTo>
                    <a:pt x="109" y="13"/>
                  </a:lnTo>
                  <a:lnTo>
                    <a:pt x="99" y="7"/>
                  </a:lnTo>
                  <a:lnTo>
                    <a:pt x="85" y="2"/>
                  </a:lnTo>
                  <a:lnTo>
                    <a:pt x="75" y="0"/>
                  </a:lnTo>
                  <a:lnTo>
                    <a:pt x="61" y="0"/>
                  </a:lnTo>
                  <a:lnTo>
                    <a:pt x="48" y="2"/>
                  </a:lnTo>
                  <a:lnTo>
                    <a:pt x="34" y="4"/>
                  </a:lnTo>
                  <a:lnTo>
                    <a:pt x="20" y="7"/>
                  </a:lnTo>
                  <a:lnTo>
                    <a:pt x="6" y="11"/>
                  </a:lnTo>
                  <a:lnTo>
                    <a:pt x="6" y="13"/>
                  </a:lnTo>
                  <a:lnTo>
                    <a:pt x="10" y="15"/>
                  </a:lnTo>
                  <a:lnTo>
                    <a:pt x="17" y="17"/>
                  </a:lnTo>
                  <a:lnTo>
                    <a:pt x="2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5" name="Freeform 74"/>
            <p:cNvSpPr>
              <a:spLocks/>
            </p:cNvSpPr>
            <p:nvPr/>
          </p:nvSpPr>
          <p:spPr bwMode="auto">
            <a:xfrm>
              <a:off x="2448" y="2391"/>
              <a:ext cx="267" cy="19"/>
            </a:xfrm>
            <a:custGeom>
              <a:avLst/>
              <a:gdLst>
                <a:gd name="T0" fmla="*/ 17 w 267"/>
                <a:gd name="T1" fmla="*/ 13 h 19"/>
                <a:gd name="T2" fmla="*/ 48 w 267"/>
                <a:gd name="T3" fmla="*/ 15 h 19"/>
                <a:gd name="T4" fmla="*/ 79 w 267"/>
                <a:gd name="T5" fmla="*/ 17 h 19"/>
                <a:gd name="T6" fmla="*/ 110 w 267"/>
                <a:gd name="T7" fmla="*/ 19 h 19"/>
                <a:gd name="T8" fmla="*/ 141 w 267"/>
                <a:gd name="T9" fmla="*/ 19 h 19"/>
                <a:gd name="T10" fmla="*/ 171 w 267"/>
                <a:gd name="T11" fmla="*/ 17 h 19"/>
                <a:gd name="T12" fmla="*/ 202 w 267"/>
                <a:gd name="T13" fmla="*/ 17 h 19"/>
                <a:gd name="T14" fmla="*/ 233 w 267"/>
                <a:gd name="T15" fmla="*/ 15 h 19"/>
                <a:gd name="T16" fmla="*/ 264 w 267"/>
                <a:gd name="T17" fmla="*/ 13 h 19"/>
                <a:gd name="T18" fmla="*/ 267 w 267"/>
                <a:gd name="T19" fmla="*/ 11 h 19"/>
                <a:gd name="T20" fmla="*/ 264 w 267"/>
                <a:gd name="T21" fmla="*/ 6 h 19"/>
                <a:gd name="T22" fmla="*/ 257 w 267"/>
                <a:gd name="T23" fmla="*/ 4 h 19"/>
                <a:gd name="T24" fmla="*/ 250 w 267"/>
                <a:gd name="T25" fmla="*/ 2 h 19"/>
                <a:gd name="T26" fmla="*/ 219 w 267"/>
                <a:gd name="T27" fmla="*/ 0 h 19"/>
                <a:gd name="T28" fmla="*/ 189 w 267"/>
                <a:gd name="T29" fmla="*/ 0 h 19"/>
                <a:gd name="T30" fmla="*/ 158 w 267"/>
                <a:gd name="T31" fmla="*/ 0 h 19"/>
                <a:gd name="T32" fmla="*/ 127 w 267"/>
                <a:gd name="T33" fmla="*/ 0 h 19"/>
                <a:gd name="T34" fmla="*/ 96 w 267"/>
                <a:gd name="T35" fmla="*/ 2 h 19"/>
                <a:gd name="T36" fmla="*/ 65 w 267"/>
                <a:gd name="T37" fmla="*/ 2 h 19"/>
                <a:gd name="T38" fmla="*/ 31 w 267"/>
                <a:gd name="T39" fmla="*/ 2 h 19"/>
                <a:gd name="T40" fmla="*/ 0 w 267"/>
                <a:gd name="T41" fmla="*/ 0 h 19"/>
                <a:gd name="T42" fmla="*/ 0 w 267"/>
                <a:gd name="T43" fmla="*/ 2 h 19"/>
                <a:gd name="T44" fmla="*/ 3 w 267"/>
                <a:gd name="T45" fmla="*/ 6 h 19"/>
                <a:gd name="T46" fmla="*/ 10 w 267"/>
                <a:gd name="T47" fmla="*/ 11 h 19"/>
                <a:gd name="T48" fmla="*/ 17 w 267"/>
                <a:gd name="T49" fmla="*/ 13 h 19"/>
                <a:gd name="T50" fmla="*/ 17 w 267"/>
                <a:gd name="T51" fmla="*/ 13 h 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67" h="19">
                  <a:moveTo>
                    <a:pt x="17" y="13"/>
                  </a:moveTo>
                  <a:lnTo>
                    <a:pt x="48" y="15"/>
                  </a:lnTo>
                  <a:lnTo>
                    <a:pt x="79" y="17"/>
                  </a:lnTo>
                  <a:lnTo>
                    <a:pt x="110" y="19"/>
                  </a:lnTo>
                  <a:lnTo>
                    <a:pt x="141" y="19"/>
                  </a:lnTo>
                  <a:lnTo>
                    <a:pt x="171" y="17"/>
                  </a:lnTo>
                  <a:lnTo>
                    <a:pt x="202" y="17"/>
                  </a:lnTo>
                  <a:lnTo>
                    <a:pt x="233" y="15"/>
                  </a:lnTo>
                  <a:lnTo>
                    <a:pt x="264" y="13"/>
                  </a:lnTo>
                  <a:lnTo>
                    <a:pt x="267" y="11"/>
                  </a:lnTo>
                  <a:lnTo>
                    <a:pt x="264" y="6"/>
                  </a:lnTo>
                  <a:lnTo>
                    <a:pt x="257" y="4"/>
                  </a:lnTo>
                  <a:lnTo>
                    <a:pt x="250" y="2"/>
                  </a:lnTo>
                  <a:lnTo>
                    <a:pt x="219" y="0"/>
                  </a:lnTo>
                  <a:lnTo>
                    <a:pt x="189" y="0"/>
                  </a:lnTo>
                  <a:lnTo>
                    <a:pt x="158" y="0"/>
                  </a:lnTo>
                  <a:lnTo>
                    <a:pt x="127" y="0"/>
                  </a:lnTo>
                  <a:lnTo>
                    <a:pt x="96" y="2"/>
                  </a:lnTo>
                  <a:lnTo>
                    <a:pt x="65" y="2"/>
                  </a:lnTo>
                  <a:lnTo>
                    <a:pt x="31" y="2"/>
                  </a:lnTo>
                  <a:lnTo>
                    <a:pt x="0" y="0"/>
                  </a:lnTo>
                  <a:lnTo>
                    <a:pt x="0" y="2"/>
                  </a:lnTo>
                  <a:lnTo>
                    <a:pt x="3" y="6"/>
                  </a:lnTo>
                  <a:lnTo>
                    <a:pt x="10" y="11"/>
                  </a:lnTo>
                  <a:lnTo>
                    <a:pt x="17"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6" name="Freeform 75"/>
            <p:cNvSpPr>
              <a:spLocks/>
            </p:cNvSpPr>
            <p:nvPr/>
          </p:nvSpPr>
          <p:spPr bwMode="auto">
            <a:xfrm>
              <a:off x="2691" y="2295"/>
              <a:ext cx="52" cy="124"/>
            </a:xfrm>
            <a:custGeom>
              <a:avLst/>
              <a:gdLst>
                <a:gd name="T0" fmla="*/ 0 w 52"/>
                <a:gd name="T1" fmla="*/ 2 h 124"/>
                <a:gd name="T2" fmla="*/ 0 w 52"/>
                <a:gd name="T3" fmla="*/ 31 h 124"/>
                <a:gd name="T4" fmla="*/ 7 w 52"/>
                <a:gd name="T5" fmla="*/ 59 h 124"/>
                <a:gd name="T6" fmla="*/ 14 w 52"/>
                <a:gd name="T7" fmla="*/ 89 h 124"/>
                <a:gd name="T8" fmla="*/ 28 w 52"/>
                <a:gd name="T9" fmla="*/ 115 h 124"/>
                <a:gd name="T10" fmla="*/ 35 w 52"/>
                <a:gd name="T11" fmla="*/ 120 h 124"/>
                <a:gd name="T12" fmla="*/ 42 w 52"/>
                <a:gd name="T13" fmla="*/ 122 h 124"/>
                <a:gd name="T14" fmla="*/ 48 w 52"/>
                <a:gd name="T15" fmla="*/ 124 h 124"/>
                <a:gd name="T16" fmla="*/ 52 w 52"/>
                <a:gd name="T17" fmla="*/ 124 h 124"/>
                <a:gd name="T18" fmla="*/ 48 w 52"/>
                <a:gd name="T19" fmla="*/ 96 h 124"/>
                <a:gd name="T20" fmla="*/ 42 w 52"/>
                <a:gd name="T21" fmla="*/ 68 h 124"/>
                <a:gd name="T22" fmla="*/ 35 w 52"/>
                <a:gd name="T23" fmla="*/ 39 h 124"/>
                <a:gd name="T24" fmla="*/ 28 w 52"/>
                <a:gd name="T25" fmla="*/ 11 h 124"/>
                <a:gd name="T26" fmla="*/ 24 w 52"/>
                <a:gd name="T27" fmla="*/ 7 h 124"/>
                <a:gd name="T28" fmla="*/ 14 w 52"/>
                <a:gd name="T29" fmla="*/ 2 h 124"/>
                <a:gd name="T30" fmla="*/ 4 w 52"/>
                <a:gd name="T31" fmla="*/ 0 h 124"/>
                <a:gd name="T32" fmla="*/ 0 w 52"/>
                <a:gd name="T33" fmla="*/ 2 h 124"/>
                <a:gd name="T34" fmla="*/ 0 w 52"/>
                <a:gd name="T35" fmla="*/ 2 h 1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 h="124">
                  <a:moveTo>
                    <a:pt x="0" y="2"/>
                  </a:moveTo>
                  <a:lnTo>
                    <a:pt x="0" y="31"/>
                  </a:lnTo>
                  <a:lnTo>
                    <a:pt x="7" y="59"/>
                  </a:lnTo>
                  <a:lnTo>
                    <a:pt x="14" y="89"/>
                  </a:lnTo>
                  <a:lnTo>
                    <a:pt x="28" y="115"/>
                  </a:lnTo>
                  <a:lnTo>
                    <a:pt x="35" y="120"/>
                  </a:lnTo>
                  <a:lnTo>
                    <a:pt x="42" y="122"/>
                  </a:lnTo>
                  <a:lnTo>
                    <a:pt x="48" y="124"/>
                  </a:lnTo>
                  <a:lnTo>
                    <a:pt x="52" y="124"/>
                  </a:lnTo>
                  <a:lnTo>
                    <a:pt x="48" y="96"/>
                  </a:lnTo>
                  <a:lnTo>
                    <a:pt x="42" y="68"/>
                  </a:lnTo>
                  <a:lnTo>
                    <a:pt x="35" y="39"/>
                  </a:lnTo>
                  <a:lnTo>
                    <a:pt x="28" y="11"/>
                  </a:lnTo>
                  <a:lnTo>
                    <a:pt x="24" y="7"/>
                  </a:lnTo>
                  <a:lnTo>
                    <a:pt x="14" y="2"/>
                  </a:lnTo>
                  <a:lnTo>
                    <a:pt x="4"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7" name="Freeform 76"/>
            <p:cNvSpPr>
              <a:spLocks/>
            </p:cNvSpPr>
            <p:nvPr/>
          </p:nvSpPr>
          <p:spPr bwMode="auto">
            <a:xfrm>
              <a:off x="2475" y="2297"/>
              <a:ext cx="14" cy="90"/>
            </a:xfrm>
            <a:custGeom>
              <a:avLst/>
              <a:gdLst>
                <a:gd name="T0" fmla="*/ 0 w 14"/>
                <a:gd name="T1" fmla="*/ 0 h 90"/>
                <a:gd name="T2" fmla="*/ 0 w 14"/>
                <a:gd name="T3" fmla="*/ 20 h 90"/>
                <a:gd name="T4" fmla="*/ 0 w 14"/>
                <a:gd name="T5" fmla="*/ 40 h 90"/>
                <a:gd name="T6" fmla="*/ 0 w 14"/>
                <a:gd name="T7" fmla="*/ 61 h 90"/>
                <a:gd name="T8" fmla="*/ 0 w 14"/>
                <a:gd name="T9" fmla="*/ 81 h 90"/>
                <a:gd name="T10" fmla="*/ 0 w 14"/>
                <a:gd name="T11" fmla="*/ 83 h 90"/>
                <a:gd name="T12" fmla="*/ 7 w 14"/>
                <a:gd name="T13" fmla="*/ 87 h 90"/>
                <a:gd name="T14" fmla="*/ 11 w 14"/>
                <a:gd name="T15" fmla="*/ 90 h 90"/>
                <a:gd name="T16" fmla="*/ 11 w 14"/>
                <a:gd name="T17" fmla="*/ 90 h 90"/>
                <a:gd name="T18" fmla="*/ 14 w 14"/>
                <a:gd name="T19" fmla="*/ 70 h 90"/>
                <a:gd name="T20" fmla="*/ 14 w 14"/>
                <a:gd name="T21" fmla="*/ 48 h 90"/>
                <a:gd name="T22" fmla="*/ 14 w 14"/>
                <a:gd name="T23" fmla="*/ 29 h 90"/>
                <a:gd name="T24" fmla="*/ 14 w 14"/>
                <a:gd name="T25" fmla="*/ 9 h 90"/>
                <a:gd name="T26" fmla="*/ 11 w 14"/>
                <a:gd name="T27" fmla="*/ 7 h 90"/>
                <a:gd name="T28" fmla="*/ 7 w 14"/>
                <a:gd name="T29" fmla="*/ 3 h 90"/>
                <a:gd name="T30" fmla="*/ 4 w 14"/>
                <a:gd name="T31" fmla="*/ 0 h 90"/>
                <a:gd name="T32" fmla="*/ 0 w 14"/>
                <a:gd name="T33" fmla="*/ 0 h 90"/>
                <a:gd name="T34" fmla="*/ 0 w 14"/>
                <a:gd name="T35" fmla="*/ 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 h="90">
                  <a:moveTo>
                    <a:pt x="0" y="0"/>
                  </a:moveTo>
                  <a:lnTo>
                    <a:pt x="0" y="20"/>
                  </a:lnTo>
                  <a:lnTo>
                    <a:pt x="0" y="40"/>
                  </a:lnTo>
                  <a:lnTo>
                    <a:pt x="0" y="61"/>
                  </a:lnTo>
                  <a:lnTo>
                    <a:pt x="0" y="81"/>
                  </a:lnTo>
                  <a:lnTo>
                    <a:pt x="0" y="83"/>
                  </a:lnTo>
                  <a:lnTo>
                    <a:pt x="7" y="87"/>
                  </a:lnTo>
                  <a:lnTo>
                    <a:pt x="11" y="90"/>
                  </a:lnTo>
                  <a:lnTo>
                    <a:pt x="14" y="70"/>
                  </a:lnTo>
                  <a:lnTo>
                    <a:pt x="14" y="48"/>
                  </a:lnTo>
                  <a:lnTo>
                    <a:pt x="14" y="29"/>
                  </a:lnTo>
                  <a:lnTo>
                    <a:pt x="14" y="9"/>
                  </a:lnTo>
                  <a:lnTo>
                    <a:pt x="11" y="7"/>
                  </a:lnTo>
                  <a:lnTo>
                    <a:pt x="7" y="3"/>
                  </a:lnTo>
                  <a:lnTo>
                    <a:pt x="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8" name="Freeform 77"/>
            <p:cNvSpPr>
              <a:spLocks/>
            </p:cNvSpPr>
            <p:nvPr/>
          </p:nvSpPr>
          <p:spPr bwMode="auto">
            <a:xfrm>
              <a:off x="2427" y="2304"/>
              <a:ext cx="312" cy="37"/>
            </a:xfrm>
            <a:custGeom>
              <a:avLst/>
              <a:gdLst>
                <a:gd name="T0" fmla="*/ 18 w 312"/>
                <a:gd name="T1" fmla="*/ 22 h 37"/>
                <a:gd name="T2" fmla="*/ 52 w 312"/>
                <a:gd name="T3" fmla="*/ 26 h 37"/>
                <a:gd name="T4" fmla="*/ 90 w 312"/>
                <a:gd name="T5" fmla="*/ 30 h 37"/>
                <a:gd name="T6" fmla="*/ 127 w 312"/>
                <a:gd name="T7" fmla="*/ 33 h 37"/>
                <a:gd name="T8" fmla="*/ 165 w 312"/>
                <a:gd name="T9" fmla="*/ 35 h 37"/>
                <a:gd name="T10" fmla="*/ 203 w 312"/>
                <a:gd name="T11" fmla="*/ 37 h 37"/>
                <a:gd name="T12" fmla="*/ 240 w 312"/>
                <a:gd name="T13" fmla="*/ 35 h 37"/>
                <a:gd name="T14" fmla="*/ 275 w 312"/>
                <a:gd name="T15" fmla="*/ 30 h 37"/>
                <a:gd name="T16" fmla="*/ 309 w 312"/>
                <a:gd name="T17" fmla="*/ 24 h 37"/>
                <a:gd name="T18" fmla="*/ 312 w 312"/>
                <a:gd name="T19" fmla="*/ 17 h 37"/>
                <a:gd name="T20" fmla="*/ 306 w 312"/>
                <a:gd name="T21" fmla="*/ 11 h 37"/>
                <a:gd name="T22" fmla="*/ 299 w 312"/>
                <a:gd name="T23" fmla="*/ 2 h 37"/>
                <a:gd name="T24" fmla="*/ 288 w 312"/>
                <a:gd name="T25" fmla="*/ 0 h 37"/>
                <a:gd name="T26" fmla="*/ 251 w 312"/>
                <a:gd name="T27" fmla="*/ 2 h 37"/>
                <a:gd name="T28" fmla="*/ 216 w 312"/>
                <a:gd name="T29" fmla="*/ 2 h 37"/>
                <a:gd name="T30" fmla="*/ 179 w 312"/>
                <a:gd name="T31" fmla="*/ 4 h 37"/>
                <a:gd name="T32" fmla="*/ 144 w 312"/>
                <a:gd name="T33" fmla="*/ 4 h 37"/>
                <a:gd name="T34" fmla="*/ 110 w 312"/>
                <a:gd name="T35" fmla="*/ 7 h 37"/>
                <a:gd name="T36" fmla="*/ 72 w 312"/>
                <a:gd name="T37" fmla="*/ 4 h 37"/>
                <a:gd name="T38" fmla="*/ 38 w 312"/>
                <a:gd name="T39" fmla="*/ 4 h 37"/>
                <a:gd name="T40" fmla="*/ 0 w 312"/>
                <a:gd name="T41" fmla="*/ 2 h 37"/>
                <a:gd name="T42" fmla="*/ 0 w 312"/>
                <a:gd name="T43" fmla="*/ 4 h 37"/>
                <a:gd name="T44" fmla="*/ 4 w 312"/>
                <a:gd name="T45" fmla="*/ 11 h 37"/>
                <a:gd name="T46" fmla="*/ 11 w 312"/>
                <a:gd name="T47" fmla="*/ 17 h 37"/>
                <a:gd name="T48" fmla="*/ 18 w 312"/>
                <a:gd name="T49" fmla="*/ 22 h 37"/>
                <a:gd name="T50" fmla="*/ 18 w 312"/>
                <a:gd name="T51" fmla="*/ 22 h 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2" h="37">
                  <a:moveTo>
                    <a:pt x="18" y="22"/>
                  </a:moveTo>
                  <a:lnTo>
                    <a:pt x="52" y="26"/>
                  </a:lnTo>
                  <a:lnTo>
                    <a:pt x="90" y="30"/>
                  </a:lnTo>
                  <a:lnTo>
                    <a:pt x="127" y="33"/>
                  </a:lnTo>
                  <a:lnTo>
                    <a:pt x="165" y="35"/>
                  </a:lnTo>
                  <a:lnTo>
                    <a:pt x="203" y="37"/>
                  </a:lnTo>
                  <a:lnTo>
                    <a:pt x="240" y="35"/>
                  </a:lnTo>
                  <a:lnTo>
                    <a:pt x="275" y="30"/>
                  </a:lnTo>
                  <a:lnTo>
                    <a:pt x="309" y="24"/>
                  </a:lnTo>
                  <a:lnTo>
                    <a:pt x="312" y="17"/>
                  </a:lnTo>
                  <a:lnTo>
                    <a:pt x="306" y="11"/>
                  </a:lnTo>
                  <a:lnTo>
                    <a:pt x="299" y="2"/>
                  </a:lnTo>
                  <a:lnTo>
                    <a:pt x="288" y="0"/>
                  </a:lnTo>
                  <a:lnTo>
                    <a:pt x="251" y="2"/>
                  </a:lnTo>
                  <a:lnTo>
                    <a:pt x="216" y="2"/>
                  </a:lnTo>
                  <a:lnTo>
                    <a:pt x="179" y="4"/>
                  </a:lnTo>
                  <a:lnTo>
                    <a:pt x="144" y="4"/>
                  </a:lnTo>
                  <a:lnTo>
                    <a:pt x="110" y="7"/>
                  </a:lnTo>
                  <a:lnTo>
                    <a:pt x="72" y="4"/>
                  </a:lnTo>
                  <a:lnTo>
                    <a:pt x="38" y="4"/>
                  </a:lnTo>
                  <a:lnTo>
                    <a:pt x="0" y="2"/>
                  </a:lnTo>
                  <a:lnTo>
                    <a:pt x="0" y="4"/>
                  </a:lnTo>
                  <a:lnTo>
                    <a:pt x="4" y="11"/>
                  </a:lnTo>
                  <a:lnTo>
                    <a:pt x="11" y="17"/>
                  </a:lnTo>
                  <a:lnTo>
                    <a:pt x="1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9" name="Freeform 78"/>
            <p:cNvSpPr>
              <a:spLocks/>
            </p:cNvSpPr>
            <p:nvPr/>
          </p:nvSpPr>
          <p:spPr bwMode="auto">
            <a:xfrm>
              <a:off x="2884" y="2308"/>
              <a:ext cx="27" cy="83"/>
            </a:xfrm>
            <a:custGeom>
              <a:avLst/>
              <a:gdLst>
                <a:gd name="T0" fmla="*/ 10 w 27"/>
                <a:gd name="T1" fmla="*/ 5 h 83"/>
                <a:gd name="T2" fmla="*/ 10 w 27"/>
                <a:gd name="T3" fmla="*/ 20 h 83"/>
                <a:gd name="T4" fmla="*/ 6 w 27"/>
                <a:gd name="T5" fmla="*/ 35 h 83"/>
                <a:gd name="T6" fmla="*/ 3 w 27"/>
                <a:gd name="T7" fmla="*/ 52 h 83"/>
                <a:gd name="T8" fmla="*/ 0 w 27"/>
                <a:gd name="T9" fmla="*/ 68 h 83"/>
                <a:gd name="T10" fmla="*/ 0 w 27"/>
                <a:gd name="T11" fmla="*/ 72 h 83"/>
                <a:gd name="T12" fmla="*/ 6 w 27"/>
                <a:gd name="T13" fmla="*/ 76 h 83"/>
                <a:gd name="T14" fmla="*/ 10 w 27"/>
                <a:gd name="T15" fmla="*/ 81 h 83"/>
                <a:gd name="T16" fmla="*/ 13 w 27"/>
                <a:gd name="T17" fmla="*/ 83 h 83"/>
                <a:gd name="T18" fmla="*/ 24 w 27"/>
                <a:gd name="T19" fmla="*/ 68 h 83"/>
                <a:gd name="T20" fmla="*/ 27 w 27"/>
                <a:gd name="T21" fmla="*/ 50 h 83"/>
                <a:gd name="T22" fmla="*/ 27 w 27"/>
                <a:gd name="T23" fmla="*/ 33 h 83"/>
                <a:gd name="T24" fmla="*/ 27 w 27"/>
                <a:gd name="T25" fmla="*/ 16 h 83"/>
                <a:gd name="T26" fmla="*/ 24 w 27"/>
                <a:gd name="T27" fmla="*/ 11 h 83"/>
                <a:gd name="T28" fmla="*/ 20 w 27"/>
                <a:gd name="T29" fmla="*/ 5 h 83"/>
                <a:gd name="T30" fmla="*/ 13 w 27"/>
                <a:gd name="T31" fmla="*/ 0 h 83"/>
                <a:gd name="T32" fmla="*/ 10 w 27"/>
                <a:gd name="T33" fmla="*/ 5 h 83"/>
                <a:gd name="T34" fmla="*/ 10 w 27"/>
                <a:gd name="T35" fmla="*/ 5 h 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 h="83">
                  <a:moveTo>
                    <a:pt x="10" y="5"/>
                  </a:moveTo>
                  <a:lnTo>
                    <a:pt x="10" y="20"/>
                  </a:lnTo>
                  <a:lnTo>
                    <a:pt x="6" y="35"/>
                  </a:lnTo>
                  <a:lnTo>
                    <a:pt x="3" y="52"/>
                  </a:lnTo>
                  <a:lnTo>
                    <a:pt x="0" y="68"/>
                  </a:lnTo>
                  <a:lnTo>
                    <a:pt x="0" y="72"/>
                  </a:lnTo>
                  <a:lnTo>
                    <a:pt x="6" y="76"/>
                  </a:lnTo>
                  <a:lnTo>
                    <a:pt x="10" y="81"/>
                  </a:lnTo>
                  <a:lnTo>
                    <a:pt x="13" y="83"/>
                  </a:lnTo>
                  <a:lnTo>
                    <a:pt x="24" y="68"/>
                  </a:lnTo>
                  <a:lnTo>
                    <a:pt x="27" y="50"/>
                  </a:lnTo>
                  <a:lnTo>
                    <a:pt x="27" y="33"/>
                  </a:lnTo>
                  <a:lnTo>
                    <a:pt x="27" y="16"/>
                  </a:lnTo>
                  <a:lnTo>
                    <a:pt x="24" y="11"/>
                  </a:lnTo>
                  <a:lnTo>
                    <a:pt x="20" y="5"/>
                  </a:lnTo>
                  <a:lnTo>
                    <a:pt x="13" y="0"/>
                  </a:lnTo>
                  <a:lnTo>
                    <a:pt x="1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0" name="Freeform 79"/>
            <p:cNvSpPr>
              <a:spLocks/>
            </p:cNvSpPr>
            <p:nvPr/>
          </p:nvSpPr>
          <p:spPr bwMode="auto">
            <a:xfrm>
              <a:off x="2908" y="2380"/>
              <a:ext cx="250" cy="28"/>
            </a:xfrm>
            <a:custGeom>
              <a:avLst/>
              <a:gdLst>
                <a:gd name="T0" fmla="*/ 20 w 250"/>
                <a:gd name="T1" fmla="*/ 20 h 28"/>
                <a:gd name="T2" fmla="*/ 48 w 250"/>
                <a:gd name="T3" fmla="*/ 22 h 28"/>
                <a:gd name="T4" fmla="*/ 78 w 250"/>
                <a:gd name="T5" fmla="*/ 26 h 28"/>
                <a:gd name="T6" fmla="*/ 106 w 250"/>
                <a:gd name="T7" fmla="*/ 26 h 28"/>
                <a:gd name="T8" fmla="*/ 137 w 250"/>
                <a:gd name="T9" fmla="*/ 28 h 28"/>
                <a:gd name="T10" fmla="*/ 164 w 250"/>
                <a:gd name="T11" fmla="*/ 28 h 28"/>
                <a:gd name="T12" fmla="*/ 192 w 250"/>
                <a:gd name="T13" fmla="*/ 28 h 28"/>
                <a:gd name="T14" fmla="*/ 222 w 250"/>
                <a:gd name="T15" fmla="*/ 26 h 28"/>
                <a:gd name="T16" fmla="*/ 250 w 250"/>
                <a:gd name="T17" fmla="*/ 24 h 28"/>
                <a:gd name="T18" fmla="*/ 250 w 250"/>
                <a:gd name="T19" fmla="*/ 22 h 28"/>
                <a:gd name="T20" fmla="*/ 246 w 250"/>
                <a:gd name="T21" fmla="*/ 17 h 28"/>
                <a:gd name="T22" fmla="*/ 240 w 250"/>
                <a:gd name="T23" fmla="*/ 13 h 28"/>
                <a:gd name="T24" fmla="*/ 233 w 250"/>
                <a:gd name="T25" fmla="*/ 11 h 28"/>
                <a:gd name="T26" fmla="*/ 205 w 250"/>
                <a:gd name="T27" fmla="*/ 9 h 28"/>
                <a:gd name="T28" fmla="*/ 178 w 250"/>
                <a:gd name="T29" fmla="*/ 7 h 28"/>
                <a:gd name="T30" fmla="*/ 147 w 250"/>
                <a:gd name="T31" fmla="*/ 7 h 28"/>
                <a:gd name="T32" fmla="*/ 120 w 250"/>
                <a:gd name="T33" fmla="*/ 4 h 28"/>
                <a:gd name="T34" fmla="*/ 92 w 250"/>
                <a:gd name="T35" fmla="*/ 4 h 28"/>
                <a:gd name="T36" fmla="*/ 65 w 250"/>
                <a:gd name="T37" fmla="*/ 4 h 28"/>
                <a:gd name="T38" fmla="*/ 34 w 250"/>
                <a:gd name="T39" fmla="*/ 2 h 28"/>
                <a:gd name="T40" fmla="*/ 6 w 250"/>
                <a:gd name="T41" fmla="*/ 0 h 28"/>
                <a:gd name="T42" fmla="*/ 0 w 250"/>
                <a:gd name="T43" fmla="*/ 2 h 28"/>
                <a:gd name="T44" fmla="*/ 3 w 250"/>
                <a:gd name="T45" fmla="*/ 9 h 28"/>
                <a:gd name="T46" fmla="*/ 10 w 250"/>
                <a:gd name="T47" fmla="*/ 15 h 28"/>
                <a:gd name="T48" fmla="*/ 20 w 250"/>
                <a:gd name="T49" fmla="*/ 20 h 28"/>
                <a:gd name="T50" fmla="*/ 20 w 250"/>
                <a:gd name="T51" fmla="*/ 20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0" h="28">
                  <a:moveTo>
                    <a:pt x="20" y="20"/>
                  </a:moveTo>
                  <a:lnTo>
                    <a:pt x="48" y="22"/>
                  </a:lnTo>
                  <a:lnTo>
                    <a:pt x="78" y="26"/>
                  </a:lnTo>
                  <a:lnTo>
                    <a:pt x="106" y="26"/>
                  </a:lnTo>
                  <a:lnTo>
                    <a:pt x="137" y="28"/>
                  </a:lnTo>
                  <a:lnTo>
                    <a:pt x="164" y="28"/>
                  </a:lnTo>
                  <a:lnTo>
                    <a:pt x="192" y="28"/>
                  </a:lnTo>
                  <a:lnTo>
                    <a:pt x="222" y="26"/>
                  </a:lnTo>
                  <a:lnTo>
                    <a:pt x="250" y="24"/>
                  </a:lnTo>
                  <a:lnTo>
                    <a:pt x="250" y="22"/>
                  </a:lnTo>
                  <a:lnTo>
                    <a:pt x="246" y="17"/>
                  </a:lnTo>
                  <a:lnTo>
                    <a:pt x="240" y="13"/>
                  </a:lnTo>
                  <a:lnTo>
                    <a:pt x="233" y="11"/>
                  </a:lnTo>
                  <a:lnTo>
                    <a:pt x="205" y="9"/>
                  </a:lnTo>
                  <a:lnTo>
                    <a:pt x="178" y="7"/>
                  </a:lnTo>
                  <a:lnTo>
                    <a:pt x="147" y="7"/>
                  </a:lnTo>
                  <a:lnTo>
                    <a:pt x="120" y="4"/>
                  </a:lnTo>
                  <a:lnTo>
                    <a:pt x="92" y="4"/>
                  </a:lnTo>
                  <a:lnTo>
                    <a:pt x="65" y="4"/>
                  </a:lnTo>
                  <a:lnTo>
                    <a:pt x="34" y="2"/>
                  </a:lnTo>
                  <a:lnTo>
                    <a:pt x="6" y="0"/>
                  </a:lnTo>
                  <a:lnTo>
                    <a:pt x="0" y="2"/>
                  </a:lnTo>
                  <a:lnTo>
                    <a:pt x="3" y="9"/>
                  </a:lnTo>
                  <a:lnTo>
                    <a:pt x="10" y="15"/>
                  </a:lnTo>
                  <a:lnTo>
                    <a:pt x="2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1" name="Freeform 80"/>
            <p:cNvSpPr>
              <a:spLocks/>
            </p:cNvSpPr>
            <p:nvPr/>
          </p:nvSpPr>
          <p:spPr bwMode="auto">
            <a:xfrm>
              <a:off x="3137" y="2304"/>
              <a:ext cx="38" cy="100"/>
            </a:xfrm>
            <a:custGeom>
              <a:avLst/>
              <a:gdLst>
                <a:gd name="T0" fmla="*/ 14 w 38"/>
                <a:gd name="T1" fmla="*/ 2 h 100"/>
                <a:gd name="T2" fmla="*/ 11 w 38"/>
                <a:gd name="T3" fmla="*/ 24 h 100"/>
                <a:gd name="T4" fmla="*/ 7 w 38"/>
                <a:gd name="T5" fmla="*/ 46 h 100"/>
                <a:gd name="T6" fmla="*/ 4 w 38"/>
                <a:gd name="T7" fmla="*/ 70 h 100"/>
                <a:gd name="T8" fmla="*/ 0 w 38"/>
                <a:gd name="T9" fmla="*/ 91 h 100"/>
                <a:gd name="T10" fmla="*/ 4 w 38"/>
                <a:gd name="T11" fmla="*/ 93 h 100"/>
                <a:gd name="T12" fmla="*/ 11 w 38"/>
                <a:gd name="T13" fmla="*/ 98 h 100"/>
                <a:gd name="T14" fmla="*/ 17 w 38"/>
                <a:gd name="T15" fmla="*/ 100 h 100"/>
                <a:gd name="T16" fmla="*/ 24 w 38"/>
                <a:gd name="T17" fmla="*/ 98 h 100"/>
                <a:gd name="T18" fmla="*/ 35 w 38"/>
                <a:gd name="T19" fmla="*/ 76 h 100"/>
                <a:gd name="T20" fmla="*/ 38 w 38"/>
                <a:gd name="T21" fmla="*/ 54 h 100"/>
                <a:gd name="T22" fmla="*/ 38 w 38"/>
                <a:gd name="T23" fmla="*/ 33 h 100"/>
                <a:gd name="T24" fmla="*/ 35 w 38"/>
                <a:gd name="T25" fmla="*/ 9 h 100"/>
                <a:gd name="T26" fmla="*/ 31 w 38"/>
                <a:gd name="T27" fmla="*/ 7 h 100"/>
                <a:gd name="T28" fmla="*/ 24 w 38"/>
                <a:gd name="T29" fmla="*/ 2 h 100"/>
                <a:gd name="T30" fmla="*/ 17 w 38"/>
                <a:gd name="T31" fmla="*/ 0 h 100"/>
                <a:gd name="T32" fmla="*/ 14 w 38"/>
                <a:gd name="T33" fmla="*/ 2 h 100"/>
                <a:gd name="T34" fmla="*/ 14 w 38"/>
                <a:gd name="T35" fmla="*/ 2 h 1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8" h="100">
                  <a:moveTo>
                    <a:pt x="14" y="2"/>
                  </a:moveTo>
                  <a:lnTo>
                    <a:pt x="11" y="24"/>
                  </a:lnTo>
                  <a:lnTo>
                    <a:pt x="7" y="46"/>
                  </a:lnTo>
                  <a:lnTo>
                    <a:pt x="4" y="70"/>
                  </a:lnTo>
                  <a:lnTo>
                    <a:pt x="0" y="91"/>
                  </a:lnTo>
                  <a:lnTo>
                    <a:pt x="4" y="93"/>
                  </a:lnTo>
                  <a:lnTo>
                    <a:pt x="11" y="98"/>
                  </a:lnTo>
                  <a:lnTo>
                    <a:pt x="17" y="100"/>
                  </a:lnTo>
                  <a:lnTo>
                    <a:pt x="24" y="98"/>
                  </a:lnTo>
                  <a:lnTo>
                    <a:pt x="35" y="76"/>
                  </a:lnTo>
                  <a:lnTo>
                    <a:pt x="38" y="54"/>
                  </a:lnTo>
                  <a:lnTo>
                    <a:pt x="38" y="33"/>
                  </a:lnTo>
                  <a:lnTo>
                    <a:pt x="35" y="9"/>
                  </a:lnTo>
                  <a:lnTo>
                    <a:pt x="31" y="7"/>
                  </a:lnTo>
                  <a:lnTo>
                    <a:pt x="24" y="2"/>
                  </a:lnTo>
                  <a:lnTo>
                    <a:pt x="17" y="0"/>
                  </a:lnTo>
                  <a:lnTo>
                    <a:pt x="1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2" name="Freeform 81"/>
            <p:cNvSpPr>
              <a:spLocks/>
            </p:cNvSpPr>
            <p:nvPr/>
          </p:nvSpPr>
          <p:spPr bwMode="auto">
            <a:xfrm>
              <a:off x="2880" y="2308"/>
              <a:ext cx="322" cy="31"/>
            </a:xfrm>
            <a:custGeom>
              <a:avLst/>
              <a:gdLst>
                <a:gd name="T0" fmla="*/ 28 w 322"/>
                <a:gd name="T1" fmla="*/ 18 h 31"/>
                <a:gd name="T2" fmla="*/ 65 w 322"/>
                <a:gd name="T3" fmla="*/ 20 h 31"/>
                <a:gd name="T4" fmla="*/ 100 w 322"/>
                <a:gd name="T5" fmla="*/ 24 h 31"/>
                <a:gd name="T6" fmla="*/ 137 w 322"/>
                <a:gd name="T7" fmla="*/ 26 h 31"/>
                <a:gd name="T8" fmla="*/ 175 w 322"/>
                <a:gd name="T9" fmla="*/ 29 h 31"/>
                <a:gd name="T10" fmla="*/ 213 w 322"/>
                <a:gd name="T11" fmla="*/ 31 h 31"/>
                <a:gd name="T12" fmla="*/ 250 w 322"/>
                <a:gd name="T13" fmla="*/ 31 h 31"/>
                <a:gd name="T14" fmla="*/ 285 w 322"/>
                <a:gd name="T15" fmla="*/ 29 h 31"/>
                <a:gd name="T16" fmla="*/ 322 w 322"/>
                <a:gd name="T17" fmla="*/ 26 h 31"/>
                <a:gd name="T18" fmla="*/ 322 w 322"/>
                <a:gd name="T19" fmla="*/ 22 h 31"/>
                <a:gd name="T20" fmla="*/ 316 w 322"/>
                <a:gd name="T21" fmla="*/ 18 h 31"/>
                <a:gd name="T22" fmla="*/ 305 w 322"/>
                <a:gd name="T23" fmla="*/ 13 h 31"/>
                <a:gd name="T24" fmla="*/ 295 w 322"/>
                <a:gd name="T25" fmla="*/ 9 h 31"/>
                <a:gd name="T26" fmla="*/ 257 w 322"/>
                <a:gd name="T27" fmla="*/ 7 h 31"/>
                <a:gd name="T28" fmla="*/ 223 w 322"/>
                <a:gd name="T29" fmla="*/ 7 h 31"/>
                <a:gd name="T30" fmla="*/ 185 w 322"/>
                <a:gd name="T31" fmla="*/ 5 h 31"/>
                <a:gd name="T32" fmla="*/ 151 w 322"/>
                <a:gd name="T33" fmla="*/ 5 h 31"/>
                <a:gd name="T34" fmla="*/ 113 w 322"/>
                <a:gd name="T35" fmla="*/ 5 h 31"/>
                <a:gd name="T36" fmla="*/ 79 w 322"/>
                <a:gd name="T37" fmla="*/ 3 h 31"/>
                <a:gd name="T38" fmla="*/ 41 w 322"/>
                <a:gd name="T39" fmla="*/ 3 h 31"/>
                <a:gd name="T40" fmla="*/ 4 w 322"/>
                <a:gd name="T41" fmla="*/ 0 h 31"/>
                <a:gd name="T42" fmla="*/ 0 w 322"/>
                <a:gd name="T43" fmla="*/ 3 h 31"/>
                <a:gd name="T44" fmla="*/ 7 w 322"/>
                <a:gd name="T45" fmla="*/ 9 h 31"/>
                <a:gd name="T46" fmla="*/ 17 w 322"/>
                <a:gd name="T47" fmla="*/ 16 h 31"/>
                <a:gd name="T48" fmla="*/ 28 w 322"/>
                <a:gd name="T49" fmla="*/ 18 h 31"/>
                <a:gd name="T50" fmla="*/ 28 w 322"/>
                <a:gd name="T51" fmla="*/ 18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2" h="31">
                  <a:moveTo>
                    <a:pt x="28" y="18"/>
                  </a:moveTo>
                  <a:lnTo>
                    <a:pt x="65" y="20"/>
                  </a:lnTo>
                  <a:lnTo>
                    <a:pt x="100" y="24"/>
                  </a:lnTo>
                  <a:lnTo>
                    <a:pt x="137" y="26"/>
                  </a:lnTo>
                  <a:lnTo>
                    <a:pt x="175" y="29"/>
                  </a:lnTo>
                  <a:lnTo>
                    <a:pt x="213" y="31"/>
                  </a:lnTo>
                  <a:lnTo>
                    <a:pt x="250" y="31"/>
                  </a:lnTo>
                  <a:lnTo>
                    <a:pt x="285" y="29"/>
                  </a:lnTo>
                  <a:lnTo>
                    <a:pt x="322" y="26"/>
                  </a:lnTo>
                  <a:lnTo>
                    <a:pt x="322" y="22"/>
                  </a:lnTo>
                  <a:lnTo>
                    <a:pt x="316" y="18"/>
                  </a:lnTo>
                  <a:lnTo>
                    <a:pt x="305" y="13"/>
                  </a:lnTo>
                  <a:lnTo>
                    <a:pt x="295" y="9"/>
                  </a:lnTo>
                  <a:lnTo>
                    <a:pt x="257" y="7"/>
                  </a:lnTo>
                  <a:lnTo>
                    <a:pt x="223" y="7"/>
                  </a:lnTo>
                  <a:lnTo>
                    <a:pt x="185" y="5"/>
                  </a:lnTo>
                  <a:lnTo>
                    <a:pt x="151" y="5"/>
                  </a:lnTo>
                  <a:lnTo>
                    <a:pt x="113" y="5"/>
                  </a:lnTo>
                  <a:lnTo>
                    <a:pt x="79" y="3"/>
                  </a:lnTo>
                  <a:lnTo>
                    <a:pt x="41" y="3"/>
                  </a:lnTo>
                  <a:lnTo>
                    <a:pt x="4" y="0"/>
                  </a:lnTo>
                  <a:lnTo>
                    <a:pt x="0" y="3"/>
                  </a:lnTo>
                  <a:lnTo>
                    <a:pt x="7" y="9"/>
                  </a:lnTo>
                  <a:lnTo>
                    <a:pt x="17" y="16"/>
                  </a:lnTo>
                  <a:lnTo>
                    <a:pt x="2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3" name="Freeform 82"/>
            <p:cNvSpPr>
              <a:spLocks/>
            </p:cNvSpPr>
            <p:nvPr/>
          </p:nvSpPr>
          <p:spPr bwMode="auto">
            <a:xfrm>
              <a:off x="2777" y="344"/>
              <a:ext cx="103" cy="122"/>
            </a:xfrm>
            <a:custGeom>
              <a:avLst/>
              <a:gdLst>
                <a:gd name="T0" fmla="*/ 62 w 103"/>
                <a:gd name="T1" fmla="*/ 120 h 122"/>
                <a:gd name="T2" fmla="*/ 31 w 103"/>
                <a:gd name="T3" fmla="*/ 98 h 122"/>
                <a:gd name="T4" fmla="*/ 10 w 103"/>
                <a:gd name="T5" fmla="*/ 68 h 122"/>
                <a:gd name="T6" fmla="*/ 7 w 103"/>
                <a:gd name="T7" fmla="*/ 37 h 122"/>
                <a:gd name="T8" fmla="*/ 31 w 103"/>
                <a:gd name="T9" fmla="*/ 11 h 122"/>
                <a:gd name="T10" fmla="*/ 52 w 103"/>
                <a:gd name="T11" fmla="*/ 9 h 122"/>
                <a:gd name="T12" fmla="*/ 65 w 103"/>
                <a:gd name="T13" fmla="*/ 20 h 122"/>
                <a:gd name="T14" fmla="*/ 76 w 103"/>
                <a:gd name="T15" fmla="*/ 37 h 122"/>
                <a:gd name="T16" fmla="*/ 79 w 103"/>
                <a:gd name="T17" fmla="*/ 50 h 122"/>
                <a:gd name="T18" fmla="*/ 86 w 103"/>
                <a:gd name="T19" fmla="*/ 68 h 122"/>
                <a:gd name="T20" fmla="*/ 86 w 103"/>
                <a:gd name="T21" fmla="*/ 81 h 122"/>
                <a:gd name="T22" fmla="*/ 86 w 103"/>
                <a:gd name="T23" fmla="*/ 96 h 122"/>
                <a:gd name="T24" fmla="*/ 72 w 103"/>
                <a:gd name="T25" fmla="*/ 111 h 122"/>
                <a:gd name="T26" fmla="*/ 72 w 103"/>
                <a:gd name="T27" fmla="*/ 113 h 122"/>
                <a:gd name="T28" fmla="*/ 76 w 103"/>
                <a:gd name="T29" fmla="*/ 116 h 122"/>
                <a:gd name="T30" fmla="*/ 79 w 103"/>
                <a:gd name="T31" fmla="*/ 116 h 122"/>
                <a:gd name="T32" fmla="*/ 83 w 103"/>
                <a:gd name="T33" fmla="*/ 116 h 122"/>
                <a:gd name="T34" fmla="*/ 100 w 103"/>
                <a:gd name="T35" fmla="*/ 98 h 122"/>
                <a:gd name="T36" fmla="*/ 103 w 103"/>
                <a:gd name="T37" fmla="*/ 79 h 122"/>
                <a:gd name="T38" fmla="*/ 96 w 103"/>
                <a:gd name="T39" fmla="*/ 57 h 122"/>
                <a:gd name="T40" fmla="*/ 89 w 103"/>
                <a:gd name="T41" fmla="*/ 35 h 122"/>
                <a:gd name="T42" fmla="*/ 79 w 103"/>
                <a:gd name="T43" fmla="*/ 22 h 122"/>
                <a:gd name="T44" fmla="*/ 69 w 103"/>
                <a:gd name="T45" fmla="*/ 11 h 122"/>
                <a:gd name="T46" fmla="*/ 52 w 103"/>
                <a:gd name="T47" fmla="*/ 3 h 122"/>
                <a:gd name="T48" fmla="*/ 31 w 103"/>
                <a:gd name="T49" fmla="*/ 0 h 122"/>
                <a:gd name="T50" fmla="*/ 10 w 103"/>
                <a:gd name="T51" fmla="*/ 7 h 122"/>
                <a:gd name="T52" fmla="*/ 4 w 103"/>
                <a:gd name="T53" fmla="*/ 20 h 122"/>
                <a:gd name="T54" fmla="*/ 0 w 103"/>
                <a:gd name="T55" fmla="*/ 35 h 122"/>
                <a:gd name="T56" fmla="*/ 0 w 103"/>
                <a:gd name="T57" fmla="*/ 50 h 122"/>
                <a:gd name="T58" fmla="*/ 7 w 103"/>
                <a:gd name="T59" fmla="*/ 70 h 122"/>
                <a:gd name="T60" fmla="*/ 21 w 103"/>
                <a:gd name="T61" fmla="*/ 90 h 122"/>
                <a:gd name="T62" fmla="*/ 41 w 103"/>
                <a:gd name="T63" fmla="*/ 109 h 122"/>
                <a:gd name="T64" fmla="*/ 65 w 103"/>
                <a:gd name="T65" fmla="*/ 122 h 122"/>
                <a:gd name="T66" fmla="*/ 65 w 103"/>
                <a:gd name="T67" fmla="*/ 122 h 122"/>
                <a:gd name="T68" fmla="*/ 65 w 103"/>
                <a:gd name="T69" fmla="*/ 122 h 122"/>
                <a:gd name="T70" fmla="*/ 65 w 103"/>
                <a:gd name="T71" fmla="*/ 122 h 122"/>
                <a:gd name="T72" fmla="*/ 62 w 103"/>
                <a:gd name="T73" fmla="*/ 120 h 122"/>
                <a:gd name="T74" fmla="*/ 62 w 103"/>
                <a:gd name="T75" fmla="*/ 120 h 1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3" h="122">
                  <a:moveTo>
                    <a:pt x="62" y="120"/>
                  </a:moveTo>
                  <a:lnTo>
                    <a:pt x="31" y="98"/>
                  </a:lnTo>
                  <a:lnTo>
                    <a:pt x="10" y="68"/>
                  </a:lnTo>
                  <a:lnTo>
                    <a:pt x="7" y="37"/>
                  </a:lnTo>
                  <a:lnTo>
                    <a:pt x="31" y="11"/>
                  </a:lnTo>
                  <a:lnTo>
                    <a:pt x="52" y="9"/>
                  </a:lnTo>
                  <a:lnTo>
                    <a:pt x="65" y="20"/>
                  </a:lnTo>
                  <a:lnTo>
                    <a:pt x="76" y="37"/>
                  </a:lnTo>
                  <a:lnTo>
                    <a:pt x="79" y="50"/>
                  </a:lnTo>
                  <a:lnTo>
                    <a:pt x="86" y="68"/>
                  </a:lnTo>
                  <a:lnTo>
                    <a:pt x="86" y="81"/>
                  </a:lnTo>
                  <a:lnTo>
                    <a:pt x="86" y="96"/>
                  </a:lnTo>
                  <a:lnTo>
                    <a:pt x="72" y="111"/>
                  </a:lnTo>
                  <a:lnTo>
                    <a:pt x="72" y="113"/>
                  </a:lnTo>
                  <a:lnTo>
                    <a:pt x="76" y="116"/>
                  </a:lnTo>
                  <a:lnTo>
                    <a:pt x="79" y="116"/>
                  </a:lnTo>
                  <a:lnTo>
                    <a:pt x="83" y="116"/>
                  </a:lnTo>
                  <a:lnTo>
                    <a:pt x="100" y="98"/>
                  </a:lnTo>
                  <a:lnTo>
                    <a:pt x="103" y="79"/>
                  </a:lnTo>
                  <a:lnTo>
                    <a:pt x="96" y="57"/>
                  </a:lnTo>
                  <a:lnTo>
                    <a:pt x="89" y="35"/>
                  </a:lnTo>
                  <a:lnTo>
                    <a:pt x="79" y="22"/>
                  </a:lnTo>
                  <a:lnTo>
                    <a:pt x="69" y="11"/>
                  </a:lnTo>
                  <a:lnTo>
                    <a:pt x="52" y="3"/>
                  </a:lnTo>
                  <a:lnTo>
                    <a:pt x="31" y="0"/>
                  </a:lnTo>
                  <a:lnTo>
                    <a:pt x="10" y="7"/>
                  </a:lnTo>
                  <a:lnTo>
                    <a:pt x="4" y="20"/>
                  </a:lnTo>
                  <a:lnTo>
                    <a:pt x="0" y="35"/>
                  </a:lnTo>
                  <a:lnTo>
                    <a:pt x="0" y="50"/>
                  </a:lnTo>
                  <a:lnTo>
                    <a:pt x="7" y="70"/>
                  </a:lnTo>
                  <a:lnTo>
                    <a:pt x="21" y="90"/>
                  </a:lnTo>
                  <a:lnTo>
                    <a:pt x="41" y="109"/>
                  </a:lnTo>
                  <a:lnTo>
                    <a:pt x="65" y="122"/>
                  </a:lnTo>
                  <a:lnTo>
                    <a:pt x="62"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4" name="Freeform 83"/>
            <p:cNvSpPr>
              <a:spLocks/>
            </p:cNvSpPr>
            <p:nvPr/>
          </p:nvSpPr>
          <p:spPr bwMode="auto">
            <a:xfrm>
              <a:off x="2479" y="796"/>
              <a:ext cx="799" cy="165"/>
            </a:xfrm>
            <a:custGeom>
              <a:avLst/>
              <a:gdLst>
                <a:gd name="T0" fmla="*/ 562 w 799"/>
                <a:gd name="T1" fmla="*/ 126 h 165"/>
                <a:gd name="T2" fmla="*/ 463 w 799"/>
                <a:gd name="T3" fmla="*/ 137 h 165"/>
                <a:gd name="T4" fmla="*/ 367 w 799"/>
                <a:gd name="T5" fmla="*/ 144 h 165"/>
                <a:gd name="T6" fmla="*/ 267 w 799"/>
                <a:gd name="T7" fmla="*/ 144 h 165"/>
                <a:gd name="T8" fmla="*/ 199 w 799"/>
                <a:gd name="T9" fmla="*/ 139 h 165"/>
                <a:gd name="T10" fmla="*/ 140 w 799"/>
                <a:gd name="T11" fmla="*/ 133 h 165"/>
                <a:gd name="T12" fmla="*/ 75 w 799"/>
                <a:gd name="T13" fmla="*/ 118 h 165"/>
                <a:gd name="T14" fmla="*/ 44 w 799"/>
                <a:gd name="T15" fmla="*/ 102 h 165"/>
                <a:gd name="T16" fmla="*/ 79 w 799"/>
                <a:gd name="T17" fmla="*/ 85 h 165"/>
                <a:gd name="T18" fmla="*/ 134 w 799"/>
                <a:gd name="T19" fmla="*/ 74 h 165"/>
                <a:gd name="T20" fmla="*/ 192 w 799"/>
                <a:gd name="T21" fmla="*/ 65 h 165"/>
                <a:gd name="T22" fmla="*/ 254 w 799"/>
                <a:gd name="T23" fmla="*/ 57 h 165"/>
                <a:gd name="T24" fmla="*/ 329 w 799"/>
                <a:gd name="T25" fmla="*/ 48 h 165"/>
                <a:gd name="T26" fmla="*/ 422 w 799"/>
                <a:gd name="T27" fmla="*/ 44 h 165"/>
                <a:gd name="T28" fmla="*/ 514 w 799"/>
                <a:gd name="T29" fmla="*/ 44 h 165"/>
                <a:gd name="T30" fmla="*/ 607 w 799"/>
                <a:gd name="T31" fmla="*/ 46 h 165"/>
                <a:gd name="T32" fmla="*/ 699 w 799"/>
                <a:gd name="T33" fmla="*/ 52 h 165"/>
                <a:gd name="T34" fmla="*/ 730 w 799"/>
                <a:gd name="T35" fmla="*/ 68 h 165"/>
                <a:gd name="T36" fmla="*/ 710 w 799"/>
                <a:gd name="T37" fmla="*/ 87 h 165"/>
                <a:gd name="T38" fmla="*/ 669 w 799"/>
                <a:gd name="T39" fmla="*/ 111 h 165"/>
                <a:gd name="T40" fmla="*/ 651 w 799"/>
                <a:gd name="T41" fmla="*/ 126 h 165"/>
                <a:gd name="T42" fmla="*/ 662 w 799"/>
                <a:gd name="T43" fmla="*/ 135 h 165"/>
                <a:gd name="T44" fmla="*/ 693 w 799"/>
                <a:gd name="T45" fmla="*/ 133 h 165"/>
                <a:gd name="T46" fmla="*/ 747 w 799"/>
                <a:gd name="T47" fmla="*/ 122 h 165"/>
                <a:gd name="T48" fmla="*/ 789 w 799"/>
                <a:gd name="T49" fmla="*/ 102 h 165"/>
                <a:gd name="T50" fmla="*/ 795 w 799"/>
                <a:gd name="T51" fmla="*/ 74 h 165"/>
                <a:gd name="T52" fmla="*/ 758 w 799"/>
                <a:gd name="T53" fmla="*/ 42 h 165"/>
                <a:gd name="T54" fmla="*/ 699 w 799"/>
                <a:gd name="T55" fmla="*/ 20 h 165"/>
                <a:gd name="T56" fmla="*/ 631 w 799"/>
                <a:gd name="T57" fmla="*/ 7 h 165"/>
                <a:gd name="T58" fmla="*/ 549 w 799"/>
                <a:gd name="T59" fmla="*/ 0 h 165"/>
                <a:gd name="T60" fmla="*/ 466 w 799"/>
                <a:gd name="T61" fmla="*/ 0 h 165"/>
                <a:gd name="T62" fmla="*/ 384 w 799"/>
                <a:gd name="T63" fmla="*/ 5 h 165"/>
                <a:gd name="T64" fmla="*/ 305 w 799"/>
                <a:gd name="T65" fmla="*/ 13 h 165"/>
                <a:gd name="T66" fmla="*/ 236 w 799"/>
                <a:gd name="T67" fmla="*/ 20 h 165"/>
                <a:gd name="T68" fmla="*/ 168 w 799"/>
                <a:gd name="T69" fmla="*/ 31 h 165"/>
                <a:gd name="T70" fmla="*/ 82 w 799"/>
                <a:gd name="T71" fmla="*/ 46 h 165"/>
                <a:gd name="T72" fmla="*/ 14 w 799"/>
                <a:gd name="T73" fmla="*/ 70 h 165"/>
                <a:gd name="T74" fmla="*/ 3 w 799"/>
                <a:gd name="T75" fmla="*/ 105 h 165"/>
                <a:gd name="T76" fmla="*/ 48 w 799"/>
                <a:gd name="T77" fmla="*/ 137 h 165"/>
                <a:gd name="T78" fmla="*/ 99 w 799"/>
                <a:gd name="T79" fmla="*/ 150 h 165"/>
                <a:gd name="T80" fmla="*/ 154 w 799"/>
                <a:gd name="T81" fmla="*/ 157 h 165"/>
                <a:gd name="T82" fmla="*/ 209 w 799"/>
                <a:gd name="T83" fmla="*/ 161 h 165"/>
                <a:gd name="T84" fmla="*/ 281 w 799"/>
                <a:gd name="T85" fmla="*/ 165 h 165"/>
                <a:gd name="T86" fmla="*/ 381 w 799"/>
                <a:gd name="T87" fmla="*/ 161 h 165"/>
                <a:gd name="T88" fmla="*/ 480 w 799"/>
                <a:gd name="T89" fmla="*/ 150 h 165"/>
                <a:gd name="T90" fmla="*/ 576 w 799"/>
                <a:gd name="T91" fmla="*/ 135 h 165"/>
                <a:gd name="T92" fmla="*/ 624 w 799"/>
                <a:gd name="T93" fmla="*/ 124 h 165"/>
                <a:gd name="T94" fmla="*/ 617 w 799"/>
                <a:gd name="T95" fmla="*/ 118 h 165"/>
                <a:gd name="T96" fmla="*/ 614 w 799"/>
                <a:gd name="T97" fmla="*/ 118 h 16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99" h="165">
                  <a:moveTo>
                    <a:pt x="614" y="118"/>
                  </a:moveTo>
                  <a:lnTo>
                    <a:pt x="562" y="126"/>
                  </a:lnTo>
                  <a:lnTo>
                    <a:pt x="514" y="133"/>
                  </a:lnTo>
                  <a:lnTo>
                    <a:pt x="463" y="137"/>
                  </a:lnTo>
                  <a:lnTo>
                    <a:pt x="415" y="142"/>
                  </a:lnTo>
                  <a:lnTo>
                    <a:pt x="367" y="144"/>
                  </a:lnTo>
                  <a:lnTo>
                    <a:pt x="315" y="144"/>
                  </a:lnTo>
                  <a:lnTo>
                    <a:pt x="267" y="144"/>
                  </a:lnTo>
                  <a:lnTo>
                    <a:pt x="216" y="142"/>
                  </a:lnTo>
                  <a:lnTo>
                    <a:pt x="199" y="139"/>
                  </a:lnTo>
                  <a:lnTo>
                    <a:pt x="171" y="137"/>
                  </a:lnTo>
                  <a:lnTo>
                    <a:pt x="140" y="133"/>
                  </a:lnTo>
                  <a:lnTo>
                    <a:pt x="106" y="126"/>
                  </a:lnTo>
                  <a:lnTo>
                    <a:pt x="75" y="118"/>
                  </a:lnTo>
                  <a:lnTo>
                    <a:pt x="51" y="111"/>
                  </a:lnTo>
                  <a:lnTo>
                    <a:pt x="44" y="102"/>
                  </a:lnTo>
                  <a:lnTo>
                    <a:pt x="55" y="94"/>
                  </a:lnTo>
                  <a:lnTo>
                    <a:pt x="79" y="85"/>
                  </a:lnTo>
                  <a:lnTo>
                    <a:pt x="106" y="79"/>
                  </a:lnTo>
                  <a:lnTo>
                    <a:pt x="134" y="74"/>
                  </a:lnTo>
                  <a:lnTo>
                    <a:pt x="164" y="68"/>
                  </a:lnTo>
                  <a:lnTo>
                    <a:pt x="192" y="65"/>
                  </a:lnTo>
                  <a:lnTo>
                    <a:pt x="223" y="61"/>
                  </a:lnTo>
                  <a:lnTo>
                    <a:pt x="254" y="57"/>
                  </a:lnTo>
                  <a:lnTo>
                    <a:pt x="281" y="55"/>
                  </a:lnTo>
                  <a:lnTo>
                    <a:pt x="329" y="48"/>
                  </a:lnTo>
                  <a:lnTo>
                    <a:pt x="374" y="46"/>
                  </a:lnTo>
                  <a:lnTo>
                    <a:pt x="422" y="44"/>
                  </a:lnTo>
                  <a:lnTo>
                    <a:pt x="470" y="42"/>
                  </a:lnTo>
                  <a:lnTo>
                    <a:pt x="514" y="44"/>
                  </a:lnTo>
                  <a:lnTo>
                    <a:pt x="562" y="44"/>
                  </a:lnTo>
                  <a:lnTo>
                    <a:pt x="607" y="46"/>
                  </a:lnTo>
                  <a:lnTo>
                    <a:pt x="655" y="48"/>
                  </a:lnTo>
                  <a:lnTo>
                    <a:pt x="699" y="52"/>
                  </a:lnTo>
                  <a:lnTo>
                    <a:pt x="723" y="59"/>
                  </a:lnTo>
                  <a:lnTo>
                    <a:pt x="730" y="68"/>
                  </a:lnTo>
                  <a:lnTo>
                    <a:pt x="723" y="76"/>
                  </a:lnTo>
                  <a:lnTo>
                    <a:pt x="710" y="87"/>
                  </a:lnTo>
                  <a:lnTo>
                    <a:pt x="689" y="98"/>
                  </a:lnTo>
                  <a:lnTo>
                    <a:pt x="669" y="111"/>
                  </a:lnTo>
                  <a:lnTo>
                    <a:pt x="651" y="122"/>
                  </a:lnTo>
                  <a:lnTo>
                    <a:pt x="651" y="126"/>
                  </a:lnTo>
                  <a:lnTo>
                    <a:pt x="655" y="131"/>
                  </a:lnTo>
                  <a:lnTo>
                    <a:pt x="662" y="135"/>
                  </a:lnTo>
                  <a:lnTo>
                    <a:pt x="669" y="137"/>
                  </a:lnTo>
                  <a:lnTo>
                    <a:pt x="693" y="133"/>
                  </a:lnTo>
                  <a:lnTo>
                    <a:pt x="720" y="128"/>
                  </a:lnTo>
                  <a:lnTo>
                    <a:pt x="747" y="122"/>
                  </a:lnTo>
                  <a:lnTo>
                    <a:pt x="771" y="113"/>
                  </a:lnTo>
                  <a:lnTo>
                    <a:pt x="789" y="102"/>
                  </a:lnTo>
                  <a:lnTo>
                    <a:pt x="799" y="89"/>
                  </a:lnTo>
                  <a:lnTo>
                    <a:pt x="795" y="74"/>
                  </a:lnTo>
                  <a:lnTo>
                    <a:pt x="782" y="57"/>
                  </a:lnTo>
                  <a:lnTo>
                    <a:pt x="758" y="42"/>
                  </a:lnTo>
                  <a:lnTo>
                    <a:pt x="730" y="29"/>
                  </a:lnTo>
                  <a:lnTo>
                    <a:pt x="699" y="20"/>
                  </a:lnTo>
                  <a:lnTo>
                    <a:pt x="665" y="11"/>
                  </a:lnTo>
                  <a:lnTo>
                    <a:pt x="631" y="7"/>
                  </a:lnTo>
                  <a:lnTo>
                    <a:pt x="590" y="2"/>
                  </a:lnTo>
                  <a:lnTo>
                    <a:pt x="549" y="0"/>
                  </a:lnTo>
                  <a:lnTo>
                    <a:pt x="507" y="0"/>
                  </a:lnTo>
                  <a:lnTo>
                    <a:pt x="466" y="0"/>
                  </a:lnTo>
                  <a:lnTo>
                    <a:pt x="425" y="2"/>
                  </a:lnTo>
                  <a:lnTo>
                    <a:pt x="384" y="5"/>
                  </a:lnTo>
                  <a:lnTo>
                    <a:pt x="343" y="9"/>
                  </a:lnTo>
                  <a:lnTo>
                    <a:pt x="305" y="13"/>
                  </a:lnTo>
                  <a:lnTo>
                    <a:pt x="267" y="16"/>
                  </a:lnTo>
                  <a:lnTo>
                    <a:pt x="236" y="20"/>
                  </a:lnTo>
                  <a:lnTo>
                    <a:pt x="206" y="24"/>
                  </a:lnTo>
                  <a:lnTo>
                    <a:pt x="168" y="31"/>
                  </a:lnTo>
                  <a:lnTo>
                    <a:pt x="127" y="37"/>
                  </a:lnTo>
                  <a:lnTo>
                    <a:pt x="82" y="46"/>
                  </a:lnTo>
                  <a:lnTo>
                    <a:pt x="44" y="57"/>
                  </a:lnTo>
                  <a:lnTo>
                    <a:pt x="14" y="70"/>
                  </a:lnTo>
                  <a:lnTo>
                    <a:pt x="0" y="85"/>
                  </a:lnTo>
                  <a:lnTo>
                    <a:pt x="3" y="105"/>
                  </a:lnTo>
                  <a:lnTo>
                    <a:pt x="31" y="128"/>
                  </a:lnTo>
                  <a:lnTo>
                    <a:pt x="48" y="137"/>
                  </a:lnTo>
                  <a:lnTo>
                    <a:pt x="72" y="144"/>
                  </a:lnTo>
                  <a:lnTo>
                    <a:pt x="99" y="150"/>
                  </a:lnTo>
                  <a:lnTo>
                    <a:pt x="127" y="155"/>
                  </a:lnTo>
                  <a:lnTo>
                    <a:pt x="154" y="157"/>
                  </a:lnTo>
                  <a:lnTo>
                    <a:pt x="185" y="159"/>
                  </a:lnTo>
                  <a:lnTo>
                    <a:pt x="209" y="161"/>
                  </a:lnTo>
                  <a:lnTo>
                    <a:pt x="233" y="163"/>
                  </a:lnTo>
                  <a:lnTo>
                    <a:pt x="281" y="165"/>
                  </a:lnTo>
                  <a:lnTo>
                    <a:pt x="329" y="163"/>
                  </a:lnTo>
                  <a:lnTo>
                    <a:pt x="381" y="161"/>
                  </a:lnTo>
                  <a:lnTo>
                    <a:pt x="429" y="157"/>
                  </a:lnTo>
                  <a:lnTo>
                    <a:pt x="480" y="150"/>
                  </a:lnTo>
                  <a:lnTo>
                    <a:pt x="528" y="142"/>
                  </a:lnTo>
                  <a:lnTo>
                    <a:pt x="576" y="135"/>
                  </a:lnTo>
                  <a:lnTo>
                    <a:pt x="624" y="126"/>
                  </a:lnTo>
                  <a:lnTo>
                    <a:pt x="624" y="124"/>
                  </a:lnTo>
                  <a:lnTo>
                    <a:pt x="621" y="120"/>
                  </a:lnTo>
                  <a:lnTo>
                    <a:pt x="617" y="118"/>
                  </a:lnTo>
                  <a:lnTo>
                    <a:pt x="614" y="1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5" name="Freeform 84"/>
            <p:cNvSpPr>
              <a:spLocks/>
            </p:cNvSpPr>
            <p:nvPr/>
          </p:nvSpPr>
          <p:spPr bwMode="auto">
            <a:xfrm>
              <a:off x="2839" y="390"/>
              <a:ext cx="247" cy="419"/>
            </a:xfrm>
            <a:custGeom>
              <a:avLst/>
              <a:gdLst>
                <a:gd name="T0" fmla="*/ 237 w 247"/>
                <a:gd name="T1" fmla="*/ 404 h 419"/>
                <a:gd name="T2" fmla="*/ 165 w 247"/>
                <a:gd name="T3" fmla="*/ 365 h 419"/>
                <a:gd name="T4" fmla="*/ 127 w 247"/>
                <a:gd name="T5" fmla="*/ 328 h 419"/>
                <a:gd name="T6" fmla="*/ 113 w 247"/>
                <a:gd name="T7" fmla="*/ 291 h 419"/>
                <a:gd name="T8" fmla="*/ 120 w 247"/>
                <a:gd name="T9" fmla="*/ 254 h 419"/>
                <a:gd name="T10" fmla="*/ 130 w 247"/>
                <a:gd name="T11" fmla="*/ 219 h 419"/>
                <a:gd name="T12" fmla="*/ 144 w 247"/>
                <a:gd name="T13" fmla="*/ 183 h 419"/>
                <a:gd name="T14" fmla="*/ 151 w 247"/>
                <a:gd name="T15" fmla="*/ 146 h 419"/>
                <a:gd name="T16" fmla="*/ 137 w 247"/>
                <a:gd name="T17" fmla="*/ 107 h 419"/>
                <a:gd name="T18" fmla="*/ 127 w 247"/>
                <a:gd name="T19" fmla="*/ 89 h 419"/>
                <a:gd name="T20" fmla="*/ 113 w 247"/>
                <a:gd name="T21" fmla="*/ 74 h 419"/>
                <a:gd name="T22" fmla="*/ 103 w 247"/>
                <a:gd name="T23" fmla="*/ 59 h 419"/>
                <a:gd name="T24" fmla="*/ 86 w 247"/>
                <a:gd name="T25" fmla="*/ 46 h 419"/>
                <a:gd name="T26" fmla="*/ 69 w 247"/>
                <a:gd name="T27" fmla="*/ 33 h 419"/>
                <a:gd name="T28" fmla="*/ 51 w 247"/>
                <a:gd name="T29" fmla="*/ 22 h 419"/>
                <a:gd name="T30" fmla="*/ 27 w 247"/>
                <a:gd name="T31" fmla="*/ 11 h 419"/>
                <a:gd name="T32" fmla="*/ 3 w 247"/>
                <a:gd name="T33" fmla="*/ 0 h 419"/>
                <a:gd name="T34" fmla="*/ 0 w 247"/>
                <a:gd name="T35" fmla="*/ 0 h 419"/>
                <a:gd name="T36" fmla="*/ 3 w 247"/>
                <a:gd name="T37" fmla="*/ 7 h 419"/>
                <a:gd name="T38" fmla="*/ 7 w 247"/>
                <a:gd name="T39" fmla="*/ 13 h 419"/>
                <a:gd name="T40" fmla="*/ 14 w 247"/>
                <a:gd name="T41" fmla="*/ 17 h 419"/>
                <a:gd name="T42" fmla="*/ 62 w 247"/>
                <a:gd name="T43" fmla="*/ 50 h 419"/>
                <a:gd name="T44" fmla="*/ 89 w 247"/>
                <a:gd name="T45" fmla="*/ 85 h 419"/>
                <a:gd name="T46" fmla="*/ 103 w 247"/>
                <a:gd name="T47" fmla="*/ 124 h 419"/>
                <a:gd name="T48" fmla="*/ 106 w 247"/>
                <a:gd name="T49" fmla="*/ 161 h 419"/>
                <a:gd name="T50" fmla="*/ 103 w 247"/>
                <a:gd name="T51" fmla="*/ 200 h 419"/>
                <a:gd name="T52" fmla="*/ 99 w 247"/>
                <a:gd name="T53" fmla="*/ 241 h 419"/>
                <a:gd name="T54" fmla="*/ 103 w 247"/>
                <a:gd name="T55" fmla="*/ 282 h 419"/>
                <a:gd name="T56" fmla="*/ 113 w 247"/>
                <a:gd name="T57" fmla="*/ 322 h 419"/>
                <a:gd name="T58" fmla="*/ 120 w 247"/>
                <a:gd name="T59" fmla="*/ 337 h 419"/>
                <a:gd name="T60" fmla="*/ 134 w 247"/>
                <a:gd name="T61" fmla="*/ 352 h 419"/>
                <a:gd name="T62" fmla="*/ 147 w 247"/>
                <a:gd name="T63" fmla="*/ 365 h 419"/>
                <a:gd name="T64" fmla="*/ 161 w 247"/>
                <a:gd name="T65" fmla="*/ 378 h 419"/>
                <a:gd name="T66" fmla="*/ 182 w 247"/>
                <a:gd name="T67" fmla="*/ 391 h 419"/>
                <a:gd name="T68" fmla="*/ 202 w 247"/>
                <a:gd name="T69" fmla="*/ 402 h 419"/>
                <a:gd name="T70" fmla="*/ 223 w 247"/>
                <a:gd name="T71" fmla="*/ 411 h 419"/>
                <a:gd name="T72" fmla="*/ 247 w 247"/>
                <a:gd name="T73" fmla="*/ 419 h 419"/>
                <a:gd name="T74" fmla="*/ 247 w 247"/>
                <a:gd name="T75" fmla="*/ 417 h 419"/>
                <a:gd name="T76" fmla="*/ 243 w 247"/>
                <a:gd name="T77" fmla="*/ 413 h 419"/>
                <a:gd name="T78" fmla="*/ 240 w 247"/>
                <a:gd name="T79" fmla="*/ 408 h 419"/>
                <a:gd name="T80" fmla="*/ 237 w 247"/>
                <a:gd name="T81" fmla="*/ 404 h 419"/>
                <a:gd name="T82" fmla="*/ 237 w 247"/>
                <a:gd name="T83" fmla="*/ 404 h 4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47" h="419">
                  <a:moveTo>
                    <a:pt x="237" y="404"/>
                  </a:moveTo>
                  <a:lnTo>
                    <a:pt x="165" y="365"/>
                  </a:lnTo>
                  <a:lnTo>
                    <a:pt x="127" y="328"/>
                  </a:lnTo>
                  <a:lnTo>
                    <a:pt x="113" y="291"/>
                  </a:lnTo>
                  <a:lnTo>
                    <a:pt x="120" y="254"/>
                  </a:lnTo>
                  <a:lnTo>
                    <a:pt x="130" y="219"/>
                  </a:lnTo>
                  <a:lnTo>
                    <a:pt x="144" y="183"/>
                  </a:lnTo>
                  <a:lnTo>
                    <a:pt x="151" y="146"/>
                  </a:lnTo>
                  <a:lnTo>
                    <a:pt x="137" y="107"/>
                  </a:lnTo>
                  <a:lnTo>
                    <a:pt x="127" y="89"/>
                  </a:lnTo>
                  <a:lnTo>
                    <a:pt x="113" y="74"/>
                  </a:lnTo>
                  <a:lnTo>
                    <a:pt x="103" y="59"/>
                  </a:lnTo>
                  <a:lnTo>
                    <a:pt x="86" y="46"/>
                  </a:lnTo>
                  <a:lnTo>
                    <a:pt x="69" y="33"/>
                  </a:lnTo>
                  <a:lnTo>
                    <a:pt x="51" y="22"/>
                  </a:lnTo>
                  <a:lnTo>
                    <a:pt x="27" y="11"/>
                  </a:lnTo>
                  <a:lnTo>
                    <a:pt x="3" y="0"/>
                  </a:lnTo>
                  <a:lnTo>
                    <a:pt x="0" y="0"/>
                  </a:lnTo>
                  <a:lnTo>
                    <a:pt x="3" y="7"/>
                  </a:lnTo>
                  <a:lnTo>
                    <a:pt x="7" y="13"/>
                  </a:lnTo>
                  <a:lnTo>
                    <a:pt x="14" y="17"/>
                  </a:lnTo>
                  <a:lnTo>
                    <a:pt x="62" y="50"/>
                  </a:lnTo>
                  <a:lnTo>
                    <a:pt x="89" y="85"/>
                  </a:lnTo>
                  <a:lnTo>
                    <a:pt x="103" y="124"/>
                  </a:lnTo>
                  <a:lnTo>
                    <a:pt x="106" y="161"/>
                  </a:lnTo>
                  <a:lnTo>
                    <a:pt x="103" y="200"/>
                  </a:lnTo>
                  <a:lnTo>
                    <a:pt x="99" y="241"/>
                  </a:lnTo>
                  <a:lnTo>
                    <a:pt x="103" y="282"/>
                  </a:lnTo>
                  <a:lnTo>
                    <a:pt x="113" y="322"/>
                  </a:lnTo>
                  <a:lnTo>
                    <a:pt x="120" y="337"/>
                  </a:lnTo>
                  <a:lnTo>
                    <a:pt x="134" y="352"/>
                  </a:lnTo>
                  <a:lnTo>
                    <a:pt x="147" y="365"/>
                  </a:lnTo>
                  <a:lnTo>
                    <a:pt x="161" y="378"/>
                  </a:lnTo>
                  <a:lnTo>
                    <a:pt x="182" y="391"/>
                  </a:lnTo>
                  <a:lnTo>
                    <a:pt x="202" y="402"/>
                  </a:lnTo>
                  <a:lnTo>
                    <a:pt x="223" y="411"/>
                  </a:lnTo>
                  <a:lnTo>
                    <a:pt x="247" y="419"/>
                  </a:lnTo>
                  <a:lnTo>
                    <a:pt x="247" y="417"/>
                  </a:lnTo>
                  <a:lnTo>
                    <a:pt x="243" y="413"/>
                  </a:lnTo>
                  <a:lnTo>
                    <a:pt x="240" y="408"/>
                  </a:lnTo>
                  <a:lnTo>
                    <a:pt x="237" y="40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4" name="Title 1"/>
          <p:cNvSpPr txBox="1">
            <a:spLocks/>
          </p:cNvSpPr>
          <p:nvPr/>
        </p:nvSpPr>
        <p:spPr>
          <a:xfrm>
            <a:off x="639763" y="107950"/>
            <a:ext cx="8042275" cy="827088"/>
          </a:xfrm>
          <a:prstGeom prst="rect">
            <a:avLst/>
          </a:prstGeom>
        </p:spPr>
        <p:txBody>
          <a:bodyPr/>
          <a:lstStyle/>
          <a:p>
            <a:pPr algn="ctr" defTabSz="914400" eaLnBrk="0" hangingPunct="0">
              <a:defRPr/>
            </a:pPr>
            <a:r>
              <a:rPr lang="en-US" sz="4600" b="1" dirty="0">
                <a:solidFill>
                  <a:schemeClr val="accent1"/>
                </a:solidFill>
                <a:latin typeface="Century Gothic"/>
                <a:ea typeface="MS PGothic" pitchFamily="34" charset="-128"/>
                <a:cs typeface="Century Gothic"/>
              </a:rPr>
              <a:t>LAUSD                Students</a:t>
            </a:r>
          </a:p>
        </p:txBody>
      </p:sp>
      <p:graphicFrame>
        <p:nvGraphicFramePr>
          <p:cNvPr id="85" name="Content Placeholder 3"/>
          <p:cNvGraphicFramePr>
            <a:graphicFrameLocks/>
          </p:cNvGraphicFramePr>
          <p:nvPr>
            <p:extLst>
              <p:ext uri="{D42A27DB-BD31-4B8C-83A1-F6EECF244321}">
                <p14:modId xmlns:p14="http://schemas.microsoft.com/office/powerpoint/2010/main" val="1872135171"/>
              </p:ext>
            </p:extLst>
          </p:nvPr>
        </p:nvGraphicFramePr>
        <p:xfrm>
          <a:off x="497023" y="1600200"/>
          <a:ext cx="8042275"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35811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graphicEl>
                                              <a:dgm id="{08BC13AF-A20B-4F4C-BD6F-9A5AC02EBD1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
                                            <p:graphicEl>
                                              <a:dgm id="{F4581708-6DBB-AD44-B494-0F7F0AE60C0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5">
                                            <p:graphicEl>
                                              <a:dgm id="{B1F53A6C-75F2-6F43-B225-6C5F91ABA7D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5">
                                            <p:graphicEl>
                                              <a:dgm id="{FF6D0C3B-CED8-DD46-BA0B-B9046650FB6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5">
                                            <p:graphicEl>
                                              <a:dgm id="{03022926-9093-814C-9E98-1E62810E62D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5">
                                            <p:graphicEl>
                                              <a:dgm id="{220D7ACD-69CC-2E4D-BA9D-009AF06ADE23}"/>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5">
                                            <p:graphicEl>
                                              <a:dgm id="{52ABA9FC-99E1-014B-A3AB-00E816CCEC5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5"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Shape 13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88" y="-96838"/>
            <a:ext cx="639762" cy="500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Shape 131"/>
          <p:cNvSpPr txBox="1">
            <a:spLocks noChangeArrowheads="1"/>
          </p:cNvSpPr>
          <p:nvPr/>
        </p:nvSpPr>
        <p:spPr bwMode="auto">
          <a:xfrm>
            <a:off x="993775" y="1079500"/>
            <a:ext cx="8150225" cy="509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1050" tIns="55525" rIns="111050" bIns="55525"/>
          <a:lstStyle>
            <a:lvl1pPr marL="342900" indent="-342900"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buClr>
                <a:srgbClr val="6FB7D7"/>
              </a:buClr>
              <a:buSzPct val="110000"/>
              <a:buFont typeface="Lustria" charset="0"/>
              <a:buAutoNum type="arabicPeriod"/>
            </a:pPr>
            <a:r>
              <a:rPr lang="en-US" sz="1600" dirty="0">
                <a:solidFill>
                  <a:srgbClr val="595959"/>
                </a:solidFill>
                <a:latin typeface="Century Gothic" charset="0"/>
                <a:cs typeface="Century Gothic" charset="0"/>
                <a:sym typeface="Lustria" charset="0"/>
              </a:rPr>
              <a:t>English Learners (ELs) are held to the </a:t>
            </a:r>
            <a:r>
              <a:rPr lang="en-US" sz="1600" b="1" dirty="0">
                <a:solidFill>
                  <a:srgbClr val="595959"/>
                </a:solidFill>
                <a:latin typeface="Century Gothic" charset="0"/>
                <a:cs typeface="Century Gothic" charset="0"/>
                <a:sym typeface="Lustria" charset="0"/>
              </a:rPr>
              <a:t>same high expectations </a:t>
            </a:r>
            <a:r>
              <a:rPr lang="en-US" sz="1600" dirty="0">
                <a:solidFill>
                  <a:srgbClr val="595959"/>
                </a:solidFill>
                <a:latin typeface="Century Gothic" charset="0"/>
                <a:cs typeface="Century Gothic" charset="0"/>
                <a:sym typeface="Lustria" charset="0"/>
              </a:rPr>
              <a:t>of learning established for all students.</a:t>
            </a:r>
          </a:p>
          <a:p>
            <a:pPr eaLnBrk="1" hangingPunct="1">
              <a:spcBef>
                <a:spcPts val="2000"/>
              </a:spcBef>
              <a:buClr>
                <a:srgbClr val="6FB7D7"/>
              </a:buClr>
              <a:buSzPct val="110000"/>
              <a:buFont typeface="Lustria" charset="0"/>
              <a:buAutoNum type="arabicPeriod"/>
            </a:pPr>
            <a:r>
              <a:rPr lang="en-US" sz="1600" dirty="0">
                <a:solidFill>
                  <a:srgbClr val="595959"/>
                </a:solidFill>
                <a:latin typeface="Century Gothic" charset="0"/>
                <a:cs typeface="Century Gothic" charset="0"/>
                <a:sym typeface="Lustria" charset="0"/>
              </a:rPr>
              <a:t>ELs develop full </a:t>
            </a:r>
            <a:r>
              <a:rPr lang="en-US" sz="1600" b="1" dirty="0">
                <a:solidFill>
                  <a:srgbClr val="595959"/>
                </a:solidFill>
                <a:latin typeface="Century Gothic" charset="0"/>
                <a:cs typeface="Century Gothic" charset="0"/>
                <a:sym typeface="Lustria" charset="0"/>
              </a:rPr>
              <a:t>receptive and productive </a:t>
            </a:r>
            <a:r>
              <a:rPr lang="en-US" sz="1600" dirty="0">
                <a:solidFill>
                  <a:srgbClr val="595959"/>
                </a:solidFill>
                <a:latin typeface="Century Gothic" charset="0"/>
                <a:cs typeface="Century Gothic" charset="0"/>
                <a:sym typeface="Lustria" charset="0"/>
              </a:rPr>
              <a:t>proficiencies in English in the domains of </a:t>
            </a:r>
            <a:r>
              <a:rPr lang="en-US" sz="1600" b="1" dirty="0">
                <a:solidFill>
                  <a:srgbClr val="595959"/>
                </a:solidFill>
                <a:latin typeface="Century Gothic" charset="0"/>
                <a:cs typeface="Century Gothic" charset="0"/>
                <a:sym typeface="Lustria" charset="0"/>
              </a:rPr>
              <a:t>listening, speaking, reading &amp; writing</a:t>
            </a:r>
            <a:r>
              <a:rPr lang="en-US" sz="1600" dirty="0">
                <a:solidFill>
                  <a:srgbClr val="595959"/>
                </a:solidFill>
                <a:latin typeface="Century Gothic" charset="0"/>
                <a:cs typeface="Century Gothic" charset="0"/>
                <a:sym typeface="Lustria" charset="0"/>
              </a:rPr>
              <a:t>.</a:t>
            </a:r>
          </a:p>
          <a:p>
            <a:pPr eaLnBrk="1" hangingPunct="1">
              <a:spcBef>
                <a:spcPts val="2000"/>
              </a:spcBef>
              <a:buClr>
                <a:srgbClr val="6FB7D7"/>
              </a:buClr>
              <a:buSzPct val="110000"/>
              <a:buFont typeface="Lustria" charset="0"/>
              <a:buAutoNum type="arabicPeriod"/>
            </a:pPr>
            <a:r>
              <a:rPr lang="en-US" sz="1600" dirty="0">
                <a:solidFill>
                  <a:srgbClr val="595959"/>
                </a:solidFill>
                <a:latin typeface="Century Gothic" charset="0"/>
                <a:cs typeface="Century Gothic" charset="0"/>
                <a:sym typeface="Lustria" charset="0"/>
              </a:rPr>
              <a:t>ELs are </a:t>
            </a:r>
            <a:r>
              <a:rPr lang="en-US" sz="1600" b="1" dirty="0">
                <a:solidFill>
                  <a:srgbClr val="595959"/>
                </a:solidFill>
                <a:latin typeface="Century Gothic" charset="0"/>
                <a:cs typeface="Century Gothic" charset="0"/>
                <a:sym typeface="Lustria" charset="0"/>
              </a:rPr>
              <a:t>taught challenging academic content</a:t>
            </a:r>
            <a:r>
              <a:rPr lang="en-US" sz="1600" dirty="0">
                <a:solidFill>
                  <a:srgbClr val="595959"/>
                </a:solidFill>
                <a:latin typeface="Century Gothic" charset="0"/>
                <a:cs typeface="Century Gothic" charset="0"/>
                <a:sym typeface="Lustria" charset="0"/>
              </a:rPr>
              <a:t> that enables them to meet performance standards in all content areas.</a:t>
            </a:r>
          </a:p>
          <a:p>
            <a:pPr eaLnBrk="1" hangingPunct="1">
              <a:spcBef>
                <a:spcPts val="2000"/>
              </a:spcBef>
              <a:buClr>
                <a:srgbClr val="6FB7D7"/>
              </a:buClr>
              <a:buSzPct val="110000"/>
              <a:buFont typeface="Lustria" charset="0"/>
              <a:buAutoNum type="arabicPeriod"/>
            </a:pPr>
            <a:r>
              <a:rPr lang="en-US" sz="1600" dirty="0">
                <a:solidFill>
                  <a:srgbClr val="595959"/>
                </a:solidFill>
                <a:latin typeface="Century Gothic" charset="0"/>
                <a:cs typeface="Century Gothic" charset="0"/>
                <a:sym typeface="Lustria" charset="0"/>
              </a:rPr>
              <a:t>ELs receive </a:t>
            </a:r>
            <a:r>
              <a:rPr lang="en-US" sz="1600" b="1" dirty="0">
                <a:solidFill>
                  <a:srgbClr val="595959"/>
                </a:solidFill>
                <a:latin typeface="Century Gothic" charset="0"/>
                <a:cs typeface="Century Gothic" charset="0"/>
                <a:sym typeface="Lustria" charset="0"/>
              </a:rPr>
              <a:t>instruction</a:t>
            </a:r>
            <a:r>
              <a:rPr lang="en-US" sz="1600" dirty="0">
                <a:solidFill>
                  <a:srgbClr val="595959"/>
                </a:solidFill>
                <a:latin typeface="Century Gothic" charset="0"/>
                <a:cs typeface="Century Gothic" charset="0"/>
                <a:sym typeface="Lustria" charset="0"/>
              </a:rPr>
              <a:t> that </a:t>
            </a:r>
            <a:r>
              <a:rPr lang="en-US" sz="1600" b="1" dirty="0">
                <a:solidFill>
                  <a:srgbClr val="595959"/>
                </a:solidFill>
                <a:latin typeface="Century Gothic" charset="0"/>
                <a:cs typeface="Century Gothic" charset="0"/>
                <a:sym typeface="Lustria" charset="0"/>
              </a:rPr>
              <a:t>builds </a:t>
            </a:r>
            <a:r>
              <a:rPr lang="en-US" sz="1600" dirty="0">
                <a:solidFill>
                  <a:srgbClr val="595959"/>
                </a:solidFill>
                <a:latin typeface="Century Gothic" charset="0"/>
                <a:cs typeface="Century Gothic" charset="0"/>
                <a:sym typeface="Lustria" charset="0"/>
              </a:rPr>
              <a:t>on their previous education and </a:t>
            </a:r>
            <a:r>
              <a:rPr lang="en-US" sz="1600" b="1" dirty="0">
                <a:solidFill>
                  <a:srgbClr val="595959"/>
                </a:solidFill>
                <a:latin typeface="Century Gothic" charset="0"/>
                <a:cs typeface="Century Gothic" charset="0"/>
                <a:sym typeface="Lustria" charset="0"/>
              </a:rPr>
              <a:t>cognitive abilities </a:t>
            </a:r>
            <a:r>
              <a:rPr lang="en-US" sz="1600" dirty="0">
                <a:solidFill>
                  <a:srgbClr val="595959"/>
                </a:solidFill>
                <a:latin typeface="Century Gothic" charset="0"/>
                <a:cs typeface="Century Gothic" charset="0"/>
                <a:sym typeface="Lustria" charset="0"/>
              </a:rPr>
              <a:t>and that </a:t>
            </a:r>
            <a:r>
              <a:rPr lang="en-US" sz="1600" b="1" dirty="0">
                <a:solidFill>
                  <a:srgbClr val="595959"/>
                </a:solidFill>
                <a:latin typeface="Century Gothic" charset="0"/>
                <a:cs typeface="Century Gothic" charset="0"/>
                <a:sym typeface="Lustria" charset="0"/>
              </a:rPr>
              <a:t>reflects their language proficiency levels</a:t>
            </a:r>
            <a:r>
              <a:rPr lang="en-US" sz="1600" dirty="0">
                <a:solidFill>
                  <a:srgbClr val="595959"/>
                </a:solidFill>
                <a:latin typeface="Century Gothic" charset="0"/>
                <a:cs typeface="Century Gothic" charset="0"/>
                <a:sym typeface="Lustria" charset="0"/>
              </a:rPr>
              <a:t>.</a:t>
            </a:r>
          </a:p>
          <a:p>
            <a:pPr eaLnBrk="1" hangingPunct="1">
              <a:spcBef>
                <a:spcPts val="2000"/>
              </a:spcBef>
              <a:buClr>
                <a:srgbClr val="6FB7D7"/>
              </a:buClr>
              <a:buSzPct val="110000"/>
              <a:buFont typeface="Lustria" charset="0"/>
              <a:buAutoNum type="arabicPeriod"/>
            </a:pPr>
            <a:r>
              <a:rPr lang="en-US" sz="1600" dirty="0">
                <a:solidFill>
                  <a:srgbClr val="595959"/>
                </a:solidFill>
                <a:latin typeface="Century Gothic" charset="0"/>
                <a:cs typeface="Century Gothic" charset="0"/>
                <a:sym typeface="Lustria" charset="0"/>
              </a:rPr>
              <a:t>ELs are </a:t>
            </a:r>
            <a:r>
              <a:rPr lang="en-US" sz="1600" b="1" dirty="0">
                <a:solidFill>
                  <a:srgbClr val="595959"/>
                </a:solidFill>
                <a:latin typeface="Century Gothic" charset="0"/>
                <a:cs typeface="Century Gothic" charset="0"/>
                <a:sym typeface="Lustria" charset="0"/>
              </a:rPr>
              <a:t>evaluated with appropriate and valid assessments </a:t>
            </a:r>
            <a:r>
              <a:rPr lang="en-US" sz="1600" dirty="0">
                <a:solidFill>
                  <a:srgbClr val="595959"/>
                </a:solidFill>
                <a:latin typeface="Century Gothic" charset="0"/>
                <a:cs typeface="Century Gothic" charset="0"/>
                <a:sym typeface="Lustria" charset="0"/>
              </a:rPr>
              <a:t>that are aligned to state and local standards and that </a:t>
            </a:r>
            <a:r>
              <a:rPr lang="en-US" sz="1600" b="1" dirty="0">
                <a:solidFill>
                  <a:srgbClr val="595959"/>
                </a:solidFill>
                <a:latin typeface="Century Gothic" charset="0"/>
                <a:cs typeface="Century Gothic" charset="0"/>
                <a:sym typeface="Lustria" charset="0"/>
              </a:rPr>
              <a:t>take into account the language development stages &amp; cultural backgrounds of the students</a:t>
            </a:r>
            <a:r>
              <a:rPr lang="en-US" sz="1600" dirty="0">
                <a:solidFill>
                  <a:srgbClr val="595959"/>
                </a:solidFill>
                <a:latin typeface="Century Gothic" charset="0"/>
                <a:cs typeface="Century Gothic" charset="0"/>
                <a:sym typeface="Lustria" charset="0"/>
              </a:rPr>
              <a:t>.</a:t>
            </a:r>
          </a:p>
          <a:p>
            <a:pPr eaLnBrk="1" hangingPunct="1">
              <a:spcBef>
                <a:spcPts val="2000"/>
              </a:spcBef>
              <a:buClr>
                <a:srgbClr val="6FB7D7"/>
              </a:buClr>
              <a:buSzPct val="110000"/>
              <a:buFont typeface="Lustria" charset="0"/>
              <a:buAutoNum type="arabicPeriod"/>
            </a:pPr>
            <a:r>
              <a:rPr lang="en-US" sz="1600" dirty="0">
                <a:solidFill>
                  <a:srgbClr val="595959"/>
                </a:solidFill>
                <a:latin typeface="Century Gothic" charset="0"/>
                <a:cs typeface="Century Gothic" charset="0"/>
                <a:sym typeface="Lustria" charset="0"/>
              </a:rPr>
              <a:t>The academic success of ELs is a </a:t>
            </a:r>
            <a:r>
              <a:rPr lang="en-US" sz="1600" b="1" dirty="0">
                <a:solidFill>
                  <a:srgbClr val="595959"/>
                </a:solidFill>
                <a:latin typeface="Century Gothic" charset="0"/>
                <a:cs typeface="Century Gothic" charset="0"/>
                <a:sym typeface="Lustria" charset="0"/>
              </a:rPr>
              <a:t>responsibility shared by all educators, the family and the community.</a:t>
            </a:r>
          </a:p>
        </p:txBody>
      </p:sp>
      <p:sp>
        <p:nvSpPr>
          <p:cNvPr id="34819" name="Shape 132"/>
          <p:cNvSpPr txBox="1">
            <a:spLocks noChangeArrowheads="1"/>
          </p:cNvSpPr>
          <p:nvPr/>
        </p:nvSpPr>
        <p:spPr bwMode="auto">
          <a:xfrm>
            <a:off x="0" y="6275388"/>
            <a:ext cx="30607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buClr>
                <a:srgbClr val="000000"/>
              </a:buClr>
              <a:buSzPct val="25000"/>
              <a:buFont typeface="Arial" charset="0"/>
              <a:buNone/>
            </a:pPr>
            <a:r>
              <a:rPr lang="en-US" sz="1200" dirty="0">
                <a:solidFill>
                  <a:srgbClr val="000000"/>
                </a:solidFill>
                <a:latin typeface="Century Gothic" charset="0"/>
                <a:cs typeface="Century Gothic" charset="0"/>
                <a:sym typeface="Arial" charset="0"/>
              </a:rPr>
              <a:t>English Learner Master Plan, 2012, </a:t>
            </a:r>
          </a:p>
          <a:p>
            <a:pPr eaLnBrk="1" hangingPunct="1">
              <a:buClr>
                <a:srgbClr val="000000"/>
              </a:buClr>
              <a:buSzPct val="25000"/>
              <a:buFont typeface="Arial" charset="0"/>
              <a:buNone/>
            </a:pPr>
            <a:r>
              <a:rPr lang="en-US" sz="1200" dirty="0">
                <a:solidFill>
                  <a:srgbClr val="000000"/>
                </a:solidFill>
                <a:latin typeface="Century Gothic" charset="0"/>
                <a:cs typeface="Century Gothic" charset="0"/>
                <a:sym typeface="Arial" charset="0"/>
              </a:rPr>
              <a:t>Pages 2-3</a:t>
            </a:r>
          </a:p>
        </p:txBody>
      </p:sp>
      <p:sp>
        <p:nvSpPr>
          <p:cNvPr id="34820" name="Shape 133"/>
          <p:cNvSpPr txBox="1">
            <a:spLocks noChangeArrowheads="1"/>
          </p:cNvSpPr>
          <p:nvPr/>
        </p:nvSpPr>
        <p:spPr bwMode="auto">
          <a:xfrm>
            <a:off x="1354138" y="244475"/>
            <a:ext cx="70151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ctr" eaLnBrk="1" hangingPunct="1">
              <a:buClr>
                <a:srgbClr val="595959"/>
              </a:buClr>
              <a:buSzPct val="25000"/>
              <a:buFont typeface="Lustria" charset="0"/>
              <a:buNone/>
            </a:pPr>
            <a:r>
              <a:rPr lang="en-US" sz="2800" b="1" dirty="0">
                <a:solidFill>
                  <a:srgbClr val="595959"/>
                </a:solidFill>
                <a:latin typeface="Century Gothic" charset="0"/>
                <a:cs typeface="Century Gothic" charset="0"/>
                <a:sym typeface="Lustria" charset="0"/>
              </a:rPr>
              <a:t>Guiding Principles</a:t>
            </a:r>
          </a:p>
        </p:txBody>
      </p:sp>
      <p:sp>
        <p:nvSpPr>
          <p:cNvPr id="134" name="Shape 134"/>
          <p:cNvSpPr>
            <a:spLocks/>
          </p:cNvSpPr>
          <p:nvPr/>
        </p:nvSpPr>
        <p:spPr bwMode="auto">
          <a:xfrm>
            <a:off x="906463" y="896938"/>
            <a:ext cx="8150225" cy="941387"/>
          </a:xfrm>
          <a:custGeom>
            <a:avLst/>
            <a:gdLst>
              <a:gd name="T0" fmla="*/ 0 w 8150225"/>
              <a:gd name="T1" fmla="*/ 0 h 941402"/>
              <a:gd name="T2" fmla="*/ 8150225 w 8150225"/>
              <a:gd name="T3" fmla="*/ 0 h 941402"/>
              <a:gd name="T4" fmla="*/ 8150225 w 8150225"/>
              <a:gd name="T5" fmla="*/ 941207 h 941402"/>
              <a:gd name="T6" fmla="*/ 0 w 8150225"/>
              <a:gd name="T7" fmla="*/ 941207 h 941402"/>
              <a:gd name="T8" fmla="*/ 0 w 8150225"/>
              <a:gd name="T9" fmla="*/ 0 h 941402"/>
              <a:gd name="T10" fmla="*/ 117675 w 8150225"/>
              <a:gd name="T11" fmla="*/ 117649 h 941402"/>
              <a:gd name="T12" fmla="*/ 117675 w 8150225"/>
              <a:gd name="T13" fmla="*/ 823558 h 941402"/>
              <a:gd name="T14" fmla="*/ 8032550 w 8150225"/>
              <a:gd name="T15" fmla="*/ 823558 h 941402"/>
              <a:gd name="T16" fmla="*/ 8032550 w 8150225"/>
              <a:gd name="T17" fmla="*/ 117649 h 941402"/>
              <a:gd name="T18" fmla="*/ 117675 w 8150225"/>
              <a:gd name="T19" fmla="*/ 117649 h 9414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50225"/>
              <a:gd name="T31" fmla="*/ 0 h 941402"/>
              <a:gd name="T32" fmla="*/ 8150225 w 8150225"/>
              <a:gd name="T33" fmla="*/ 941402 h 9414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50225" h="941402" extrusionOk="0">
                <a:moveTo>
                  <a:pt x="0" y="0"/>
                </a:moveTo>
                <a:lnTo>
                  <a:pt x="8150225" y="0"/>
                </a:lnTo>
                <a:lnTo>
                  <a:pt x="8150225" y="941402"/>
                </a:lnTo>
                <a:lnTo>
                  <a:pt x="0" y="941402"/>
                </a:lnTo>
                <a:lnTo>
                  <a:pt x="0" y="0"/>
                </a:lnTo>
                <a:close/>
                <a:moveTo>
                  <a:pt x="117675" y="117675"/>
                </a:moveTo>
                <a:lnTo>
                  <a:pt x="117675" y="823727"/>
                </a:lnTo>
                <a:lnTo>
                  <a:pt x="8032550" y="823727"/>
                </a:lnTo>
                <a:lnTo>
                  <a:pt x="8032550" y="117675"/>
                </a:lnTo>
                <a:lnTo>
                  <a:pt x="117675" y="117675"/>
                </a:lnTo>
                <a:close/>
              </a:path>
            </a:pathLst>
          </a:custGeom>
          <a:solidFill>
            <a:schemeClr val="tx2">
              <a:lumMod val="75000"/>
              <a:lumOff val="25000"/>
            </a:schemeClr>
          </a:solidFill>
          <a:ln w="6350" cmpd="sng">
            <a:solidFill>
              <a:srgbClr val="287A9E"/>
            </a:solidFill>
            <a:miter lim="800000"/>
            <a:headEnd/>
            <a:tailEnd/>
          </a:ln>
        </p:spPr>
        <p:txBody>
          <a:bodyPr lIns="91425" tIns="45700" rIns="91425" bIns="45700" anchor="ctr"/>
          <a:lstStyle/>
          <a:p>
            <a:endParaRPr lang="en-US" dirty="0"/>
          </a:p>
        </p:txBody>
      </p:sp>
      <p:sp>
        <p:nvSpPr>
          <p:cNvPr id="135" name="Shape 135"/>
          <p:cNvSpPr>
            <a:spLocks/>
          </p:cNvSpPr>
          <p:nvPr/>
        </p:nvSpPr>
        <p:spPr bwMode="auto">
          <a:xfrm>
            <a:off x="906463" y="3112735"/>
            <a:ext cx="8150225" cy="941387"/>
          </a:xfrm>
          <a:custGeom>
            <a:avLst/>
            <a:gdLst>
              <a:gd name="T0" fmla="*/ 0 w 8150225"/>
              <a:gd name="T1" fmla="*/ 0 h 941402"/>
              <a:gd name="T2" fmla="*/ 8150225 w 8150225"/>
              <a:gd name="T3" fmla="*/ 0 h 941402"/>
              <a:gd name="T4" fmla="*/ 8150225 w 8150225"/>
              <a:gd name="T5" fmla="*/ 941220 h 941402"/>
              <a:gd name="T6" fmla="*/ 0 w 8150225"/>
              <a:gd name="T7" fmla="*/ 941220 h 941402"/>
              <a:gd name="T8" fmla="*/ 0 w 8150225"/>
              <a:gd name="T9" fmla="*/ 0 h 941402"/>
              <a:gd name="T10" fmla="*/ 117675 w 8150225"/>
              <a:gd name="T11" fmla="*/ 117649 h 941402"/>
              <a:gd name="T12" fmla="*/ 117675 w 8150225"/>
              <a:gd name="T13" fmla="*/ 823571 h 941402"/>
              <a:gd name="T14" fmla="*/ 8032550 w 8150225"/>
              <a:gd name="T15" fmla="*/ 823571 h 941402"/>
              <a:gd name="T16" fmla="*/ 8032550 w 8150225"/>
              <a:gd name="T17" fmla="*/ 117649 h 941402"/>
              <a:gd name="T18" fmla="*/ 117675 w 8150225"/>
              <a:gd name="T19" fmla="*/ 117649 h 9414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50225"/>
              <a:gd name="T31" fmla="*/ 0 h 941402"/>
              <a:gd name="T32" fmla="*/ 8150225 w 8150225"/>
              <a:gd name="T33" fmla="*/ 941402 h 9414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50225" h="941402" extrusionOk="0">
                <a:moveTo>
                  <a:pt x="0" y="0"/>
                </a:moveTo>
                <a:lnTo>
                  <a:pt x="8150225" y="0"/>
                </a:lnTo>
                <a:lnTo>
                  <a:pt x="8150225" y="941402"/>
                </a:lnTo>
                <a:lnTo>
                  <a:pt x="0" y="941402"/>
                </a:lnTo>
                <a:lnTo>
                  <a:pt x="0" y="0"/>
                </a:lnTo>
                <a:close/>
                <a:moveTo>
                  <a:pt x="117675" y="117675"/>
                </a:moveTo>
                <a:lnTo>
                  <a:pt x="117675" y="823727"/>
                </a:lnTo>
                <a:lnTo>
                  <a:pt x="8032550" y="823727"/>
                </a:lnTo>
                <a:lnTo>
                  <a:pt x="8032550" y="117675"/>
                </a:lnTo>
                <a:lnTo>
                  <a:pt x="117675" y="117675"/>
                </a:lnTo>
                <a:close/>
              </a:path>
            </a:pathLst>
          </a:custGeom>
          <a:solidFill>
            <a:schemeClr val="tx2">
              <a:lumMod val="75000"/>
              <a:lumOff val="25000"/>
            </a:schemeClr>
          </a:solidFill>
          <a:ln w="6350" cmpd="sng">
            <a:solidFill>
              <a:srgbClr val="287A9E"/>
            </a:solidFill>
            <a:miter lim="800000"/>
            <a:headEnd/>
            <a:tailEnd/>
          </a:ln>
        </p:spPr>
        <p:txBody>
          <a:bodyPr lIns="91425" tIns="45700" rIns="91425" bIns="45700" anchor="ctr"/>
          <a:lstStyle/>
          <a:p>
            <a:endParaRPr lang="en-US" dirty="0"/>
          </a:p>
        </p:txBody>
      </p:sp>
    </p:spTree>
    <p:extLst>
      <p:ext uri="{BB962C8B-B14F-4D97-AF65-F5344CB8AC3E}">
        <p14:creationId xmlns:p14="http://schemas.microsoft.com/office/powerpoint/2010/main" val="169200850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8"/>
          <p:cNvSpPr>
            <a:spLocks noGrp="1"/>
          </p:cNvSpPr>
          <p:nvPr>
            <p:ph type="title"/>
          </p:nvPr>
        </p:nvSpPr>
        <p:spPr>
          <a:xfrm>
            <a:off x="479425" y="114300"/>
            <a:ext cx="8229600" cy="817563"/>
          </a:xfrm>
        </p:spPr>
        <p:txBody>
          <a:bodyPr/>
          <a:lstStyle/>
          <a:p>
            <a:pPr eaLnBrk="1" hangingPunct="1"/>
            <a:r>
              <a:rPr lang="en-US" b="1" dirty="0">
                <a:latin typeface="Century Gothic" charset="0"/>
                <a:ea typeface="MS PGothic" charset="0"/>
                <a:cs typeface="Century Gothic" charset="0"/>
              </a:rPr>
              <a:t>District Instructional Priorities</a:t>
            </a:r>
          </a:p>
        </p:txBody>
      </p:sp>
      <p:sp>
        <p:nvSpPr>
          <p:cNvPr id="36866" name="Content Placeholder 4"/>
          <p:cNvSpPr>
            <a:spLocks noGrp="1"/>
          </p:cNvSpPr>
          <p:nvPr>
            <p:ph idx="4294967295"/>
          </p:nvPr>
        </p:nvSpPr>
        <p:spPr>
          <a:xfrm>
            <a:off x="0" y="2286000"/>
            <a:ext cx="8229600" cy="3992563"/>
          </a:xfrm>
        </p:spPr>
        <p:txBody>
          <a:bodyPr/>
          <a:lstStyle/>
          <a:p>
            <a:pPr eaLnBrk="1" hangingPunct="1"/>
            <a:endParaRPr lang="en-US" dirty="0">
              <a:latin typeface="Calibri" charset="0"/>
              <a:ea typeface="MS PGothic" charset="0"/>
            </a:endParaRPr>
          </a:p>
          <a:p>
            <a:pPr eaLnBrk="1" hangingPunct="1">
              <a:buFont typeface="Arial" charset="0"/>
              <a:buNone/>
            </a:pPr>
            <a:endParaRPr lang="en-US" dirty="0">
              <a:latin typeface="Calibri" charset="0"/>
              <a:ea typeface="MS PGothic" charset="0"/>
            </a:endParaRPr>
          </a:p>
          <a:p>
            <a:pPr eaLnBrk="1" hangingPunct="1">
              <a:buFont typeface="Arial" charset="0"/>
              <a:buNone/>
            </a:pPr>
            <a:endParaRPr lang="en-US" dirty="0">
              <a:latin typeface="Calibri" charset="0"/>
              <a:ea typeface="MS PGothic" charset="0"/>
            </a:endParaRPr>
          </a:p>
          <a:p>
            <a:pPr eaLnBrk="1" hangingPunct="1">
              <a:buFont typeface="Arial" charset="0"/>
              <a:buNone/>
            </a:pPr>
            <a:endParaRPr lang="en-US" dirty="0">
              <a:latin typeface="Calibri" charset="0"/>
              <a:ea typeface="MS PGothic" charset="0"/>
            </a:endParaRPr>
          </a:p>
          <a:p>
            <a:pPr eaLnBrk="1" hangingPunct="1">
              <a:buFont typeface="Arial" charset="0"/>
              <a:buNone/>
            </a:pPr>
            <a:endParaRPr lang="en-US" dirty="0">
              <a:latin typeface="Calibri" charset="0"/>
              <a:ea typeface="MS PGothic" charset="0"/>
            </a:endParaRPr>
          </a:p>
          <a:p>
            <a:pPr eaLnBrk="1" hangingPunct="1"/>
            <a:endParaRPr lang="en-US" dirty="0">
              <a:latin typeface="Calibri" charset="0"/>
              <a:ea typeface="MS PGothic" charset="0"/>
            </a:endParaRPr>
          </a:p>
        </p:txBody>
      </p:sp>
      <p:pic>
        <p:nvPicPr>
          <p:cNvPr id="21508" name="Picture 12" descr="3 men puzzle-pieces.jpg"/>
          <p:cNvPicPr>
            <a:picLocks noChangeAspect="1"/>
          </p:cNvPicPr>
          <p:nvPr/>
        </p:nvPicPr>
        <p:blipFill rotWithShape="1">
          <a:blip r:embed="rId3" cstate="print">
            <a:extLst/>
          </a:blip>
          <a:srcRect l="4403"/>
          <a:stretch/>
        </p:blipFill>
        <p:spPr bwMode="auto">
          <a:xfrm>
            <a:off x="806274" y="1045196"/>
            <a:ext cx="7606746" cy="5330438"/>
          </a:xfrm>
          <a:prstGeom prst="rect">
            <a:avLst/>
          </a:prstGeom>
          <a:solidFill>
            <a:srgbClr val="FFFFFF">
              <a:shade val="85000"/>
            </a:srgbClr>
          </a:solidFill>
          <a:ln w="3175" cap="sq" cmpd="sng">
            <a:solidFill>
              <a:srgbClr val="FF404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6868" name="TextBox 13"/>
          <p:cNvSpPr txBox="1">
            <a:spLocks noChangeArrowheads="1"/>
          </p:cNvSpPr>
          <p:nvPr/>
        </p:nvSpPr>
        <p:spPr bwMode="auto">
          <a:xfrm>
            <a:off x="2825750" y="5233988"/>
            <a:ext cx="18780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ctr" eaLnBrk="1" hangingPunct="1"/>
            <a:r>
              <a:rPr lang="en-US" b="1" dirty="0">
                <a:latin typeface="Century Gothic" charset="0"/>
                <a:cs typeface="Century Gothic" charset="0"/>
              </a:rPr>
              <a:t>Common Core</a:t>
            </a:r>
          </a:p>
          <a:p>
            <a:pPr algn="ctr" eaLnBrk="1" hangingPunct="1"/>
            <a:r>
              <a:rPr lang="en-US" b="1" dirty="0">
                <a:latin typeface="Century Gothic" charset="0"/>
                <a:cs typeface="Century Gothic" charset="0"/>
              </a:rPr>
              <a:t>(The What)</a:t>
            </a:r>
          </a:p>
        </p:txBody>
      </p:sp>
      <p:sp>
        <p:nvSpPr>
          <p:cNvPr id="36869" name="TextBox 14"/>
          <p:cNvSpPr txBox="1">
            <a:spLocks noChangeArrowheads="1"/>
          </p:cNvSpPr>
          <p:nvPr/>
        </p:nvSpPr>
        <p:spPr bwMode="auto">
          <a:xfrm>
            <a:off x="4767263" y="952500"/>
            <a:ext cx="2438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ctr" eaLnBrk="1" hangingPunct="1"/>
            <a:r>
              <a:rPr lang="en-US" b="1" dirty="0">
                <a:solidFill>
                  <a:srgbClr val="000000"/>
                </a:solidFill>
                <a:latin typeface="Century Gothic" charset="0"/>
                <a:cs typeface="Century Gothic" charset="0"/>
              </a:rPr>
              <a:t>Master Plan</a:t>
            </a:r>
          </a:p>
          <a:p>
            <a:pPr algn="ctr" eaLnBrk="1" hangingPunct="1"/>
            <a:r>
              <a:rPr lang="en-US" b="1" dirty="0">
                <a:solidFill>
                  <a:srgbClr val="000000"/>
                </a:solidFill>
                <a:latin typeface="Century Gothic" charset="0"/>
                <a:cs typeface="Century Gothic" charset="0"/>
              </a:rPr>
              <a:t>(The Who)</a:t>
            </a:r>
          </a:p>
        </p:txBody>
      </p:sp>
      <p:sp>
        <p:nvSpPr>
          <p:cNvPr id="36870" name="TextBox 15"/>
          <p:cNvSpPr txBox="1">
            <a:spLocks noChangeArrowheads="1"/>
          </p:cNvSpPr>
          <p:nvPr/>
        </p:nvSpPr>
        <p:spPr bwMode="auto">
          <a:xfrm>
            <a:off x="6602413" y="4437063"/>
            <a:ext cx="210661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ctr" eaLnBrk="1" hangingPunct="1"/>
            <a:r>
              <a:rPr lang="en-US" b="1" dirty="0">
                <a:latin typeface="Century Gothic" charset="0"/>
                <a:cs typeface="Century Gothic" charset="0"/>
              </a:rPr>
              <a:t>TGDC</a:t>
            </a:r>
            <a:br>
              <a:rPr lang="en-US" b="1" dirty="0">
                <a:latin typeface="Century Gothic" charset="0"/>
                <a:cs typeface="Century Gothic" charset="0"/>
              </a:rPr>
            </a:br>
            <a:r>
              <a:rPr lang="en-US" b="1" dirty="0">
                <a:latin typeface="Century Gothic" charset="0"/>
                <a:cs typeface="Century Gothic" charset="0"/>
              </a:rPr>
              <a:t>Teaching &amp;</a:t>
            </a:r>
          </a:p>
          <a:p>
            <a:pPr algn="ctr" eaLnBrk="1" hangingPunct="1"/>
            <a:r>
              <a:rPr lang="en-US" b="1" dirty="0">
                <a:latin typeface="Century Gothic" charset="0"/>
                <a:cs typeface="Century Gothic" charset="0"/>
              </a:rPr>
              <a:t> Learning</a:t>
            </a:r>
          </a:p>
          <a:p>
            <a:pPr algn="ctr" eaLnBrk="1" hangingPunct="1"/>
            <a:r>
              <a:rPr lang="en-US" b="1" dirty="0">
                <a:latin typeface="Century Gothic" charset="0"/>
                <a:cs typeface="Century Gothic" charset="0"/>
              </a:rPr>
              <a:t>Framework</a:t>
            </a:r>
          </a:p>
          <a:p>
            <a:pPr algn="ctr" eaLnBrk="1" hangingPunct="1"/>
            <a:r>
              <a:rPr lang="en-US" b="1" dirty="0">
                <a:latin typeface="Century Gothic" charset="0"/>
                <a:cs typeface="Century Gothic" charset="0"/>
              </a:rPr>
              <a:t>(The How)</a:t>
            </a:r>
          </a:p>
        </p:txBody>
      </p:sp>
      <p:cxnSp>
        <p:nvCxnSpPr>
          <p:cNvPr id="9" name="Straight Arrow Connector 8"/>
          <p:cNvCxnSpPr/>
          <p:nvPr/>
        </p:nvCxnSpPr>
        <p:spPr>
          <a:xfrm rot="16200000" flipV="1">
            <a:off x="2978150" y="4592638"/>
            <a:ext cx="10668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10800000" flipV="1">
            <a:off x="4502150" y="1784350"/>
            <a:ext cx="9144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flipV="1">
            <a:off x="6373813" y="3798888"/>
            <a:ext cx="723900" cy="7143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38330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Shape 11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t="8575" b="14555"/>
          <a:stretch>
            <a:fillRect/>
          </a:stretch>
        </p:blipFill>
        <p:spPr bwMode="auto">
          <a:xfrm>
            <a:off x="1108075" y="-358775"/>
            <a:ext cx="7050088" cy="697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14" name="Shape 115"/>
          <p:cNvGrpSpPr>
            <a:grpSpLocks/>
          </p:cNvGrpSpPr>
          <p:nvPr/>
        </p:nvGrpSpPr>
        <p:grpSpPr bwMode="auto">
          <a:xfrm>
            <a:off x="590550" y="585788"/>
            <a:ext cx="1085850" cy="384175"/>
            <a:chOff x="590550" y="585787"/>
            <a:chExt cx="1085850" cy="384174"/>
          </a:xfrm>
        </p:grpSpPr>
        <p:pic>
          <p:nvPicPr>
            <p:cNvPr id="38922" name="Shape 116"/>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50" y="585787"/>
              <a:ext cx="1085850" cy="384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3" name="Shape 117"/>
            <p:cNvSpPr txBox="1">
              <a:spLocks noChangeArrowheads="1"/>
            </p:cNvSpPr>
            <p:nvPr/>
          </p:nvSpPr>
          <p:spPr bwMode="auto">
            <a:xfrm>
              <a:off x="666750" y="696912"/>
              <a:ext cx="876300" cy="10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endParaRPr lang="en-US" sz="1800" dirty="0">
                <a:solidFill>
                  <a:srgbClr val="000000"/>
                </a:solidFill>
                <a:latin typeface="Arial" charset="0"/>
                <a:sym typeface="Arial" charset="0"/>
              </a:endParaRPr>
            </a:p>
          </p:txBody>
        </p:sp>
      </p:grpSp>
      <p:grpSp>
        <p:nvGrpSpPr>
          <p:cNvPr id="38915" name="Shape 118"/>
          <p:cNvGrpSpPr>
            <a:grpSpLocks/>
          </p:cNvGrpSpPr>
          <p:nvPr/>
        </p:nvGrpSpPr>
        <p:grpSpPr bwMode="auto">
          <a:xfrm>
            <a:off x="590550" y="841375"/>
            <a:ext cx="1085850" cy="384175"/>
            <a:chOff x="590550" y="841375"/>
            <a:chExt cx="1085850" cy="384174"/>
          </a:xfrm>
        </p:grpSpPr>
        <p:pic>
          <p:nvPicPr>
            <p:cNvPr id="38920" name="Shape 119"/>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550" y="841375"/>
              <a:ext cx="1085850" cy="384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Shape 120"/>
            <p:cNvSpPr txBox="1">
              <a:spLocks noChangeArrowheads="1"/>
            </p:cNvSpPr>
            <p:nvPr/>
          </p:nvSpPr>
          <p:spPr bwMode="auto">
            <a:xfrm>
              <a:off x="666750" y="954087"/>
              <a:ext cx="876300" cy="10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endParaRPr lang="en-US" sz="1800" dirty="0">
                <a:solidFill>
                  <a:srgbClr val="000000"/>
                </a:solidFill>
                <a:latin typeface="Arial" charset="0"/>
                <a:sym typeface="Arial" charset="0"/>
              </a:endParaRPr>
            </a:p>
          </p:txBody>
        </p:sp>
      </p:grpSp>
      <p:grpSp>
        <p:nvGrpSpPr>
          <p:cNvPr id="38916" name="Shape 121"/>
          <p:cNvGrpSpPr>
            <a:grpSpLocks/>
          </p:cNvGrpSpPr>
          <p:nvPr/>
        </p:nvGrpSpPr>
        <p:grpSpPr bwMode="auto">
          <a:xfrm>
            <a:off x="590550" y="1878013"/>
            <a:ext cx="1085850" cy="384175"/>
            <a:chOff x="590550" y="1878011"/>
            <a:chExt cx="1085850" cy="384174"/>
          </a:xfrm>
        </p:grpSpPr>
        <p:pic>
          <p:nvPicPr>
            <p:cNvPr id="38918" name="Shape 122"/>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550" y="1878011"/>
              <a:ext cx="1085850" cy="384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Shape 123"/>
            <p:cNvSpPr txBox="1">
              <a:spLocks noChangeArrowheads="1"/>
            </p:cNvSpPr>
            <p:nvPr/>
          </p:nvSpPr>
          <p:spPr bwMode="auto">
            <a:xfrm>
              <a:off x="666750" y="1989136"/>
              <a:ext cx="876300"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endParaRPr lang="en-US" sz="1800" dirty="0">
                <a:solidFill>
                  <a:srgbClr val="000000"/>
                </a:solidFill>
                <a:latin typeface="Arial" charset="0"/>
                <a:sym typeface="Arial" charset="0"/>
              </a:endParaRPr>
            </a:p>
          </p:txBody>
        </p:sp>
      </p:grpSp>
      <p:sp>
        <p:nvSpPr>
          <p:cNvPr id="38917" name="Shape 124"/>
          <p:cNvSpPr txBox="1">
            <a:spLocks noChangeArrowheads="1"/>
          </p:cNvSpPr>
          <p:nvPr/>
        </p:nvSpPr>
        <p:spPr bwMode="auto">
          <a:xfrm>
            <a:off x="1598613" y="30163"/>
            <a:ext cx="6186487" cy="276225"/>
          </a:xfrm>
          <a:prstGeom prst="rect">
            <a:avLst/>
          </a:prstGeom>
          <a:solidFill>
            <a:srgbClr val="2F97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buClr>
                <a:srgbClr val="000000"/>
              </a:buClr>
              <a:buSzPct val="25000"/>
              <a:buFont typeface="Arial" charset="0"/>
              <a:buNone/>
            </a:pPr>
            <a:r>
              <a:rPr lang="en-US" sz="1200" b="1" dirty="0">
                <a:solidFill>
                  <a:srgbClr val="000000"/>
                </a:solidFill>
                <a:latin typeface="Arial" charset="0"/>
                <a:sym typeface="Arial" charset="0"/>
              </a:rPr>
              <a:t>LAUSD TEACHING AND LEARNING FRAMEWORK 2014-2015 FOCUS ELEMENTS </a:t>
            </a:r>
          </a:p>
        </p:txBody>
      </p:sp>
    </p:spTree>
    <p:extLst>
      <p:ext uri="{BB962C8B-B14F-4D97-AF65-F5344CB8AC3E}">
        <p14:creationId xmlns:p14="http://schemas.microsoft.com/office/powerpoint/2010/main" val="231501115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86" y="107950"/>
            <a:ext cx="8853713" cy="1119188"/>
          </a:xfrm>
        </p:spPr>
        <p:txBody>
          <a:bodyPr rtlCol="0">
            <a:noAutofit/>
          </a:bodyPr>
          <a:lstStyle/>
          <a:p>
            <a:pPr fontAlgn="auto">
              <a:spcAft>
                <a:spcPts val="0"/>
              </a:spcAft>
              <a:defRPr/>
            </a:pPr>
            <a:r>
              <a:rPr lang="en-US" sz="3200" b="1" dirty="0" smtClean="0">
                <a:latin typeface="Century Gothic"/>
                <a:ea typeface="+mj-ea"/>
                <a:cs typeface="Century Gothic"/>
              </a:rPr>
              <a:t>CA Legislative Process for Development </a:t>
            </a:r>
            <a:r>
              <a:rPr lang="en-US" sz="3200" b="1" dirty="0">
                <a:latin typeface="Century Gothic"/>
                <a:ea typeface="+mj-ea"/>
                <a:cs typeface="Century Gothic"/>
              </a:rPr>
              <a:t>&amp;</a:t>
            </a:r>
            <a:r>
              <a:rPr lang="en-US" sz="3200" b="1" dirty="0" smtClean="0">
                <a:latin typeface="Century Gothic"/>
                <a:ea typeface="+mj-ea"/>
                <a:cs typeface="Century Gothic"/>
              </a:rPr>
              <a:t> Validation of the New CA ELD Standards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3330586"/>
              </p:ext>
            </p:extLst>
          </p:nvPr>
        </p:nvGraphicFramePr>
        <p:xfrm>
          <a:off x="163286" y="1227137"/>
          <a:ext cx="8853713" cy="5630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63287" y="6124222"/>
            <a:ext cx="4606270" cy="523220"/>
          </a:xfrm>
          <a:prstGeom prst="rect">
            <a:avLst/>
          </a:prstGeom>
          <a:solidFill>
            <a:schemeClr val="bg1"/>
          </a:solidFill>
          <a:ln>
            <a:noFill/>
          </a:ln>
        </p:spPr>
        <p:txBody>
          <a:bodyPr wrap="square" rtlCol="0">
            <a:spAutoFit/>
          </a:bodyPr>
          <a:lstStyle/>
          <a:p>
            <a:r>
              <a:rPr lang="en-US" sz="1400" b="1" dirty="0">
                <a:hlinkClick r:id="rId8"/>
              </a:rPr>
              <a:t>http://www.cde.ca.gov/sp/el/er/</a:t>
            </a:r>
            <a:r>
              <a:rPr lang="en-US" sz="1400" b="1" dirty="0" smtClean="0">
                <a:hlinkClick r:id="rId8"/>
              </a:rPr>
              <a:t>eldstandards.asp</a:t>
            </a:r>
            <a:endParaRPr lang="en-US" sz="1400" b="1" dirty="0" smtClean="0"/>
          </a:p>
          <a:p>
            <a:endParaRPr lang="en-US" sz="1400" b="1" dirty="0"/>
          </a:p>
        </p:txBody>
      </p:sp>
    </p:spTree>
    <p:extLst>
      <p:ext uri="{BB962C8B-B14F-4D97-AF65-F5344CB8AC3E}">
        <p14:creationId xmlns:p14="http://schemas.microsoft.com/office/powerpoint/2010/main" val="42159581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MED THeme">
  <a:themeElements>
    <a:clrScheme name="Custom 1">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MMED THeme.thmx</Template>
  <TotalTime>19577</TotalTime>
  <Words>8271</Words>
  <Application>Microsoft Macintosh PowerPoint</Application>
  <PresentationFormat>On-screen Show (4:3)</PresentationFormat>
  <Paragraphs>855</Paragraphs>
  <Slides>48</Slides>
  <Notes>48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MMED THeme</vt:lpstr>
      <vt:lpstr>PowerPoint Presentation</vt:lpstr>
      <vt:lpstr>Chalk Talk: CA ELD Standards </vt:lpstr>
      <vt:lpstr>ELD Transition Sessions</vt:lpstr>
      <vt:lpstr>Objectives</vt:lpstr>
      <vt:lpstr>PowerPoint Presentation</vt:lpstr>
      <vt:lpstr>PowerPoint Presentation</vt:lpstr>
      <vt:lpstr>District Instructional Priorities</vt:lpstr>
      <vt:lpstr>PowerPoint Presentation</vt:lpstr>
      <vt:lpstr>CA Legislative Process for Development &amp; Validation of the New CA ELD Standards</vt:lpstr>
      <vt:lpstr>Phase-In Plan for ELD Standards  </vt:lpstr>
      <vt:lpstr>PowerPoint Presentation</vt:lpstr>
      <vt:lpstr>PowerPoint Presentation</vt:lpstr>
      <vt:lpstr>ELA/Literacy CCSS</vt:lpstr>
      <vt:lpstr>Math CCSS</vt:lpstr>
      <vt:lpstr>Next Generation Science Standards</vt:lpstr>
      <vt:lpstr>Why? </vt:lpstr>
      <vt:lpstr>Purpose of The New ELD Standards</vt:lpstr>
      <vt:lpstr>Appendix D</vt:lpstr>
      <vt:lpstr>Key Conceptual Shifts in  2012 CA ELD Standards</vt:lpstr>
      <vt:lpstr>CA ELD Standards Overview</vt:lpstr>
      <vt:lpstr>Layout of the CA ELD Standards</vt:lpstr>
      <vt:lpstr>ELD Standards Layout </vt:lpstr>
      <vt:lpstr>ELD Standards Layout </vt:lpstr>
      <vt:lpstr>PowerPoint Presentation</vt:lpstr>
      <vt:lpstr>PowerPoint Presentation</vt:lpstr>
      <vt:lpstr>Deeper Understanding of Section 2</vt:lpstr>
      <vt:lpstr>Checking for Understanding </vt:lpstr>
      <vt:lpstr>Key Conceptual Shifts in  2012 CA ELD Standards</vt:lpstr>
      <vt:lpstr>Key Conceptual Shifts in  2012 CA ELD Standards</vt:lpstr>
      <vt:lpstr>Objectives</vt:lpstr>
      <vt:lpstr>Line Up Activity</vt:lpstr>
      <vt:lpstr>Cooking</vt:lpstr>
      <vt:lpstr>Dancing</vt:lpstr>
      <vt:lpstr>Writing a Research Paper</vt:lpstr>
      <vt:lpstr>CA ELD Standards</vt:lpstr>
      <vt:lpstr>CA ELD Overview &amp;  Proficiency Levels</vt:lpstr>
      <vt:lpstr>Proficiency Level  Descriptors Overview</vt:lpstr>
      <vt:lpstr>Proficiency Level Descriptors</vt:lpstr>
      <vt:lpstr>CA ELD Standards</vt:lpstr>
      <vt:lpstr>ELD Strands</vt:lpstr>
      <vt:lpstr>ELD Strands</vt:lpstr>
      <vt:lpstr>Vertical Progression</vt:lpstr>
      <vt:lpstr>Vertical Progression</vt:lpstr>
      <vt:lpstr>Vertical Progression</vt:lpstr>
      <vt:lpstr>A Horizontal Look</vt:lpstr>
      <vt:lpstr>A Horizontal Look</vt:lpstr>
      <vt:lpstr>PowerPoint Presentation</vt:lpstr>
      <vt:lpstr>3 – 2 – 1 </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LAUSD User</dc:creator>
  <cp:keywords/>
  <dc:description/>
  <cp:lastModifiedBy>Los Angeles Unified School District</cp:lastModifiedBy>
  <cp:revision>666</cp:revision>
  <cp:lastPrinted>2014-09-10T00:31:41Z</cp:lastPrinted>
  <dcterms:created xsi:type="dcterms:W3CDTF">2013-09-24T12:16:48Z</dcterms:created>
  <dcterms:modified xsi:type="dcterms:W3CDTF">2014-09-12T21:52:46Z</dcterms:modified>
  <cp:category/>
</cp:coreProperties>
</file>