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280" y="-120"/>
      </p:cViewPr>
      <p:guideLst>
        <p:guide orient="horz" pos="2160"/>
        <p:guide pos="2880"/>
      </p:guideLst>
    </p:cSldViewPr>
  </p:slideViewPr>
  <p:notesTextViewPr>
    <p:cViewPr>
      <p:scale>
        <a:sx n="100" d="100"/>
        <a:sy n="100" d="100"/>
      </p:scale>
      <p:origin x="0" y="8"/>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09B266-73E7-8E44-B8FF-C6C0F843FD25}" type="datetimeFigureOut">
              <a:rPr lang="en-US" smtClean="0"/>
              <a:t>11/5/15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C31BEE-DA05-BC4D-8B88-6FF7E41CB579}" type="slidenum">
              <a:rPr lang="en-US" smtClean="0"/>
              <a:t>‹#›</a:t>
            </a:fld>
            <a:endParaRPr lang="en-US" dirty="0"/>
          </a:p>
        </p:txBody>
      </p:sp>
    </p:spTree>
    <p:extLst>
      <p:ext uri="{BB962C8B-B14F-4D97-AF65-F5344CB8AC3E}">
        <p14:creationId xmlns:p14="http://schemas.microsoft.com/office/powerpoint/2010/main" val="6887589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Facilitator-State that now we</a:t>
            </a:r>
            <a:r>
              <a:rPr lang="en-US" baseline="0" dirty="0" smtClean="0"/>
              <a:t> will all read our anchor text or our community text.  Today our study is grounded on one common text but during the next session you will be allowed to choose </a:t>
            </a:r>
          </a:p>
          <a:p>
            <a:pPr marL="171450" indent="-171450">
              <a:buFont typeface="Arial"/>
              <a:buChar char="•"/>
            </a:pPr>
            <a:r>
              <a:rPr lang="en-US" baseline="0" dirty="0" smtClean="0"/>
              <a:t>We will utilize a system of arriving at solutions through perspective, our first perspective will within your reality</a:t>
            </a:r>
          </a:p>
          <a:p>
            <a:pPr marL="171450" indent="-171450">
              <a:buFont typeface="Arial"/>
              <a:buChar char="•"/>
            </a:pPr>
            <a:r>
              <a:rPr lang="en-US" baseline="0" dirty="0" smtClean="0"/>
              <a:t>Bonus Activity-This bonus activity can be added at the conclusion in an effort to give educators a global sense of the challenges and successes in education by allowing them to see the perspective of teachers abroad and the issues we all face.  The second perspective is designed to show you a global glimpse of teachers in three other countries and you will be asked to arrive at the same solutions but this time you are seeing the solutions from the perspective of the teacher within your “global glimpse”</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3</a:t>
            </a:fld>
            <a:endParaRPr lang="en-US" dirty="0"/>
          </a:p>
        </p:txBody>
      </p:sp>
    </p:spTree>
    <p:extLst>
      <p:ext uri="{BB962C8B-B14F-4D97-AF65-F5344CB8AC3E}">
        <p14:creationId xmlns:p14="http://schemas.microsoft.com/office/powerpoint/2010/main" val="63202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IF</a:t>
            </a:r>
            <a:r>
              <a:rPr lang="en-US" baseline="0" dirty="0" smtClean="0"/>
              <a:t> LINK DOES NOT GO DIRECTLY TO PAGE….PLEASE TRY THE FOLLOWING-</a:t>
            </a:r>
            <a:r>
              <a:rPr lang="en-US" b="1" baseline="0" dirty="0" smtClean="0"/>
              <a:t>DO NOT COPY AND PASTE FROM PDF </a:t>
            </a:r>
            <a:r>
              <a:rPr lang="en-US" baseline="0" dirty="0" smtClean="0"/>
              <a:t>but from the regular </a:t>
            </a:r>
            <a:r>
              <a:rPr lang="en-US" baseline="0" dirty="0" err="1" smtClean="0"/>
              <a:t>powerpoint</a:t>
            </a:r>
            <a:endParaRPr lang="en-US" dirty="0" smtClean="0"/>
          </a:p>
          <a:p>
            <a:pPr marL="228600" indent="-228600">
              <a:buAutoNum type="arabicPeriod"/>
            </a:pPr>
            <a:r>
              <a:rPr lang="en-US" dirty="0" smtClean="0"/>
              <a:t>COPY</a:t>
            </a:r>
            <a:r>
              <a:rPr lang="en-US" baseline="0" dirty="0" smtClean="0"/>
              <a:t> THE LINK FIRST</a:t>
            </a:r>
          </a:p>
          <a:p>
            <a:pPr marL="228600" indent="-228600">
              <a:buAutoNum type="arabicPeriod"/>
            </a:pPr>
            <a:r>
              <a:rPr lang="en-US" baseline="0" dirty="0" smtClean="0"/>
              <a:t>PASTE TO YOUR SEARCH/WEB ADDRESS SECTION</a:t>
            </a:r>
          </a:p>
          <a:p>
            <a:pPr marL="228600" indent="-228600">
              <a:buAutoNum type="arabicPeriod"/>
            </a:pPr>
            <a:r>
              <a:rPr lang="en-US" baseline="0" dirty="0" smtClean="0"/>
              <a:t>Should go directly to page…if not search in ASCD under the name “Too Dub for Complex Text”</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4</a:t>
            </a:fld>
            <a:endParaRPr lang="en-US" dirty="0"/>
          </a:p>
        </p:txBody>
      </p:sp>
    </p:spTree>
    <p:extLst>
      <p:ext uri="{BB962C8B-B14F-4D97-AF65-F5344CB8AC3E}">
        <p14:creationId xmlns:p14="http://schemas.microsoft.com/office/powerpoint/2010/main" val="326266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for the gist-read through once</a:t>
            </a:r>
            <a:r>
              <a:rPr lang="en-US" baseline="0" dirty="0" smtClean="0"/>
              <a:t> without marking up the text</a:t>
            </a:r>
          </a:p>
          <a:p>
            <a:r>
              <a:rPr lang="en-US" baseline="0" dirty="0" smtClean="0"/>
              <a:t>Close Reading Techniques</a:t>
            </a:r>
          </a:p>
          <a:p>
            <a:r>
              <a:rPr lang="en-US" baseline="0" dirty="0" smtClean="0"/>
              <a:t>Underline-major points of the text</a:t>
            </a:r>
          </a:p>
          <a:p>
            <a:r>
              <a:rPr lang="en-US" baseline="0" dirty="0" smtClean="0"/>
              <a:t>?-Write next to any questions and actually jot down the questions in the margins</a:t>
            </a:r>
          </a:p>
          <a:p>
            <a:r>
              <a:rPr lang="en-US" baseline="0" dirty="0" smtClean="0"/>
              <a:t>Arrow-Draw arrow on part of the text where a connection is made and jot down what type of connection you made and exactly what that connection is</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5</a:t>
            </a:fld>
            <a:endParaRPr lang="en-US" dirty="0"/>
          </a:p>
        </p:txBody>
      </p:sp>
    </p:spTree>
    <p:extLst>
      <p:ext uri="{BB962C8B-B14F-4D97-AF65-F5344CB8AC3E}">
        <p14:creationId xmlns:p14="http://schemas.microsoft.com/office/powerpoint/2010/main" val="2946693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a 10 minute break</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6</a:t>
            </a:fld>
            <a:endParaRPr lang="en-US" dirty="0"/>
          </a:p>
        </p:txBody>
      </p:sp>
    </p:spTree>
    <p:extLst>
      <p:ext uri="{BB962C8B-B14F-4D97-AF65-F5344CB8AC3E}">
        <p14:creationId xmlns:p14="http://schemas.microsoft.com/office/powerpoint/2010/main" val="19726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Focus Group 1-Disucss the major points and why you believe the author chose to highlight these points in the articles.  Remember to reference your textual evidence and share whether you or disagree with the author.</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 Group 2-Share the questions that you noted in the margins of the article.  Member of your group should try to answer the questions you have if possible and reference the text as much as possible as evidence.</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Focus Group 3-Share the connections that you had with while reading the text.  Be sure to reference the text and state “why” you believe the connection was made.  If at all possible try to make more “text to text” connections and “text to world” connections then “text to self” connections</a:t>
            </a:r>
          </a:p>
          <a:p>
            <a:pPr lvl="1"/>
            <a:r>
              <a:rPr lang="en-US" sz="1200" kern="1200" dirty="0" smtClean="0">
                <a:solidFill>
                  <a:schemeClr val="tx1"/>
                </a:solidFill>
                <a:effectLst/>
                <a:latin typeface="+mn-lt"/>
                <a:ea typeface="+mn-ea"/>
                <a:cs typeface="+mn-cs"/>
              </a:rPr>
              <a:t>Community Discussion</a:t>
            </a:r>
          </a:p>
          <a:p>
            <a:pPr lvl="2"/>
            <a:r>
              <a:rPr lang="en-US" sz="1200" kern="1200" dirty="0" smtClean="0">
                <a:solidFill>
                  <a:schemeClr val="tx1"/>
                </a:solidFill>
                <a:effectLst/>
                <a:latin typeface="+mn-lt"/>
                <a:ea typeface="+mn-ea"/>
                <a:cs typeface="+mn-cs"/>
              </a:rPr>
              <a:t>Each group should summarize the discussion that took place in their focus groups.</a:t>
            </a: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7</a:t>
            </a:fld>
            <a:endParaRPr lang="en-US" dirty="0"/>
          </a:p>
        </p:txBody>
      </p:sp>
    </p:spTree>
    <p:extLst>
      <p:ext uri="{BB962C8B-B14F-4D97-AF65-F5344CB8AC3E}">
        <p14:creationId xmlns:p14="http://schemas.microsoft.com/office/powerpoint/2010/main" val="50037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 should ask the questions to the entire group and allow anyone to respond</a:t>
            </a:r>
          </a:p>
          <a:p>
            <a:r>
              <a:rPr lang="en-US" sz="1200" b="1" kern="1200" dirty="0" smtClean="0">
                <a:solidFill>
                  <a:schemeClr val="tx1"/>
                </a:solidFill>
                <a:effectLst/>
                <a:latin typeface="+mn-lt"/>
                <a:ea typeface="+mn-ea"/>
                <a:cs typeface="+mn-cs"/>
              </a:rPr>
              <a:t>What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does the author say?</a:t>
            </a:r>
          </a:p>
          <a:p>
            <a:pPr lvl="0"/>
            <a:r>
              <a:rPr lang="en-US" sz="1200" kern="1200" dirty="0" smtClean="0">
                <a:solidFill>
                  <a:schemeClr val="tx1"/>
                </a:solidFill>
                <a:effectLst/>
                <a:latin typeface="+mn-lt"/>
                <a:ea typeface="+mn-ea"/>
                <a:cs typeface="+mn-cs"/>
              </a:rPr>
              <a:t>What issue is being addressed?</a:t>
            </a:r>
          </a:p>
          <a:p>
            <a:r>
              <a:rPr lang="en-US" sz="1200" b="1" kern="1200" dirty="0" smtClean="0">
                <a:solidFill>
                  <a:schemeClr val="tx1"/>
                </a:solidFill>
                <a:effectLst/>
                <a:latin typeface="+mn-lt"/>
                <a:ea typeface="+mn-ea"/>
                <a:cs typeface="+mn-cs"/>
              </a:rPr>
              <a:t>So What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are some of the pressing needs regarding the reading gap with our student population?</a:t>
            </a:r>
          </a:p>
          <a:p>
            <a:pPr lvl="0"/>
            <a:r>
              <a:rPr lang="en-US" sz="1200" kern="1200" dirty="0" smtClean="0">
                <a:solidFill>
                  <a:schemeClr val="tx1"/>
                </a:solidFill>
                <a:effectLst/>
                <a:latin typeface="+mn-lt"/>
                <a:ea typeface="+mn-ea"/>
                <a:cs typeface="+mn-cs"/>
              </a:rPr>
              <a:t>Did this help to highlight the issue?  Why or Why not?</a:t>
            </a:r>
          </a:p>
          <a:p>
            <a:pPr lvl="0"/>
            <a:r>
              <a:rPr lang="en-US" sz="1200" kern="1200" dirty="0" smtClean="0">
                <a:solidFill>
                  <a:schemeClr val="tx1"/>
                </a:solidFill>
                <a:effectLst/>
                <a:latin typeface="+mn-lt"/>
                <a:ea typeface="+mn-ea"/>
                <a:cs typeface="+mn-cs"/>
              </a:rPr>
              <a:t>What impacts will utilizing grade level text have on our students?  How do we prepare the underprepared?   How do we continue to grow our students reading on grade level?</a:t>
            </a:r>
          </a:p>
          <a:p>
            <a:r>
              <a:rPr lang="en-US" sz="1200" b="1" kern="1200" dirty="0" smtClean="0">
                <a:solidFill>
                  <a:schemeClr val="tx1"/>
                </a:solidFill>
                <a:effectLst/>
                <a:latin typeface="+mn-lt"/>
                <a:ea typeface="+mn-ea"/>
                <a:cs typeface="+mn-cs"/>
              </a:rPr>
              <a:t>Now What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seems to be the root causes of issue addressed?  Do you agree or disagree?  Explain your position.</a:t>
            </a:r>
          </a:p>
          <a:p>
            <a:pPr lvl="0"/>
            <a:r>
              <a:rPr lang="en-US" sz="1200" kern="1200" dirty="0" smtClean="0">
                <a:solidFill>
                  <a:schemeClr val="tx1"/>
                </a:solidFill>
                <a:effectLst/>
                <a:latin typeface="+mn-lt"/>
                <a:ea typeface="+mn-ea"/>
                <a:cs typeface="+mn-cs"/>
              </a:rPr>
              <a:t>What work is currently happening at your site/classroom that addresses this issue?</a:t>
            </a:r>
          </a:p>
          <a:p>
            <a:r>
              <a:rPr lang="en-US" sz="1200" kern="1200" dirty="0" smtClean="0">
                <a:solidFill>
                  <a:schemeClr val="tx1"/>
                </a:solidFill>
                <a:effectLst/>
                <a:latin typeface="+mn-lt"/>
                <a:ea typeface="+mn-ea"/>
                <a:cs typeface="+mn-cs"/>
              </a:rPr>
              <a:t>What follow up is needed to address our challenges and difficulties?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8</a:t>
            </a:fld>
            <a:endParaRPr lang="en-US" dirty="0"/>
          </a:p>
        </p:txBody>
      </p:sp>
    </p:spTree>
    <p:extLst>
      <p:ext uri="{BB962C8B-B14F-4D97-AF65-F5344CB8AC3E}">
        <p14:creationId xmlns:p14="http://schemas.microsoft.com/office/powerpoint/2010/main" val="27244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chart all responses </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9</a:t>
            </a:fld>
            <a:endParaRPr lang="en-US" dirty="0"/>
          </a:p>
        </p:txBody>
      </p:sp>
    </p:spTree>
    <p:extLst>
      <p:ext uri="{BB962C8B-B14F-4D97-AF65-F5344CB8AC3E}">
        <p14:creationId xmlns:p14="http://schemas.microsoft.com/office/powerpoint/2010/main" val="2509342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create an evaluations</a:t>
            </a:r>
            <a:r>
              <a:rPr lang="en-US" baseline="0" dirty="0" smtClean="0"/>
              <a:t> in Google docs for the community to fill out</a:t>
            </a:r>
            <a:endParaRPr lang="en-US" dirty="0"/>
          </a:p>
        </p:txBody>
      </p:sp>
      <p:sp>
        <p:nvSpPr>
          <p:cNvPr id="4" name="Slide Number Placeholder 3"/>
          <p:cNvSpPr>
            <a:spLocks noGrp="1"/>
          </p:cNvSpPr>
          <p:nvPr>
            <p:ph type="sldNum" sz="quarter" idx="10"/>
          </p:nvPr>
        </p:nvSpPr>
        <p:spPr/>
        <p:txBody>
          <a:bodyPr/>
          <a:lstStyle/>
          <a:p>
            <a:fld id="{50C31BEE-DA05-BC4D-8B88-6FF7E41CB579}" type="slidenum">
              <a:rPr lang="en-US" smtClean="0"/>
              <a:t>10</a:t>
            </a:fld>
            <a:endParaRPr lang="en-US" dirty="0"/>
          </a:p>
        </p:txBody>
      </p:sp>
    </p:spTree>
    <p:extLst>
      <p:ext uri="{BB962C8B-B14F-4D97-AF65-F5344CB8AC3E}">
        <p14:creationId xmlns:p14="http://schemas.microsoft.com/office/powerpoint/2010/main" val="2108804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11/5/15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11/5/15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11/5/15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11/5/15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11/5/15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11/5/15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11/5/15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11/5/15</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openxmlformats.org/officeDocument/2006/relationships/hyperlink" Target="https://bbnn.wikispaces.com/file/detail/Too+Dumb+for+Complex+Texts%EF%80%A5+.pdf"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achers-learners-by-mrsdkrebs-flickr.jpg"/>
          <p:cNvPicPr>
            <a:picLocks noChangeAspect="1"/>
          </p:cNvPicPr>
          <p:nvPr/>
        </p:nvPicPr>
        <p:blipFill>
          <a:blip r:embed="rId2">
            <a:alphaModFix amt="29000"/>
            <a:extLst>
              <a:ext uri="{28A0092B-C50C-407E-A947-70E740481C1C}">
                <a14:useLocalDpi xmlns:a14="http://schemas.microsoft.com/office/drawing/2010/main" val="0"/>
              </a:ext>
            </a:extLst>
          </a:blip>
          <a:stretch>
            <a:fillRect/>
          </a:stretch>
        </p:blipFill>
        <p:spPr>
          <a:xfrm>
            <a:off x="301171" y="344714"/>
            <a:ext cx="8588829" cy="4884964"/>
          </a:xfrm>
          <a:prstGeom prst="rect">
            <a:avLst/>
          </a:prstGeom>
        </p:spPr>
      </p:pic>
      <p:sp>
        <p:nvSpPr>
          <p:cNvPr id="2" name="Title 1"/>
          <p:cNvSpPr>
            <a:spLocks noGrp="1"/>
          </p:cNvSpPr>
          <p:nvPr>
            <p:ph type="ctrTitle"/>
          </p:nvPr>
        </p:nvSpPr>
        <p:spPr>
          <a:xfrm>
            <a:off x="0" y="5045235"/>
            <a:ext cx="7772400" cy="1359194"/>
          </a:xfrm>
        </p:spPr>
        <p:txBody>
          <a:bodyPr/>
          <a:lstStyle/>
          <a:p>
            <a:r>
              <a:rPr lang="en-US" dirty="0" smtClean="0"/>
              <a:t>“</a:t>
            </a:r>
            <a:endParaRPr lang="en-US" dirty="0"/>
          </a:p>
        </p:txBody>
      </p:sp>
      <p:sp>
        <p:nvSpPr>
          <p:cNvPr id="5" name="TextBox 4"/>
          <p:cNvSpPr txBox="1"/>
          <p:nvPr/>
        </p:nvSpPr>
        <p:spPr>
          <a:xfrm>
            <a:off x="130732" y="5647034"/>
            <a:ext cx="8890000" cy="1200329"/>
          </a:xfrm>
          <a:prstGeom prst="rect">
            <a:avLst/>
          </a:prstGeom>
          <a:noFill/>
        </p:spPr>
        <p:txBody>
          <a:bodyPr wrap="square" rtlCol="0">
            <a:spAutoFit/>
          </a:bodyPr>
          <a:lstStyle/>
          <a:p>
            <a:r>
              <a:rPr lang="en-US" sz="3600" dirty="0" smtClean="0"/>
              <a:t>Building Background Knowledge of Adolescent Literacy</a:t>
            </a:r>
            <a:endParaRPr lang="en-US" sz="3600" dirty="0"/>
          </a:p>
        </p:txBody>
      </p:sp>
    </p:spTree>
    <p:extLst>
      <p:ext uri="{BB962C8B-B14F-4D97-AF65-F5344CB8AC3E}">
        <p14:creationId xmlns:p14="http://schemas.microsoft.com/office/powerpoint/2010/main" val="3659758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53048"/>
            <a:ext cx="7408333" cy="3973115"/>
          </a:xfrm>
        </p:spPr>
        <p:txBody>
          <a:bodyPr/>
          <a:lstStyle/>
          <a:p>
            <a:r>
              <a:rPr lang="en-US" dirty="0" smtClean="0"/>
              <a:t>Please fill out the evaluation at the following link</a:t>
            </a:r>
            <a:endParaRPr lang="en-US" dirty="0"/>
          </a:p>
        </p:txBody>
      </p:sp>
      <p:sp>
        <p:nvSpPr>
          <p:cNvPr id="3" name="Title 2"/>
          <p:cNvSpPr>
            <a:spLocks noGrp="1"/>
          </p:cNvSpPr>
          <p:nvPr>
            <p:ph type="title"/>
          </p:nvPr>
        </p:nvSpPr>
        <p:spPr/>
        <p:txBody>
          <a:bodyPr/>
          <a:lstStyle/>
          <a:p>
            <a:r>
              <a:rPr lang="en-US" dirty="0" smtClean="0"/>
              <a:t>Conclusion and Evaluations</a:t>
            </a:r>
            <a:endParaRPr lang="en-US" dirty="0"/>
          </a:p>
        </p:txBody>
      </p:sp>
    </p:spTree>
    <p:extLst>
      <p:ext uri="{BB962C8B-B14F-4D97-AF65-F5344CB8AC3E}">
        <p14:creationId xmlns:p14="http://schemas.microsoft.com/office/powerpoint/2010/main" val="139939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03810" y="2383346"/>
            <a:ext cx="8669749" cy="4170856"/>
          </a:xfrm>
        </p:spPr>
        <p:txBody>
          <a:bodyPr/>
          <a:lstStyle/>
          <a:p>
            <a:r>
              <a:rPr lang="en-US" dirty="0" smtClean="0"/>
              <a:t>Today’s Goals</a:t>
            </a:r>
          </a:p>
          <a:p>
            <a:pPr lvl="1"/>
            <a:r>
              <a:rPr lang="en-US" dirty="0" smtClean="0"/>
              <a:t>Take part in a Common Study of our Anchor Text</a:t>
            </a:r>
          </a:p>
          <a:p>
            <a:pPr lvl="1"/>
            <a:r>
              <a:rPr lang="en-US" dirty="0" smtClean="0"/>
              <a:t>Utilize “close reading” technique and annotate the anchor text using three techniques</a:t>
            </a:r>
          </a:p>
          <a:p>
            <a:pPr lvl="2"/>
            <a:r>
              <a:rPr lang="en-US" u="sng" dirty="0" smtClean="0"/>
              <a:t>Underline</a:t>
            </a:r>
            <a:r>
              <a:rPr lang="en-US" dirty="0" smtClean="0"/>
              <a:t> major points</a:t>
            </a:r>
          </a:p>
          <a:p>
            <a:pPr lvl="2"/>
            <a:r>
              <a:rPr lang="en-US" sz="2800" dirty="0" smtClean="0"/>
              <a:t>?</a:t>
            </a:r>
            <a:r>
              <a:rPr lang="en-US" dirty="0" smtClean="0"/>
              <a:t>-question the author/text and record in margins</a:t>
            </a:r>
          </a:p>
          <a:p>
            <a:pPr lvl="2"/>
            <a:r>
              <a:rPr lang="en-US" dirty="0" smtClean="0"/>
              <a:t>Draw arrow record in margins when connections are made </a:t>
            </a:r>
          </a:p>
          <a:p>
            <a:r>
              <a:rPr lang="en-US" dirty="0" smtClean="0"/>
              <a:t>Outline of Meeting</a:t>
            </a:r>
          </a:p>
          <a:p>
            <a:pPr lvl="1"/>
            <a:r>
              <a:rPr lang="en-US" dirty="0" smtClean="0"/>
              <a:t>What we are doing today</a:t>
            </a:r>
          </a:p>
          <a:p>
            <a:pPr lvl="1"/>
            <a:r>
              <a:rPr lang="en-US" dirty="0" smtClean="0"/>
              <a:t>Purpose of today’s work</a:t>
            </a:r>
            <a:endParaRPr lang="en-US" dirty="0"/>
          </a:p>
        </p:txBody>
      </p:sp>
      <p:sp>
        <p:nvSpPr>
          <p:cNvPr id="3" name="Title 2"/>
          <p:cNvSpPr>
            <a:spLocks noGrp="1"/>
          </p:cNvSpPr>
          <p:nvPr>
            <p:ph type="title"/>
          </p:nvPr>
        </p:nvSpPr>
        <p:spPr/>
        <p:txBody>
          <a:bodyPr/>
          <a:lstStyle/>
          <a:p>
            <a:r>
              <a:rPr lang="en-US" dirty="0" smtClean="0"/>
              <a:t>Goals and Meeting Outline</a:t>
            </a:r>
            <a:endParaRPr lang="en-US" dirty="0"/>
          </a:p>
        </p:txBody>
      </p:sp>
      <p:sp>
        <p:nvSpPr>
          <p:cNvPr id="4" name="Bent Arrow 3"/>
          <p:cNvSpPr/>
          <p:nvPr/>
        </p:nvSpPr>
        <p:spPr>
          <a:xfrm>
            <a:off x="7556500" y="4762500"/>
            <a:ext cx="841375" cy="682625"/>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vespalx.com-nen-mua-fly-2012-honda-lead-hay-yamaha-nozza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401" y="3749389"/>
            <a:ext cx="1091715" cy="1149173"/>
          </a:xfrm>
          <a:prstGeom prst="rect">
            <a:avLst/>
          </a:prstGeom>
        </p:spPr>
      </p:pic>
      <p:pic>
        <p:nvPicPr>
          <p:cNvPr id="6" name="Picture 5" descr="Underline_359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569" y="3749388"/>
            <a:ext cx="1894649" cy="619775"/>
          </a:xfrm>
          <a:prstGeom prst="rect">
            <a:avLst/>
          </a:prstGeom>
        </p:spPr>
      </p:pic>
    </p:spTree>
    <p:extLst>
      <p:ext uri="{BB962C8B-B14F-4D97-AF65-F5344CB8AC3E}">
        <p14:creationId xmlns:p14="http://schemas.microsoft.com/office/powerpoint/2010/main" val="4112825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2710040" cy="1252728"/>
          </a:xfrm>
        </p:spPr>
        <p:txBody>
          <a:bodyPr>
            <a:normAutofit/>
          </a:bodyPr>
          <a:lstStyle/>
          <a:p>
            <a:r>
              <a:rPr lang="en-US" sz="6000" dirty="0" smtClean="0"/>
              <a:t>STUDY</a:t>
            </a:r>
            <a:endParaRPr lang="en-US" sz="6000" dirty="0"/>
          </a:p>
        </p:txBody>
      </p:sp>
      <p:pic>
        <p:nvPicPr>
          <p:cNvPr id="6" name="Picture 5" descr="EA2433944956971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9714">
            <a:off x="825790" y="3186943"/>
            <a:ext cx="8135145" cy="3097572"/>
          </a:xfrm>
          <a:prstGeom prst="rect">
            <a:avLst/>
          </a:prstGeom>
        </p:spPr>
      </p:pic>
      <p:pic>
        <p:nvPicPr>
          <p:cNvPr id="4" name="Content Placeholder 3" descr="study_skills_study_smarter_not_harder_body.jpg"/>
          <p:cNvPicPr>
            <a:picLocks noGrp="1" noChangeAspect="1"/>
          </p:cNvPicPr>
          <p:nvPr>
            <p:ph idx="1"/>
          </p:nvPr>
        </p:nvPicPr>
        <p:blipFill>
          <a:blip r:embed="rId4">
            <a:extLst>
              <a:ext uri="{28A0092B-C50C-407E-A947-70E740481C1C}">
                <a14:useLocalDpi xmlns:a14="http://schemas.microsoft.com/office/drawing/2010/main" val="0"/>
              </a:ext>
            </a:extLst>
          </a:blip>
          <a:srcRect t="12424" b="12424"/>
          <a:stretch>
            <a:fillRect/>
          </a:stretch>
        </p:blipFill>
        <p:spPr>
          <a:xfrm rot="516716">
            <a:off x="3310430" y="624831"/>
            <a:ext cx="3965718" cy="1847175"/>
          </a:xfrm>
        </p:spPr>
      </p:pic>
      <p:pic>
        <p:nvPicPr>
          <p:cNvPr id="7" name="Picture 6" descr="tumblr_m07iyfLy0F1qce1a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751979">
            <a:off x="2522864" y="1865912"/>
            <a:ext cx="671623" cy="747546"/>
          </a:xfrm>
          <a:prstGeom prst="rect">
            <a:avLst/>
          </a:prstGeom>
        </p:spPr>
      </p:pic>
      <p:pic>
        <p:nvPicPr>
          <p:cNvPr id="8" name="Picture 7" descr="350__1_PaperEskimo-Tag-2.jp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16148">
            <a:off x="8088008" y="5915602"/>
            <a:ext cx="779967" cy="779967"/>
          </a:xfrm>
          <a:prstGeom prst="rect">
            <a:avLst/>
          </a:prstGeom>
        </p:spPr>
      </p:pic>
    </p:spTree>
    <p:extLst>
      <p:ext uri="{BB962C8B-B14F-4D97-AF65-F5344CB8AC3E}">
        <p14:creationId xmlns:p14="http://schemas.microsoft.com/office/powerpoint/2010/main" val="2836408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5862" y="1880776"/>
            <a:ext cx="4274815" cy="4516410"/>
          </a:xfrm>
        </p:spPr>
        <p:txBody>
          <a:bodyPr>
            <a:normAutofit/>
          </a:bodyPr>
          <a:lstStyle/>
          <a:p>
            <a:r>
              <a:rPr lang="en-US" dirty="0" smtClean="0"/>
              <a:t>Time to Study our Topic of Adolescent Reading and the challenges of complex text with below grade level readers.</a:t>
            </a:r>
          </a:p>
          <a:p>
            <a:pPr lvl="1"/>
            <a:r>
              <a:rPr lang="en-US" dirty="0" smtClean="0"/>
              <a:t>Anchor Text-</a:t>
            </a:r>
            <a:r>
              <a:rPr lang="en-US" i="1" dirty="0" smtClean="0"/>
              <a:t>Too Dumb for Complex Text</a:t>
            </a:r>
            <a:r>
              <a:rPr lang="en-US" dirty="0" smtClean="0"/>
              <a:t> by Mark Bauerlein of Emory University</a:t>
            </a:r>
          </a:p>
          <a:p>
            <a:pPr lvl="1"/>
            <a:r>
              <a:rPr lang="en-US" sz="1200" dirty="0">
                <a:hlinkClick r:id="rId3"/>
              </a:rPr>
              <a:t>https://bbnn.wikispaces.com/file/detail/Too+Dumb+for+Complex+Texts%EF%80%A5+.</a:t>
            </a:r>
            <a:r>
              <a:rPr lang="en-US" sz="1200" dirty="0" smtClean="0">
                <a:hlinkClick r:id="rId3"/>
              </a:rPr>
              <a:t>pdf</a:t>
            </a:r>
            <a:endParaRPr lang="en-US" sz="1200" dirty="0" smtClean="0"/>
          </a:p>
          <a:p>
            <a:pPr lvl="1"/>
            <a:r>
              <a:rPr lang="en-US" sz="1200" dirty="0" smtClean="0"/>
              <a:t>Or</a:t>
            </a:r>
          </a:p>
          <a:p>
            <a:pPr lvl="1"/>
            <a:r>
              <a:rPr lang="en-US" sz="1200" dirty="0"/>
              <a:t>https://</a:t>
            </a:r>
            <a:r>
              <a:rPr lang="en-US" sz="1200" dirty="0" err="1"/>
              <a:t>www.yumpu.com</a:t>
            </a:r>
            <a:r>
              <a:rPr lang="en-US" sz="1200" dirty="0"/>
              <a:t>/en/document/view/41030492/too-dumb-for-complex-texts-</a:t>
            </a:r>
            <a:r>
              <a:rPr lang="en-US" sz="1200" dirty="0" err="1"/>
              <a:t>pdf</a:t>
            </a:r>
            <a:r>
              <a:rPr lang="en-US" sz="1200" dirty="0"/>
              <a:t>-</a:t>
            </a:r>
            <a:r>
              <a:rPr lang="en-US" sz="1200" dirty="0" err="1"/>
              <a:t>cresskill</a:t>
            </a:r>
            <a:r>
              <a:rPr lang="en-US" sz="1200" dirty="0"/>
              <a:t>-public-</a:t>
            </a:r>
            <a:r>
              <a:rPr lang="en-US" sz="1200" dirty="0" smtClean="0"/>
              <a:t>schools</a:t>
            </a:r>
          </a:p>
          <a:p>
            <a:pPr lvl="1"/>
            <a:endParaRPr lang="en-US" sz="1200" dirty="0" smtClean="0"/>
          </a:p>
          <a:p>
            <a:pPr lvl="1"/>
            <a:endParaRPr lang="en-US" sz="1200" dirty="0" smtClean="0"/>
          </a:p>
          <a:p>
            <a:pPr lvl="1"/>
            <a:endParaRPr lang="en-US" dirty="0"/>
          </a:p>
        </p:txBody>
      </p:sp>
      <p:sp>
        <p:nvSpPr>
          <p:cNvPr id="3" name="Title 2"/>
          <p:cNvSpPr>
            <a:spLocks noGrp="1"/>
          </p:cNvSpPr>
          <p:nvPr>
            <p:ph type="title"/>
          </p:nvPr>
        </p:nvSpPr>
        <p:spPr>
          <a:xfrm>
            <a:off x="457200" y="338328"/>
            <a:ext cx="2999433" cy="1252728"/>
          </a:xfrm>
        </p:spPr>
        <p:txBody>
          <a:bodyPr/>
          <a:lstStyle/>
          <a:p>
            <a:r>
              <a:rPr lang="en-US" dirty="0" smtClean="0"/>
              <a:t>STUDY</a:t>
            </a:r>
            <a:endParaRPr lang="en-US" dirty="0"/>
          </a:p>
        </p:txBody>
      </p:sp>
      <p:pic>
        <p:nvPicPr>
          <p:cNvPr id="4" name="Picture 3" descr="Screen Shot 2015-10-31 at 3.25.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16811">
            <a:off x="4566024" y="554977"/>
            <a:ext cx="3977381" cy="6219053"/>
          </a:xfrm>
          <a:prstGeom prst="rect">
            <a:avLst/>
          </a:prstGeom>
        </p:spPr>
      </p:pic>
    </p:spTree>
    <p:extLst>
      <p:ext uri="{BB962C8B-B14F-4D97-AF65-F5344CB8AC3E}">
        <p14:creationId xmlns:p14="http://schemas.microsoft.com/office/powerpoint/2010/main" val="1361322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1547" y="1912926"/>
            <a:ext cx="8365253" cy="4597452"/>
          </a:xfrm>
        </p:spPr>
        <p:txBody>
          <a:bodyPr>
            <a:normAutofit/>
          </a:bodyPr>
          <a:lstStyle/>
          <a:p>
            <a:r>
              <a:rPr lang="en-US" sz="3200" b="1" dirty="0" smtClean="0"/>
              <a:t>Time to Read</a:t>
            </a:r>
          </a:p>
          <a:p>
            <a:pPr lvl="1"/>
            <a:r>
              <a:rPr lang="en-US" sz="2400" dirty="0"/>
              <a:t>Close Reading Activity 1</a:t>
            </a:r>
          </a:p>
          <a:p>
            <a:pPr lvl="2"/>
            <a:r>
              <a:rPr lang="en-US" sz="2400" dirty="0"/>
              <a:t>Read for the “gist” </a:t>
            </a:r>
          </a:p>
          <a:p>
            <a:pPr lvl="2"/>
            <a:r>
              <a:rPr lang="en-US" sz="2400" dirty="0"/>
              <a:t>Underline major points within the text</a:t>
            </a:r>
          </a:p>
          <a:p>
            <a:pPr lvl="2"/>
            <a:r>
              <a:rPr lang="en-US" sz="2400" dirty="0"/>
              <a:t>Use a question mark (?) for questions that you have during the reading.  Be sure to write the question in the margins of the text beside the question mark.</a:t>
            </a:r>
          </a:p>
          <a:p>
            <a:pPr lvl="2"/>
            <a:r>
              <a:rPr lang="en-US" sz="2400" dirty="0"/>
              <a:t>Draw an arrow when you make a connection to something inside the text or to an idea or experience outside the text.  Briefly note your connections. </a:t>
            </a:r>
          </a:p>
        </p:txBody>
      </p:sp>
      <p:sp>
        <p:nvSpPr>
          <p:cNvPr id="3" name="Title 2"/>
          <p:cNvSpPr>
            <a:spLocks noGrp="1"/>
          </p:cNvSpPr>
          <p:nvPr>
            <p:ph type="title"/>
          </p:nvPr>
        </p:nvSpPr>
        <p:spPr/>
        <p:txBody>
          <a:bodyPr/>
          <a:lstStyle/>
          <a:p>
            <a:r>
              <a:rPr lang="en-US" dirty="0" smtClean="0"/>
              <a:t>STUDY</a:t>
            </a:r>
            <a:endParaRPr lang="en-US" dirty="0"/>
          </a:p>
        </p:txBody>
      </p:sp>
      <p:pic>
        <p:nvPicPr>
          <p:cNvPr id="4" name="Picture 3" descr="vespalx.com-nen-mua-fly-2012-honda-lead-hay-yamaha-nozza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8464" y="4602278"/>
            <a:ext cx="509401" cy="536212"/>
          </a:xfrm>
          <a:prstGeom prst="rect">
            <a:avLst/>
          </a:prstGeom>
        </p:spPr>
      </p:pic>
      <p:pic>
        <p:nvPicPr>
          <p:cNvPr id="5" name="Picture 4" descr="Underline_3592.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480" y="3259544"/>
            <a:ext cx="1608685" cy="526231"/>
          </a:xfrm>
          <a:prstGeom prst="rect">
            <a:avLst/>
          </a:prstGeom>
        </p:spPr>
      </p:pic>
      <p:sp>
        <p:nvSpPr>
          <p:cNvPr id="6" name="Bent Arrow 5"/>
          <p:cNvSpPr/>
          <p:nvPr/>
        </p:nvSpPr>
        <p:spPr>
          <a:xfrm flipH="1">
            <a:off x="7593307" y="5813347"/>
            <a:ext cx="971812" cy="893629"/>
          </a:xfrm>
          <a:prstGeom prst="ben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n>
                <a:solidFill>
                  <a:schemeClr val="accent2"/>
                </a:solidFill>
              </a:ln>
              <a:solidFill>
                <a:schemeClr val="accent3"/>
              </a:solidFill>
            </a:endParaRPr>
          </a:p>
        </p:txBody>
      </p:sp>
    </p:spTree>
    <p:extLst>
      <p:ext uri="{BB962C8B-B14F-4D97-AF65-F5344CB8AC3E}">
        <p14:creationId xmlns:p14="http://schemas.microsoft.com/office/powerpoint/2010/main" val="2440713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rain-breaks-market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120" y="764716"/>
            <a:ext cx="8410257" cy="5136803"/>
          </a:xfrm>
          <a:prstGeom prst="rect">
            <a:avLst/>
          </a:prstGeom>
        </p:spPr>
      </p:pic>
    </p:spTree>
    <p:extLst>
      <p:ext uri="{BB962C8B-B14F-4D97-AF65-F5344CB8AC3E}">
        <p14:creationId xmlns:p14="http://schemas.microsoft.com/office/powerpoint/2010/main" val="3740991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7767"/>
            <a:ext cx="8229599" cy="4298396"/>
          </a:xfrm>
        </p:spPr>
        <p:txBody>
          <a:bodyPr>
            <a:normAutofit/>
          </a:bodyPr>
          <a:lstStyle/>
          <a:p>
            <a:r>
              <a:rPr lang="en-US" sz="3600" dirty="0" smtClean="0"/>
              <a:t>You will now count off from 1-3 and break off in your focus groups.  </a:t>
            </a:r>
            <a:endParaRPr lang="en-US" sz="3600" dirty="0"/>
          </a:p>
          <a:p>
            <a:pPr lvl="1"/>
            <a:r>
              <a:rPr lang="en-US" sz="3200" dirty="0" smtClean="0"/>
              <a:t>Group 1-Major Points </a:t>
            </a:r>
          </a:p>
          <a:p>
            <a:pPr lvl="1"/>
            <a:r>
              <a:rPr lang="en-US" sz="3200" dirty="0" smtClean="0"/>
              <a:t>Group 2-Questions</a:t>
            </a:r>
          </a:p>
          <a:p>
            <a:pPr lvl="1"/>
            <a:r>
              <a:rPr lang="en-US" sz="3200" dirty="0" smtClean="0"/>
              <a:t>Group 3-Connections</a:t>
            </a:r>
            <a:endParaRPr lang="en-US" sz="3200" dirty="0"/>
          </a:p>
        </p:txBody>
      </p:sp>
      <p:sp>
        <p:nvSpPr>
          <p:cNvPr id="3" name="Title 2"/>
          <p:cNvSpPr>
            <a:spLocks noGrp="1"/>
          </p:cNvSpPr>
          <p:nvPr>
            <p:ph type="title"/>
          </p:nvPr>
        </p:nvSpPr>
        <p:spPr/>
        <p:txBody>
          <a:bodyPr/>
          <a:lstStyle/>
          <a:p>
            <a:r>
              <a:rPr lang="en-US" dirty="0" smtClean="0"/>
              <a:t>DISCUSS</a:t>
            </a:r>
            <a:endParaRPr lang="en-US" dirty="0"/>
          </a:p>
        </p:txBody>
      </p:sp>
    </p:spTree>
    <p:extLst>
      <p:ext uri="{BB962C8B-B14F-4D97-AF65-F5344CB8AC3E}">
        <p14:creationId xmlns:p14="http://schemas.microsoft.com/office/powerpoint/2010/main" val="4086353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t>Community Discussion</a:t>
            </a:r>
          </a:p>
          <a:p>
            <a:pPr lvl="1"/>
            <a:r>
              <a:rPr lang="en-US" sz="4000" dirty="0" smtClean="0"/>
              <a:t>“What, So What, Now What”</a:t>
            </a:r>
            <a:endParaRPr lang="en-US" sz="4000" dirty="0"/>
          </a:p>
        </p:txBody>
      </p:sp>
      <p:sp>
        <p:nvSpPr>
          <p:cNvPr id="3" name="Title 2"/>
          <p:cNvSpPr>
            <a:spLocks noGrp="1"/>
          </p:cNvSpPr>
          <p:nvPr>
            <p:ph type="title"/>
          </p:nvPr>
        </p:nvSpPr>
        <p:spPr/>
        <p:txBody>
          <a:bodyPr/>
          <a:lstStyle/>
          <a:p>
            <a:r>
              <a:rPr lang="en-US" dirty="0" smtClean="0"/>
              <a:t>Discuss</a:t>
            </a:r>
            <a:endParaRPr lang="en-US" dirty="0"/>
          </a:p>
        </p:txBody>
      </p:sp>
    </p:spTree>
    <p:extLst>
      <p:ext uri="{BB962C8B-B14F-4D97-AF65-F5344CB8AC3E}">
        <p14:creationId xmlns:p14="http://schemas.microsoft.com/office/powerpoint/2010/main" val="2454900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Now What</a:t>
            </a:r>
          </a:p>
          <a:p>
            <a:pPr lvl="1"/>
            <a:r>
              <a:rPr lang="en-US" sz="2800" dirty="0" smtClean="0"/>
              <a:t>Discuss Session 2 Agenda</a:t>
            </a:r>
          </a:p>
          <a:p>
            <a:pPr lvl="1"/>
            <a:r>
              <a:rPr lang="en-US" sz="2800" dirty="0" smtClean="0"/>
              <a:t>Establish Session 2 Groups by Readings</a:t>
            </a:r>
          </a:p>
          <a:p>
            <a:pPr lvl="1"/>
            <a:r>
              <a:rPr lang="en-US" sz="2800" dirty="0" smtClean="0"/>
              <a:t>Establish next steps and goals based on what the community would like to know and would like to put into place</a:t>
            </a:r>
            <a:endParaRPr lang="en-US" sz="2800" dirty="0"/>
          </a:p>
        </p:txBody>
      </p:sp>
      <p:sp>
        <p:nvSpPr>
          <p:cNvPr id="3" name="Title 2"/>
          <p:cNvSpPr>
            <a:spLocks noGrp="1"/>
          </p:cNvSpPr>
          <p:nvPr>
            <p:ph type="title"/>
          </p:nvPr>
        </p:nvSpPr>
        <p:spPr/>
        <p:txBody>
          <a:bodyPr/>
          <a:lstStyle/>
          <a:p>
            <a:r>
              <a:rPr lang="en-US" dirty="0" smtClean="0"/>
              <a:t>Closing</a:t>
            </a:r>
            <a:endParaRPr lang="en-US" dirty="0"/>
          </a:p>
        </p:txBody>
      </p:sp>
    </p:spTree>
    <p:extLst>
      <p:ext uri="{BB962C8B-B14F-4D97-AF65-F5344CB8AC3E}">
        <p14:creationId xmlns:p14="http://schemas.microsoft.com/office/powerpoint/2010/main" val="8479064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Formal">
      <a:dk1>
        <a:srgbClr val="534239"/>
      </a:dk1>
      <a:lt1>
        <a:srgbClr val="FFFFFF"/>
      </a:lt1>
      <a:dk2>
        <a:srgbClr val="3D3A48"/>
      </a:dk2>
      <a:lt2>
        <a:srgbClr val="E1DFD1"/>
      </a:lt2>
      <a:accent1>
        <a:srgbClr val="907F76"/>
      </a:accent1>
      <a:accent2>
        <a:srgbClr val="A46645"/>
      </a:accent2>
      <a:accent3>
        <a:srgbClr val="CD9C47"/>
      </a:accent3>
      <a:accent4>
        <a:srgbClr val="9A92CD"/>
      </a:accent4>
      <a:accent5>
        <a:srgbClr val="7D639B"/>
      </a:accent5>
      <a:accent6>
        <a:srgbClr val="733678"/>
      </a:accent6>
      <a:hlink>
        <a:srgbClr val="A84914"/>
      </a:hlink>
      <a:folHlink>
        <a:srgbClr val="B2567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541</TotalTime>
  <Words>946</Words>
  <Application>Microsoft Macintosh PowerPoint</Application>
  <PresentationFormat>On-screen Show (4:3)</PresentationFormat>
  <Paragraphs>85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Waveform</vt:lpstr>
      <vt:lpstr>“</vt:lpstr>
      <vt:lpstr>Goals and Meeting Outline</vt:lpstr>
      <vt:lpstr>STUDY</vt:lpstr>
      <vt:lpstr>STUDY</vt:lpstr>
      <vt:lpstr>STUDY</vt:lpstr>
      <vt:lpstr>PowerPoint Presentation</vt:lpstr>
      <vt:lpstr>DISCUSS</vt:lpstr>
      <vt:lpstr>Discuss</vt:lpstr>
      <vt:lpstr>Closing</vt:lpstr>
      <vt:lpstr>Conclusion and Evaluations</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LAUSD user</dc:creator>
  <cp:lastModifiedBy>LAUSD user</cp:lastModifiedBy>
  <cp:revision>13</cp:revision>
  <dcterms:created xsi:type="dcterms:W3CDTF">2015-10-30T17:45:15Z</dcterms:created>
  <dcterms:modified xsi:type="dcterms:W3CDTF">2015-11-05T18:29:23Z</dcterms:modified>
</cp:coreProperties>
</file>