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4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4B7EB-8A57-BA4B-974C-2A1E3946DD8D}" type="datetimeFigureOut">
              <a:rPr lang="en-US" smtClean="0"/>
              <a:t>5/26/16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E1164-D313-F344-9157-5FC67495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4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F99B96-3DE8-7148-9C05-9406343D7C1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AA682AE3-8CF4-C241-B079-E4810718283F}" type="datetimeFigureOut">
              <a:rPr lang="en-US" smtClean="0"/>
              <a:t>5/26/16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AE17BD3-36ED-BA40-B3BD-903F7797C70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ELA/ELD Framework</a:t>
            </a:r>
            <a:br>
              <a:rPr lang="en-US" dirty="0" smtClean="0"/>
            </a:br>
            <a:r>
              <a:rPr lang="en-US" dirty="0" smtClean="0"/>
              <a:t>Vignette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LD West</a:t>
            </a:r>
          </a:p>
          <a:p>
            <a:r>
              <a:rPr lang="en-US" sz="2000" dirty="0" smtClean="0"/>
              <a:t>K-12 EL Designee Meeting</a:t>
            </a:r>
          </a:p>
          <a:p>
            <a:r>
              <a:rPr lang="en-US" sz="2000" dirty="0" smtClean="0"/>
              <a:t>May 26, 2016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898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97026"/>
            <a:ext cx="8367713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charset="0"/>
              <a:buNone/>
            </a:pPr>
            <a:r>
              <a:rPr lang="en-US" b="1" i="1" dirty="0" smtClean="0">
                <a:latin typeface="Calisto MT"/>
                <a:ea typeface="MS PGothic" charset="0"/>
                <a:cs typeface="Calisto MT"/>
              </a:rPr>
              <a:t>Aha! Protocol (text annotation strategy)</a:t>
            </a:r>
            <a:endParaRPr lang="en-US" altLang="ja-JP" b="1" i="1" dirty="0" smtClean="0">
              <a:latin typeface="Calisto MT"/>
              <a:ea typeface="MS PGothic" charset="0"/>
              <a:cs typeface="Calisto MT"/>
            </a:endParaRPr>
          </a:p>
          <a:p>
            <a:pPr marL="0" indent="0" algn="ctr">
              <a:buNone/>
            </a:pPr>
            <a:r>
              <a:rPr lang="en-US" dirty="0" smtClean="0">
                <a:latin typeface="Calisto MT"/>
                <a:ea typeface="MS PGothic" charset="0"/>
                <a:cs typeface="Calisto MT"/>
              </a:rPr>
              <a:t>Independently read the sections marked regarding </a:t>
            </a:r>
            <a:r>
              <a:rPr lang="en-US" i="1" dirty="0" smtClean="0">
                <a:latin typeface="Calisto MT"/>
                <a:ea typeface="MS PGothic" charset="0"/>
                <a:cs typeface="Calisto MT"/>
              </a:rPr>
              <a:t>Integrated ELD (</a:t>
            </a:r>
            <a:r>
              <a:rPr lang="en-US" i="1" dirty="0" err="1" smtClean="0">
                <a:latin typeface="Calisto MT"/>
                <a:ea typeface="MS PGothic" charset="0"/>
                <a:cs typeface="Calisto MT"/>
              </a:rPr>
              <a:t>pgs</a:t>
            </a:r>
            <a:r>
              <a:rPr lang="en-US" i="1" dirty="0" smtClean="0">
                <a:latin typeface="Calisto MT"/>
                <a:ea typeface="MS PGothic" charset="0"/>
                <a:cs typeface="Calisto MT"/>
              </a:rPr>
              <a:t> 108 &amp; 114) </a:t>
            </a:r>
            <a:r>
              <a:rPr lang="en-US" dirty="0" smtClean="0">
                <a:latin typeface="Calisto MT"/>
                <a:ea typeface="MS PGothic" charset="0"/>
                <a:cs typeface="Calisto MT"/>
              </a:rPr>
              <a:t>and </a:t>
            </a:r>
          </a:p>
          <a:p>
            <a:pPr marL="0" indent="0" algn="ctr">
              <a:buNone/>
            </a:pPr>
            <a:r>
              <a:rPr lang="en-US" i="1" dirty="0" smtClean="0">
                <a:latin typeface="Calisto MT"/>
                <a:ea typeface="MS PGothic" charset="0"/>
                <a:cs typeface="Calisto MT"/>
              </a:rPr>
              <a:t>Designated ELD (</a:t>
            </a:r>
            <a:r>
              <a:rPr lang="en-US" i="1" dirty="0" err="1" smtClean="0">
                <a:latin typeface="Calisto MT"/>
                <a:ea typeface="MS PGothic" charset="0"/>
                <a:cs typeface="Calisto MT"/>
              </a:rPr>
              <a:t>pgs</a:t>
            </a:r>
            <a:r>
              <a:rPr lang="en-US" i="1" dirty="0" smtClean="0">
                <a:latin typeface="Calisto MT"/>
                <a:ea typeface="MS PGothic" charset="0"/>
                <a:cs typeface="Calisto MT"/>
              </a:rPr>
              <a:t> 115-116 &amp; </a:t>
            </a:r>
            <a:r>
              <a:rPr lang="en-US" i="1" dirty="0" err="1" smtClean="0">
                <a:latin typeface="Calisto MT"/>
                <a:ea typeface="MS PGothic" charset="0"/>
                <a:cs typeface="Calisto MT"/>
              </a:rPr>
              <a:t>pgs</a:t>
            </a:r>
            <a:r>
              <a:rPr lang="en-US" i="1" dirty="0" smtClean="0">
                <a:latin typeface="Calisto MT"/>
                <a:ea typeface="MS PGothic" charset="0"/>
                <a:cs typeface="Calisto MT"/>
              </a:rPr>
              <a:t> 117-118)</a:t>
            </a:r>
          </a:p>
          <a:p>
            <a:pPr marL="0" indent="0">
              <a:buNone/>
            </a:pPr>
            <a:endParaRPr lang="en-US" i="1" dirty="0" smtClean="0">
              <a:latin typeface="Calisto MT"/>
              <a:ea typeface="MS PGothic" charset="0"/>
              <a:cs typeface="Calisto MT"/>
            </a:endParaRPr>
          </a:p>
          <a:p>
            <a:pPr marL="457200" lvl="1" indent="0">
              <a:buNone/>
            </a:pPr>
            <a:r>
              <a:rPr lang="en-US" sz="3200" b="1" dirty="0" smtClean="0">
                <a:latin typeface="Calisto MT"/>
                <a:ea typeface="MS PGothic" charset="0"/>
                <a:cs typeface="Calisto MT"/>
              </a:rPr>
              <a:t>! = new or interesting information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alisto MT"/>
                <a:ea typeface="MS PGothic" charset="0"/>
                <a:cs typeface="Calisto MT"/>
              </a:rPr>
              <a:t>√ = reaffirms or validates something I already knew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alisto MT"/>
                <a:ea typeface="MS PGothic" charset="0"/>
                <a:cs typeface="Calisto MT"/>
              </a:rPr>
              <a:t>? = question(s) I have</a:t>
            </a:r>
          </a:p>
          <a:p>
            <a:pPr marL="457200" lvl="1" indent="0">
              <a:buNone/>
            </a:pPr>
            <a:endParaRPr lang="en-US" sz="1400" dirty="0" smtClean="0">
              <a:latin typeface="Calisto MT"/>
              <a:ea typeface="MS PGothic" charset="0"/>
              <a:cs typeface="Calisto MT"/>
            </a:endParaRPr>
          </a:p>
          <a:p>
            <a:pPr marL="0" indent="0"/>
            <a:endParaRPr lang="en-US" altLang="ja-JP" dirty="0">
              <a:latin typeface="Calibri" charset="0"/>
              <a:ea typeface="MS PGothic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898519"/>
            <a:ext cx="8367713" cy="25008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Chapter 2 of the ELA/ELD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984" y="188562"/>
            <a:ext cx="3612822" cy="1536192"/>
          </a:xfrm>
        </p:spPr>
        <p:txBody>
          <a:bodyPr/>
          <a:lstStyle/>
          <a:p>
            <a:r>
              <a:rPr lang="en-US" sz="6000" dirty="0" smtClean="0"/>
              <a:t>Musical </a:t>
            </a:r>
            <a:br>
              <a:rPr lang="en-US" sz="6000" dirty="0" smtClean="0"/>
            </a:br>
            <a:r>
              <a:rPr lang="en-US" sz="6000" dirty="0" smtClean="0"/>
              <a:t>Shares</a:t>
            </a:r>
            <a:endParaRPr lang="en-US" sz="6000" dirty="0"/>
          </a:p>
        </p:txBody>
      </p:sp>
      <p:pic>
        <p:nvPicPr>
          <p:cNvPr id="5" name="Picture Placeholder 4" descr="picture 2016-05-25 at 10.16.07 AM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5" r="2280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-1" y="1999041"/>
            <a:ext cx="4463773" cy="49408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</a:t>
            </a:r>
            <a:r>
              <a:rPr lang="en-US" sz="2400" dirty="0" smtClean="0"/>
              <a:t>Move”  around the room </a:t>
            </a:r>
          </a:p>
          <a:p>
            <a:r>
              <a:rPr lang="en-US" sz="2400" dirty="0" smtClean="0"/>
              <a:t>until the music stops.</a:t>
            </a:r>
          </a:p>
          <a:p>
            <a:endParaRPr lang="en-US" sz="2400" dirty="0" smtClean="0"/>
          </a:p>
          <a:p>
            <a:r>
              <a:rPr lang="en-US" sz="2400" dirty="0" smtClean="0"/>
              <a:t>Once the music stops,</a:t>
            </a:r>
          </a:p>
          <a:p>
            <a:r>
              <a:rPr lang="en-US" sz="2400" dirty="0" smtClean="0"/>
              <a:t> find a partner near you.</a:t>
            </a:r>
          </a:p>
          <a:p>
            <a:endParaRPr lang="en-US" sz="2400" dirty="0" smtClean="0"/>
          </a:p>
          <a:p>
            <a:r>
              <a:rPr lang="en-US" sz="2400" dirty="0" smtClean="0"/>
              <a:t>Each partner will share one aha              about Integrated ELD and                            one about Designated ELD.  </a:t>
            </a:r>
          </a:p>
          <a:p>
            <a:r>
              <a:rPr lang="en-US" sz="2400" dirty="0" smtClean="0"/>
              <a:t>Ask each other clarifying questions </a:t>
            </a:r>
            <a:r>
              <a:rPr lang="en-US" sz="2400" dirty="0" smtClean="0"/>
              <a:t>  about </a:t>
            </a:r>
            <a:r>
              <a:rPr lang="en-US" sz="2400" dirty="0" smtClean="0"/>
              <a:t>the </a:t>
            </a:r>
            <a:r>
              <a:rPr lang="en-US" sz="2400" dirty="0" err="1" smtClean="0"/>
              <a:t>ahas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When the music starts again,                   thank your partner.  </a:t>
            </a:r>
          </a:p>
          <a:p>
            <a:r>
              <a:rPr lang="en-US" sz="2400" dirty="0" smtClean="0"/>
              <a:t>Start “moving” around the room again, waiting for the music to stop so you can find a new partner.</a:t>
            </a:r>
          </a:p>
        </p:txBody>
      </p:sp>
    </p:spTree>
    <p:extLst>
      <p:ext uri="{BB962C8B-B14F-4D97-AF65-F5344CB8AC3E}">
        <p14:creationId xmlns:p14="http://schemas.microsoft.com/office/powerpoint/2010/main" val="534935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Vignette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33" y="1761565"/>
            <a:ext cx="8351838" cy="46466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Now be come an Expert… Either an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Integrated ELD Expert </a:t>
            </a:r>
            <a:r>
              <a:rPr lang="en-US" dirty="0" smtClean="0"/>
              <a:t>or a </a:t>
            </a:r>
            <a:r>
              <a:rPr lang="en-US" dirty="0" smtClean="0">
                <a:solidFill>
                  <a:srgbClr val="9157D4"/>
                </a:solidFill>
              </a:rPr>
              <a:t>Designated ELD Expert</a:t>
            </a:r>
          </a:p>
          <a:p>
            <a:r>
              <a:rPr lang="en-US" dirty="0" smtClean="0"/>
              <a:t>Half of you will read an Integrated ELD Vignette from the ELA/ELD Framework and the other half will read the Designated ELD Vignette connected to the Integrated ELD Vignette</a:t>
            </a:r>
          </a:p>
          <a:p>
            <a:r>
              <a:rPr lang="en-US" dirty="0" smtClean="0"/>
              <a:t>Before starting to read the vignette, review the Table Tent for the </a:t>
            </a:r>
            <a:r>
              <a:rPr lang="en-US" dirty="0" smtClean="0">
                <a:solidFill>
                  <a:srgbClr val="9157D4"/>
                </a:solidFill>
              </a:rPr>
              <a:t>“Summary of Integrated ELD” </a:t>
            </a:r>
            <a:r>
              <a:rPr lang="en-US" dirty="0" smtClean="0"/>
              <a:t>or the </a:t>
            </a:r>
            <a:r>
              <a:rPr lang="en-US" dirty="0" smtClean="0">
                <a:solidFill>
                  <a:srgbClr val="9157D4"/>
                </a:solidFill>
              </a:rPr>
              <a:t>“Essential Features of Designated ELD Instruction”</a:t>
            </a:r>
          </a:p>
          <a:p>
            <a:r>
              <a:rPr lang="en-US" dirty="0" smtClean="0"/>
              <a:t>While you read, keep these features in mind so that you can discuss them with your colleagues.  I will check in with you in 10 minutes.</a:t>
            </a:r>
          </a:p>
        </p:txBody>
      </p:sp>
    </p:spTree>
    <p:extLst>
      <p:ext uri="{BB962C8B-B14F-4D97-AF65-F5344CB8AC3E}">
        <p14:creationId xmlns:p14="http://schemas.microsoft.com/office/powerpoint/2010/main" val="810914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790455"/>
            <a:ext cx="855819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400" dirty="0" smtClean="0">
              <a:latin typeface="Calisto MT"/>
              <a:ea typeface="MS PGothic" charset="0"/>
              <a:cs typeface="Calisto MT"/>
            </a:endParaRPr>
          </a:p>
          <a:p>
            <a:pPr lvl="1"/>
            <a:r>
              <a:rPr lang="en-US" b="1" dirty="0" smtClean="0">
                <a:latin typeface="Calisto MT"/>
                <a:ea typeface="MS PGothic" charset="0"/>
                <a:cs typeface="Calisto MT"/>
              </a:rPr>
              <a:t>Stand up where you are</a:t>
            </a:r>
            <a:r>
              <a:rPr lang="en-US" dirty="0" smtClean="0">
                <a:latin typeface="Calisto MT"/>
                <a:ea typeface="MS PGothic" charset="0"/>
                <a:cs typeface="Calisto MT"/>
              </a:rPr>
              <a:t> (with your vignette copy held up)</a:t>
            </a:r>
          </a:p>
          <a:p>
            <a:pPr lvl="1"/>
            <a:r>
              <a:rPr lang="en-US" b="1" dirty="0" smtClean="0">
                <a:latin typeface="Calisto MT"/>
                <a:ea typeface="MS PGothic" charset="0"/>
                <a:cs typeface="Calisto MT"/>
              </a:rPr>
              <a:t>Put the other hand up for a “gentle” high five</a:t>
            </a:r>
          </a:p>
          <a:p>
            <a:pPr lvl="1"/>
            <a:r>
              <a:rPr lang="en-US" b="1" dirty="0" smtClean="0">
                <a:latin typeface="Calisto MT"/>
                <a:ea typeface="MS PGothic" charset="0"/>
                <a:cs typeface="Calisto MT"/>
              </a:rPr>
              <a:t>Pair up with someone across the room holding the same colored copy and</a:t>
            </a:r>
            <a:r>
              <a:rPr lang="en-US" dirty="0" smtClean="0">
                <a:latin typeface="Calisto MT"/>
                <a:ea typeface="MS PGothic" charset="0"/>
                <a:cs typeface="Calisto MT"/>
              </a:rPr>
              <a:t> </a:t>
            </a:r>
            <a:r>
              <a:rPr lang="en-US" b="1" dirty="0" smtClean="0">
                <a:latin typeface="Calisto MT"/>
                <a:ea typeface="MS PGothic" charset="0"/>
                <a:cs typeface="Calisto MT"/>
              </a:rPr>
              <a:t>give them a high five</a:t>
            </a:r>
            <a:endParaRPr lang="en-US" dirty="0">
              <a:latin typeface="Calisto MT"/>
              <a:ea typeface="MS PGothic" charset="0"/>
              <a:cs typeface="Calisto MT"/>
            </a:endParaRPr>
          </a:p>
          <a:p>
            <a:pPr lvl="2"/>
            <a:r>
              <a:rPr lang="en-US" dirty="0" smtClean="0">
                <a:latin typeface="Calisto MT"/>
                <a:ea typeface="MS PGothic" charset="0"/>
                <a:cs typeface="Calisto MT"/>
              </a:rPr>
              <a:t> </a:t>
            </a:r>
            <a:r>
              <a:rPr lang="en-US" dirty="0">
                <a:latin typeface="Calisto MT"/>
                <a:ea typeface="MS PGothic" charset="0"/>
                <a:cs typeface="Calisto MT"/>
              </a:rPr>
              <a:t>D</a:t>
            </a:r>
            <a:r>
              <a:rPr lang="en-US" dirty="0" smtClean="0">
                <a:latin typeface="Calisto MT"/>
                <a:ea typeface="MS PGothic" charset="0"/>
                <a:cs typeface="Calisto MT"/>
              </a:rPr>
              <a:t>iscuss your vignette, surfacing how the essential features of either Designated or Integrated ELD were evident in the instructional decisions made by the teacher.</a:t>
            </a:r>
          </a:p>
          <a:p>
            <a:pPr marL="0" indent="0"/>
            <a:endParaRPr lang="en-US" altLang="ja-JP" dirty="0">
              <a:latin typeface="Calibri" charset="0"/>
              <a:ea typeface="MS PGothic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2882"/>
            <a:ext cx="9015392" cy="1411941"/>
          </a:xfrm>
        </p:spPr>
        <p:txBody>
          <a:bodyPr/>
          <a:lstStyle/>
          <a:p>
            <a:r>
              <a:rPr lang="en-US" b="1" i="1" dirty="0">
                <a:latin typeface="Calisto MT"/>
                <a:ea typeface="MS PGothic" charset="0"/>
                <a:cs typeface="Calisto MT"/>
              </a:rPr>
              <a:t>Stand up, Hands up, Pair </a:t>
            </a:r>
            <a:r>
              <a:rPr lang="en-US" b="1" i="1" dirty="0" smtClean="0">
                <a:latin typeface="Calisto MT"/>
                <a:ea typeface="MS PGothic" charset="0"/>
                <a:cs typeface="Calisto MT"/>
              </a:rPr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9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Think, Pair, Square</a:t>
            </a:r>
            <a:endParaRPr lang="en-US" dirty="0"/>
          </a:p>
        </p:txBody>
      </p:sp>
      <p:pic>
        <p:nvPicPr>
          <p:cNvPr id="7" name="Content Placeholder 6" descr="picture 2016-05-25 at 11.32.49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800" b="-41800"/>
          <a:stretch>
            <a:fillRect/>
          </a:stretch>
        </p:blipFill>
        <p:spPr>
          <a:xfrm>
            <a:off x="1750876" y="760889"/>
            <a:ext cx="5445033" cy="3085158"/>
          </a:xfr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-246820" y="2784800"/>
            <a:ext cx="9201481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400" dirty="0" smtClean="0">
              <a:latin typeface="Calisto MT"/>
              <a:ea typeface="MS PGothic" charset="0"/>
              <a:cs typeface="Calisto MT"/>
            </a:endParaRPr>
          </a:p>
          <a:p>
            <a:pPr lvl="1"/>
            <a:r>
              <a:rPr lang="en-US" sz="2400" b="1" dirty="0" smtClean="0">
                <a:latin typeface="Calisto MT"/>
                <a:ea typeface="MS PGothic" charset="0"/>
                <a:cs typeface="Calisto MT"/>
              </a:rPr>
              <a:t>With your high five partner who read the same vignette, find another pair who read the other vignette for your grade level </a:t>
            </a:r>
            <a:r>
              <a:rPr lang="en-US" sz="2400" dirty="0" smtClean="0">
                <a:latin typeface="Calisto MT"/>
                <a:ea typeface="MS PGothic" charset="0"/>
                <a:cs typeface="Calisto MT"/>
              </a:rPr>
              <a:t>(Blues find Purples &amp; Oranges find Pinks)</a:t>
            </a:r>
          </a:p>
          <a:p>
            <a:pPr marL="457200" lvl="1" indent="0">
              <a:buNone/>
            </a:pPr>
            <a:endParaRPr lang="en-US" sz="1600" dirty="0" smtClean="0">
              <a:latin typeface="Calisto MT"/>
              <a:ea typeface="MS PGothic" charset="0"/>
              <a:cs typeface="Calisto MT"/>
            </a:endParaRPr>
          </a:p>
          <a:p>
            <a:pPr lvl="1"/>
            <a:r>
              <a:rPr lang="en-US" sz="2400" b="1" dirty="0" smtClean="0">
                <a:latin typeface="Calisto MT"/>
                <a:ea typeface="MS PGothic" charset="0"/>
                <a:cs typeface="Calisto MT"/>
              </a:rPr>
              <a:t>Discuss the vignettes and the essential features of Designated and Integrated ELD as demonstrated through instructional planning and decisions in the vignettes</a:t>
            </a:r>
          </a:p>
          <a:p>
            <a:pPr marL="457200" lvl="1" indent="0">
              <a:buNone/>
            </a:pPr>
            <a:endParaRPr lang="en-US" sz="1600" b="1" dirty="0" smtClean="0">
              <a:latin typeface="Calisto MT"/>
              <a:ea typeface="MS PGothic" charset="0"/>
              <a:cs typeface="Calisto MT"/>
            </a:endParaRPr>
          </a:p>
          <a:p>
            <a:pPr lvl="1"/>
            <a:r>
              <a:rPr lang="en-US" sz="2400" b="1" dirty="0" smtClean="0">
                <a:latin typeface="Calisto MT"/>
                <a:ea typeface="MS PGothic" charset="0"/>
                <a:cs typeface="Calisto MT"/>
              </a:rPr>
              <a:t>Be prepared as a group to share points from your conversation with the larger group</a:t>
            </a:r>
          </a:p>
        </p:txBody>
      </p:sp>
    </p:spTree>
    <p:extLst>
      <p:ext uri="{BB962C8B-B14F-4D97-AF65-F5344CB8AC3E}">
        <p14:creationId xmlns:p14="http://schemas.microsoft.com/office/powerpoint/2010/main" val="2410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ank-you-word-cloud-1024x79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270434"/>
            <a:ext cx="8684559" cy="6243919"/>
          </a:xfrm>
          <a:prstGeom prst="rect">
            <a:avLst/>
          </a:prstGeom>
          <a:ln w="127000" cap="sq">
            <a:solidFill>
              <a:srgbClr val="2C7C9F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4201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1086</TotalTime>
  <Words>426</Words>
  <Application>Microsoft Macintosh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Infusion</vt:lpstr>
      <vt:lpstr>ELA/ELD Framework Vignette Analysis</vt:lpstr>
      <vt:lpstr>Return to Chapter 2 of the ELA/ELD Framework</vt:lpstr>
      <vt:lpstr>Musical  Shares</vt:lpstr>
      <vt:lpstr>Vignette Analysis</vt:lpstr>
      <vt:lpstr>Stand up, Hands up, Pair up</vt:lpstr>
      <vt:lpstr>Think, Pair, Square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ELA/ELD Framework Vignette Analysis</dc:title>
  <dc:creator>Los Angeles Unified School District</dc:creator>
  <cp:lastModifiedBy>Los Angeles Unified School District</cp:lastModifiedBy>
  <cp:revision>9</cp:revision>
  <dcterms:created xsi:type="dcterms:W3CDTF">2016-05-25T00:37:46Z</dcterms:created>
  <dcterms:modified xsi:type="dcterms:W3CDTF">2016-05-26T15:45:17Z</dcterms:modified>
</cp:coreProperties>
</file>