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1"/>
  </p:notesMasterIdLst>
  <p:sldIdLst>
    <p:sldId id="293" r:id="rId2"/>
    <p:sldId id="266" r:id="rId3"/>
    <p:sldId id="288" r:id="rId4"/>
    <p:sldId id="292" r:id="rId5"/>
    <p:sldId id="295" r:id="rId6"/>
    <p:sldId id="296" r:id="rId7"/>
    <p:sldId id="297" r:id="rId8"/>
    <p:sldId id="298" r:id="rId9"/>
    <p:sldId id="29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TL4EIUxP6Ki7AfiEdFFPKQ==" hashData="F17gMZR2uPAeg+P8AwhD9GmhPgQ="/>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1AB9DC"/>
    <a:srgbClr val="18C806"/>
    <a:srgbClr val="18FE3C"/>
    <a:srgbClr val="20D6FE"/>
    <a:srgbClr val="CE21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7"/>
    <p:restoredTop sz="68393" autoAdjust="0"/>
  </p:normalViewPr>
  <p:slideViewPr>
    <p:cSldViewPr snapToGrid="0" snapToObjects="1">
      <p:cViewPr>
        <p:scale>
          <a:sx n="130" d="100"/>
          <a:sy n="130" d="100"/>
        </p:scale>
        <p:origin x="4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45C280-B7F1-2146-B606-05C0EA555D34}" type="datetimeFigureOut">
              <a:rPr lang="en-US" smtClean="0"/>
              <a:t>10/28/15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D8F7B6-DB66-DD48-BDF7-0D166FF2495A}" type="slidenum">
              <a:rPr lang="en-US" smtClean="0"/>
              <a:t>‹#›</a:t>
            </a:fld>
            <a:endParaRPr lang="en-US"/>
          </a:p>
        </p:txBody>
      </p:sp>
    </p:spTree>
    <p:extLst>
      <p:ext uri="{BB962C8B-B14F-4D97-AF65-F5344CB8AC3E}">
        <p14:creationId xmlns:p14="http://schemas.microsoft.com/office/powerpoint/2010/main" val="19072055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Welcome to Module 2.  This</a:t>
            </a:r>
            <a:r>
              <a:rPr lang="en-US" baseline="0" dirty="0" smtClean="0"/>
              <a:t> presentation will serve as a tool to assist elementary teachers of English Leaners during this time of transition in communicating student progress using the current progress report with the 2012 CA ELD Standards. </a:t>
            </a:r>
            <a:endParaRPr lang="en-US" dirty="0"/>
          </a:p>
        </p:txBody>
      </p:sp>
      <p:sp>
        <p:nvSpPr>
          <p:cNvPr id="4" name="Slide Number Placeholder 3"/>
          <p:cNvSpPr>
            <a:spLocks noGrp="1"/>
          </p:cNvSpPr>
          <p:nvPr>
            <p:ph type="sldNum" sz="quarter" idx="10"/>
          </p:nvPr>
        </p:nvSpPr>
        <p:spPr/>
        <p:txBody>
          <a:bodyPr/>
          <a:lstStyle/>
          <a:p>
            <a:fld id="{12D8F7B6-DB66-DD48-BDF7-0D166FF2495A}" type="slidenum">
              <a:rPr lang="en-US" smtClean="0"/>
              <a:t>1</a:t>
            </a:fld>
            <a:endParaRPr lang="en-US"/>
          </a:p>
        </p:txBody>
      </p:sp>
    </p:spTree>
    <p:extLst>
      <p:ext uri="{BB962C8B-B14F-4D97-AF65-F5344CB8AC3E}">
        <p14:creationId xmlns:p14="http://schemas.microsoft.com/office/powerpoint/2010/main" val="736964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sz="1200" kern="1200" dirty="0" smtClean="0">
                <a:solidFill>
                  <a:schemeClr val="tx1"/>
                </a:solidFill>
                <a:effectLst/>
                <a:latin typeface="+mn-lt"/>
                <a:ea typeface="+mn-ea"/>
                <a:cs typeface="+mn-cs"/>
              </a:rPr>
              <a:t>As with any content area, in order to assess student progress we start with collecting a variety of student work samples—which should include Student Progress Forms or SPFs, Content Area Work, as well as formal and Informal assessments collected during Designated and Integrated ELD.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Please note that student work should not be limited to the Designated ELD Start Smart Unit.</a:t>
            </a:r>
          </a:p>
          <a:p>
            <a:endParaRPr lang="en-US" dirty="0"/>
          </a:p>
        </p:txBody>
      </p:sp>
      <p:sp>
        <p:nvSpPr>
          <p:cNvPr id="4" name="Slide Number Placeholder 3"/>
          <p:cNvSpPr>
            <a:spLocks noGrp="1"/>
          </p:cNvSpPr>
          <p:nvPr>
            <p:ph type="sldNum" sz="quarter" idx="10"/>
          </p:nvPr>
        </p:nvSpPr>
        <p:spPr/>
        <p:txBody>
          <a:bodyPr/>
          <a:lstStyle/>
          <a:p>
            <a:fld id="{12D8F7B6-DB66-DD48-BDF7-0D166FF2495A}" type="slidenum">
              <a:rPr lang="en-US" smtClean="0"/>
              <a:t>2</a:t>
            </a:fld>
            <a:endParaRPr lang="en-US"/>
          </a:p>
        </p:txBody>
      </p:sp>
    </p:spTree>
    <p:extLst>
      <p:ext uri="{BB962C8B-B14F-4D97-AF65-F5344CB8AC3E}">
        <p14:creationId xmlns:p14="http://schemas.microsoft.com/office/powerpoint/2010/main" val="72489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you have collected your student work samples, refer to the Standards at a Glance.  Review the standards for Part I and Part II and consider which ones were addressed.</a:t>
            </a:r>
            <a:r>
              <a:rPr lang="en-US" dirty="0" smtClean="0">
                <a:effectLst/>
              </a:rPr>
              <a:t> </a:t>
            </a:r>
            <a:endParaRPr lang="en-US" baseline="0" dirty="0" smtClean="0"/>
          </a:p>
        </p:txBody>
      </p:sp>
      <p:sp>
        <p:nvSpPr>
          <p:cNvPr id="4" name="Slide Number Placeholder 3"/>
          <p:cNvSpPr>
            <a:spLocks noGrp="1"/>
          </p:cNvSpPr>
          <p:nvPr>
            <p:ph type="sldNum" sz="quarter" idx="10"/>
          </p:nvPr>
        </p:nvSpPr>
        <p:spPr/>
        <p:txBody>
          <a:bodyPr/>
          <a:lstStyle/>
          <a:p>
            <a:fld id="{12D8F7B6-DB66-DD48-BDF7-0D166FF2495A}" type="slidenum">
              <a:rPr lang="en-US" smtClean="0"/>
              <a:t>3</a:t>
            </a:fld>
            <a:endParaRPr lang="en-US"/>
          </a:p>
        </p:txBody>
      </p:sp>
    </p:spTree>
    <p:extLst>
      <p:ext uri="{BB962C8B-B14F-4D97-AF65-F5344CB8AC3E}">
        <p14:creationId xmlns:p14="http://schemas.microsoft.com/office/powerpoint/2010/main" val="657161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may find it helpful to refer to the CELDS Grading Alignment Document as you review the student work, ELD standards that were addressed, and determine the Overall Progress Report Card Marks.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the same document that was introduced to you in Module 1 that provides an alignment between the new CELDS and the Language</a:t>
            </a:r>
            <a:r>
              <a:rPr lang="en-US" sz="1200" kern="1200" baseline="0" dirty="0" smtClean="0">
                <a:solidFill>
                  <a:schemeClr val="tx1"/>
                </a:solidFill>
                <a:effectLst/>
                <a:latin typeface="+mn-lt"/>
                <a:ea typeface="+mn-ea"/>
                <a:cs typeface="+mn-cs"/>
              </a:rPr>
              <a:t> Domains</a:t>
            </a:r>
            <a:r>
              <a:rPr lang="en-US" sz="1200" kern="1200" dirty="0" smtClean="0">
                <a:solidFill>
                  <a:schemeClr val="tx1"/>
                </a:solidFill>
                <a:effectLst/>
                <a:latin typeface="+mn-lt"/>
                <a:ea typeface="+mn-ea"/>
                <a:cs typeface="+mn-cs"/>
              </a:rPr>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2D8F7B6-DB66-DD48-BDF7-0D166FF2495A}" type="slidenum">
              <a:rPr lang="en-US" smtClean="0"/>
              <a:t>4</a:t>
            </a:fld>
            <a:endParaRPr lang="en-US"/>
          </a:p>
        </p:txBody>
      </p:sp>
    </p:spTree>
    <p:extLst>
      <p:ext uri="{BB962C8B-B14F-4D97-AF65-F5344CB8AC3E}">
        <p14:creationId xmlns:p14="http://schemas.microsoft.com/office/powerpoint/2010/main" val="1870158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addition to the CELDS Grading Alignment Document, the Elementary Progress Report ELD Marking Guidance Tool is a resource that is available for Teachers of English Learners.  </a:t>
            </a:r>
            <a:r>
              <a:rPr lang="en-US" sz="1200" kern="1200" smtClean="0">
                <a:solidFill>
                  <a:schemeClr val="tx1"/>
                </a:solidFill>
                <a:effectLst/>
                <a:latin typeface="+mn-lt"/>
                <a:ea typeface="+mn-ea"/>
                <a:cs typeface="+mn-cs"/>
              </a:rPr>
              <a:t>This tool is meant to better assist teachers during this time of transition with communicating student progress.</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2D8F7B6-DB66-DD48-BDF7-0D166FF2495A}" type="slidenum">
              <a:rPr lang="en-US" smtClean="0"/>
              <a:t>5</a:t>
            </a:fld>
            <a:endParaRPr lang="en-US"/>
          </a:p>
        </p:txBody>
      </p:sp>
    </p:spTree>
    <p:extLst>
      <p:ext uri="{BB962C8B-B14F-4D97-AF65-F5344CB8AC3E}">
        <p14:creationId xmlns:p14="http://schemas.microsoft.com/office/powerpoint/2010/main" val="420105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the top of the tool, you’ll notice a Key that describes the characteristics of the 3 proficiency levels—Emerging, Expanding, and Bridging</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12D8F7B6-DB66-DD48-BDF7-0D166FF2495A}" type="slidenum">
              <a:rPr lang="en-US" smtClean="0"/>
              <a:t>6</a:t>
            </a:fld>
            <a:endParaRPr lang="en-US"/>
          </a:p>
        </p:txBody>
      </p:sp>
    </p:spTree>
    <p:extLst>
      <p:ext uri="{BB962C8B-B14F-4D97-AF65-F5344CB8AC3E}">
        <p14:creationId xmlns:p14="http://schemas.microsoft.com/office/powerpoint/2010/main" val="1854647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Next, you’ll notice that each of the 4 language domains are represented along with the CELDS; these are the same standards listed on the CELDS Grading Alignment Document you were introduced to in Module 1.  For each of the domains, there is a section for Reporting Period 1, Reporting Period 2, and Reporting Period 3.  This feature makes is possible for the teacher to document the student’s progress throughout the year.</a:t>
            </a:r>
            <a:r>
              <a:rPr lang="en-US" dirty="0" smtClean="0">
                <a:effectLst/>
              </a:rPr>
              <a:t> </a:t>
            </a:r>
          </a:p>
          <a:p>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Underneath that, there is a section for teachers to document the Overall Proficiency Level for each Reporting Period within that language domain.</a:t>
            </a:r>
          </a:p>
          <a:p>
            <a:endParaRPr lang="en-US" dirty="0"/>
          </a:p>
        </p:txBody>
      </p:sp>
      <p:sp>
        <p:nvSpPr>
          <p:cNvPr id="4" name="Slide Number Placeholder 3"/>
          <p:cNvSpPr>
            <a:spLocks noGrp="1"/>
          </p:cNvSpPr>
          <p:nvPr>
            <p:ph type="sldNum" sz="quarter" idx="10"/>
          </p:nvPr>
        </p:nvSpPr>
        <p:spPr/>
        <p:txBody>
          <a:bodyPr/>
          <a:lstStyle/>
          <a:p>
            <a:fld id="{12D8F7B6-DB66-DD48-BDF7-0D166FF2495A}" type="slidenum">
              <a:rPr lang="en-US" smtClean="0"/>
              <a:t>7</a:t>
            </a:fld>
            <a:endParaRPr lang="en-US"/>
          </a:p>
        </p:txBody>
      </p:sp>
    </p:spTree>
    <p:extLst>
      <p:ext uri="{BB962C8B-B14F-4D97-AF65-F5344CB8AC3E}">
        <p14:creationId xmlns:p14="http://schemas.microsoft.com/office/powerpoint/2010/main" val="1251269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Finally, you’ll notice that an English Language Development Scoring Key is included.  Students will still be receiving a score of 4, 3, 2, or 1 based on their progress within their Overall Proficiency Level.</a:t>
            </a:r>
            <a:r>
              <a:rPr lang="en-US" dirty="0" smtClean="0">
                <a:effectLst/>
              </a:rPr>
              <a:t> </a:t>
            </a:r>
          </a:p>
          <a:p>
            <a:endParaRPr lang="en-US" dirty="0" smtClean="0">
              <a:effectLst/>
            </a:endParaRPr>
          </a:p>
          <a:p>
            <a:r>
              <a:rPr lang="en-US" dirty="0" smtClean="0">
                <a:effectLst/>
              </a:rPr>
              <a:t>Those scores may then be transferred to the Progress</a:t>
            </a:r>
            <a:r>
              <a:rPr lang="en-US" baseline="0" dirty="0" smtClean="0">
                <a:effectLst/>
              </a:rPr>
              <a:t> Report.</a:t>
            </a:r>
            <a:endParaRPr lang="en-US" dirty="0"/>
          </a:p>
        </p:txBody>
      </p:sp>
      <p:sp>
        <p:nvSpPr>
          <p:cNvPr id="4" name="Slide Number Placeholder 3"/>
          <p:cNvSpPr>
            <a:spLocks noGrp="1"/>
          </p:cNvSpPr>
          <p:nvPr>
            <p:ph type="sldNum" sz="quarter" idx="10"/>
          </p:nvPr>
        </p:nvSpPr>
        <p:spPr/>
        <p:txBody>
          <a:bodyPr/>
          <a:lstStyle/>
          <a:p>
            <a:fld id="{12D8F7B6-DB66-DD48-BDF7-0D166FF2495A}" type="slidenum">
              <a:rPr lang="en-US" smtClean="0"/>
              <a:t>8</a:t>
            </a:fld>
            <a:endParaRPr lang="en-US"/>
          </a:p>
        </p:txBody>
      </p:sp>
    </p:spTree>
    <p:extLst>
      <p:ext uri="{BB962C8B-B14F-4D97-AF65-F5344CB8AC3E}">
        <p14:creationId xmlns:p14="http://schemas.microsoft.com/office/powerpoint/2010/main" val="774492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closing, in this module we reviewed… (read slide)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Thank you for participating in the Elementary Progress Report Marking Guidance Modules.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D8F7B6-DB66-DD48-BDF7-0D166FF2495A}" type="slidenum">
              <a:rPr lang="en-US" smtClean="0"/>
              <a:t>9</a:t>
            </a:fld>
            <a:endParaRPr lang="en-US"/>
          </a:p>
        </p:txBody>
      </p:sp>
    </p:spTree>
    <p:extLst>
      <p:ext uri="{BB962C8B-B14F-4D97-AF65-F5344CB8AC3E}">
        <p14:creationId xmlns:p14="http://schemas.microsoft.com/office/powerpoint/2010/main" val="1766348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B807B07-747B-8440-B4AF-9E7DB529F744}" type="datetimeFigureOut">
              <a:rPr lang="en-US" smtClean="0"/>
              <a:t>10/28/15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0367D39-2652-414F-B91E-1883155B8EBC}"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807B07-747B-8440-B4AF-9E7DB529F744}" type="datetimeFigureOut">
              <a:rPr lang="en-US" smtClean="0"/>
              <a:t>10/28/15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67D39-2652-414F-B91E-1883155B8EB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807B07-747B-8440-B4AF-9E7DB529F744}" type="datetimeFigureOut">
              <a:rPr lang="en-US" smtClean="0"/>
              <a:t>10/28/15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67D39-2652-414F-B91E-1883155B8EB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807B07-747B-8440-B4AF-9E7DB529F744}" type="datetimeFigureOut">
              <a:rPr lang="en-US" smtClean="0"/>
              <a:t>10/28/15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67D39-2652-414F-B91E-1883155B8EB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807B07-747B-8440-B4AF-9E7DB529F744}" type="datetimeFigureOut">
              <a:rPr lang="en-US" smtClean="0"/>
              <a:t>10/28/15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67D39-2652-414F-B91E-1883155B8EB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B807B07-747B-8440-B4AF-9E7DB529F744}" type="datetimeFigureOut">
              <a:rPr lang="en-US" smtClean="0"/>
              <a:t>10/28/15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67D39-2652-414F-B91E-1883155B8EBC}"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807B07-747B-8440-B4AF-9E7DB529F744}" type="datetimeFigureOut">
              <a:rPr lang="en-US" smtClean="0"/>
              <a:t>10/28/15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367D39-2652-414F-B91E-1883155B8EB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807B07-747B-8440-B4AF-9E7DB529F744}" type="datetimeFigureOut">
              <a:rPr lang="en-US" smtClean="0"/>
              <a:t>10/28/15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367D39-2652-414F-B91E-1883155B8EB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07B07-747B-8440-B4AF-9E7DB529F744}" type="datetimeFigureOut">
              <a:rPr lang="en-US" smtClean="0"/>
              <a:t>10/28/15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367D39-2652-414F-B91E-1883155B8EB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B807B07-747B-8440-B4AF-9E7DB529F744}" type="datetimeFigureOut">
              <a:rPr lang="en-US" smtClean="0"/>
              <a:t>10/28/15</a:t>
            </a:fld>
            <a:endParaRPr lang="en-US"/>
          </a:p>
        </p:txBody>
      </p:sp>
      <p:sp>
        <p:nvSpPr>
          <p:cNvPr id="7" name="Slide Number Placeholder 6"/>
          <p:cNvSpPr>
            <a:spLocks noGrp="1"/>
          </p:cNvSpPr>
          <p:nvPr>
            <p:ph type="sldNum" sz="quarter" idx="12"/>
          </p:nvPr>
        </p:nvSpPr>
        <p:spPr/>
        <p:txBody>
          <a:bodyPr/>
          <a:lstStyle/>
          <a:p>
            <a:fld id="{F0367D39-2652-414F-B91E-1883155B8EBC}"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807B07-747B-8440-B4AF-9E7DB529F744}" type="datetimeFigureOut">
              <a:rPr lang="en-US" smtClean="0"/>
              <a:t>10/28/15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F0367D39-2652-414F-B91E-1883155B8EB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B807B07-747B-8440-B4AF-9E7DB529F744}" type="datetimeFigureOut">
              <a:rPr lang="en-US" smtClean="0"/>
              <a:t>10/28/15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0367D39-2652-414F-B91E-1883155B8EB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98681" y="3255955"/>
            <a:ext cx="3313355" cy="1439951"/>
          </a:xfrm>
        </p:spPr>
        <p:txBody>
          <a:bodyPr>
            <a:normAutofit/>
          </a:bodyPr>
          <a:lstStyle/>
          <a:p>
            <a:r>
              <a:rPr lang="en-US" sz="4000" b="1" dirty="0" smtClean="0"/>
              <a:t>Module 2:</a:t>
            </a:r>
            <a:endParaRPr lang="en-US" sz="4000" b="1" dirty="0"/>
          </a:p>
        </p:txBody>
      </p:sp>
      <p:sp>
        <p:nvSpPr>
          <p:cNvPr id="3" name="Subtitle 2"/>
          <p:cNvSpPr>
            <a:spLocks noGrp="1"/>
          </p:cNvSpPr>
          <p:nvPr>
            <p:ph type="subTitle" idx="1"/>
          </p:nvPr>
        </p:nvSpPr>
        <p:spPr>
          <a:xfrm>
            <a:off x="4598681" y="4642226"/>
            <a:ext cx="3738880" cy="1654600"/>
          </a:xfrm>
        </p:spPr>
        <p:txBody>
          <a:bodyPr>
            <a:noAutofit/>
          </a:bodyPr>
          <a:lstStyle/>
          <a:p>
            <a:r>
              <a:rPr lang="en-US" sz="2800" dirty="0">
                <a:solidFill>
                  <a:schemeClr val="tx1"/>
                </a:solidFill>
              </a:rPr>
              <a:t>Elementary Progress Report ELD Marking Guidance</a:t>
            </a:r>
            <a:endParaRPr lang="en-US" sz="2800" dirty="0"/>
          </a:p>
        </p:txBody>
      </p:sp>
      <p:sp>
        <p:nvSpPr>
          <p:cNvPr id="6" name="TextBox 5"/>
          <p:cNvSpPr txBox="1"/>
          <p:nvPr/>
        </p:nvSpPr>
        <p:spPr>
          <a:xfrm>
            <a:off x="4733364" y="1183909"/>
            <a:ext cx="2682240" cy="1015663"/>
          </a:xfrm>
          <a:prstGeom prst="rect">
            <a:avLst/>
          </a:prstGeom>
          <a:noFill/>
        </p:spPr>
        <p:txBody>
          <a:bodyPr wrap="square" rtlCol="0">
            <a:spAutoFit/>
          </a:bodyPr>
          <a:lstStyle/>
          <a:p>
            <a:r>
              <a:rPr lang="en-US" sz="2000" b="1" dirty="0">
                <a:solidFill>
                  <a:schemeClr val="bg1"/>
                </a:solidFill>
                <a:latin typeface="+mj-lt"/>
              </a:rPr>
              <a:t>Elementary Progress Report ELD Marking Guidance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3744" y="162560"/>
            <a:ext cx="1243721" cy="1209713"/>
          </a:xfrm>
          <a:prstGeom prst="rect">
            <a:avLst/>
          </a:prstGeom>
        </p:spPr>
      </p:pic>
    </p:spTree>
    <p:extLst>
      <p:ext uri="{BB962C8B-B14F-4D97-AF65-F5344CB8AC3E}">
        <p14:creationId xmlns:p14="http://schemas.microsoft.com/office/powerpoint/2010/main" val="47725660"/>
      </p:ext>
    </p:extLst>
  </p:cSld>
  <p:clrMapOvr>
    <a:masterClrMapping/>
  </p:clrMapOvr>
  <mc:AlternateContent xmlns:mc="http://schemas.openxmlformats.org/markup-compatibility/2006" xmlns:p14="http://schemas.microsoft.com/office/powerpoint/2010/main">
    <mc:Choice Requires="p14">
      <p:transition spd="slow" p14:dur="2000" advTm="12924"/>
    </mc:Choice>
    <mc:Fallback xmlns="">
      <p:transition xmlns:p14="http://schemas.microsoft.com/office/powerpoint/2010/main" spd="slow" advTm="12924"/>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520" t="5307" r="9036"/>
          <a:stretch/>
        </p:blipFill>
        <p:spPr>
          <a:xfrm>
            <a:off x="583433" y="1435301"/>
            <a:ext cx="5274285" cy="4464511"/>
          </a:xfrm>
          <a:prstGeom prst="rect">
            <a:avLst/>
          </a:prstGeom>
          <a:ln w="57150">
            <a:solidFill>
              <a:schemeClr val="accent5"/>
            </a:solidFill>
          </a:ln>
        </p:spPr>
      </p:pic>
      <p:sp>
        <p:nvSpPr>
          <p:cNvPr id="2" name="Title 1"/>
          <p:cNvSpPr>
            <a:spLocks noGrp="1"/>
          </p:cNvSpPr>
          <p:nvPr>
            <p:ph type="title"/>
          </p:nvPr>
        </p:nvSpPr>
        <p:spPr>
          <a:xfrm>
            <a:off x="4563178" y="-533208"/>
            <a:ext cx="4280921" cy="1066415"/>
          </a:xfrm>
        </p:spPr>
        <p:txBody>
          <a:bodyPr>
            <a:normAutofit/>
          </a:bodyPr>
          <a:lstStyle/>
          <a:p>
            <a:r>
              <a:rPr lang="en-US" sz="2400" b="1" dirty="0" smtClean="0"/>
              <a:t> Student Work Samples</a:t>
            </a:r>
            <a:endParaRPr lang="en-US" sz="2400" b="1" dirty="0"/>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7718" t="5234" r="6226" b="4142"/>
          <a:stretch/>
        </p:blipFill>
        <p:spPr>
          <a:xfrm>
            <a:off x="2817398" y="1986108"/>
            <a:ext cx="3620824" cy="4372269"/>
          </a:xfrm>
          <a:prstGeom prst="rect">
            <a:avLst/>
          </a:prstGeom>
          <a:ln w="50800">
            <a:solidFill>
              <a:schemeClr val="accent5"/>
            </a:solidFill>
          </a:ln>
        </p:spPr>
      </p:pic>
      <p:sp>
        <p:nvSpPr>
          <p:cNvPr id="12" name="TextBox 11"/>
          <p:cNvSpPr txBox="1"/>
          <p:nvPr/>
        </p:nvSpPr>
        <p:spPr>
          <a:xfrm>
            <a:off x="5175114" y="2160381"/>
            <a:ext cx="3449795" cy="461665"/>
          </a:xfrm>
          <a:prstGeom prst="rect">
            <a:avLst/>
          </a:prstGeom>
          <a:solidFill>
            <a:schemeClr val="bg1">
              <a:lumMod val="50000"/>
            </a:schemeClr>
          </a:solidFill>
        </p:spPr>
        <p:txBody>
          <a:bodyPr wrap="square" rtlCol="0">
            <a:spAutoFit/>
          </a:bodyPr>
          <a:lstStyle/>
          <a:p>
            <a:pPr algn="ctr"/>
            <a:r>
              <a:rPr lang="en-US" sz="2400" b="1" dirty="0" smtClean="0">
                <a:solidFill>
                  <a:schemeClr val="bg1">
                    <a:lumMod val="95000"/>
                  </a:schemeClr>
                </a:solidFill>
                <a:latin typeface="+mj-lt"/>
              </a:rPr>
              <a:t>Informal Observations</a:t>
            </a:r>
            <a:endParaRPr lang="en-US" sz="2400" b="1" dirty="0">
              <a:solidFill>
                <a:schemeClr val="bg1">
                  <a:lumMod val="95000"/>
                </a:schemeClr>
              </a:solidFill>
              <a:latin typeface="+mj-lt"/>
            </a:endParaRPr>
          </a:p>
        </p:txBody>
      </p:sp>
      <p:sp>
        <p:nvSpPr>
          <p:cNvPr id="11" name="TextBox 10"/>
          <p:cNvSpPr txBox="1"/>
          <p:nvPr/>
        </p:nvSpPr>
        <p:spPr>
          <a:xfrm>
            <a:off x="2774517" y="1421549"/>
            <a:ext cx="3663705" cy="461665"/>
          </a:xfrm>
          <a:prstGeom prst="rect">
            <a:avLst/>
          </a:prstGeom>
          <a:solidFill>
            <a:schemeClr val="bg1">
              <a:lumMod val="50000"/>
            </a:schemeClr>
          </a:solidFill>
        </p:spPr>
        <p:txBody>
          <a:bodyPr wrap="square" rtlCol="0">
            <a:spAutoFit/>
          </a:bodyPr>
          <a:lstStyle/>
          <a:p>
            <a:pPr algn="ctr"/>
            <a:r>
              <a:rPr lang="en-US" sz="2400" b="1" dirty="0" smtClean="0">
                <a:solidFill>
                  <a:schemeClr val="bg1">
                    <a:lumMod val="95000"/>
                  </a:schemeClr>
                </a:solidFill>
                <a:latin typeface="+mj-lt"/>
              </a:rPr>
              <a:t>Content Area Work-ELA</a:t>
            </a:r>
            <a:endParaRPr lang="en-US" sz="2400" b="1" dirty="0">
              <a:solidFill>
                <a:schemeClr val="bg1">
                  <a:lumMod val="95000"/>
                </a:schemeClr>
              </a:solidFill>
              <a:latin typeface="+mj-lt"/>
            </a:endParaRPr>
          </a:p>
        </p:txBody>
      </p:sp>
      <p:sp>
        <p:nvSpPr>
          <p:cNvPr id="7" name="TextBox 6"/>
          <p:cNvSpPr txBox="1"/>
          <p:nvPr/>
        </p:nvSpPr>
        <p:spPr>
          <a:xfrm>
            <a:off x="583433" y="887150"/>
            <a:ext cx="3657827" cy="461665"/>
          </a:xfrm>
          <a:prstGeom prst="rect">
            <a:avLst/>
          </a:prstGeom>
          <a:solidFill>
            <a:schemeClr val="bg1">
              <a:lumMod val="50000"/>
            </a:schemeClr>
          </a:solidFill>
        </p:spPr>
        <p:txBody>
          <a:bodyPr wrap="square" rtlCol="0">
            <a:spAutoFit/>
          </a:bodyPr>
          <a:lstStyle/>
          <a:p>
            <a:pPr algn="ctr"/>
            <a:r>
              <a:rPr lang="en-US" sz="2400" b="1" dirty="0" smtClean="0">
                <a:solidFill>
                  <a:schemeClr val="bg1">
                    <a:lumMod val="95000"/>
                  </a:schemeClr>
                </a:solidFill>
                <a:latin typeface="+mj-lt"/>
              </a:rPr>
              <a:t>Student Progress Form </a:t>
            </a:r>
            <a:endParaRPr lang="en-US" sz="2400" b="1" dirty="0">
              <a:solidFill>
                <a:schemeClr val="bg1">
                  <a:lumMod val="95000"/>
                </a:schemeClr>
              </a:solidFill>
              <a:latin typeface="+mj-lt"/>
            </a:endParaRPr>
          </a:p>
        </p:txBody>
      </p:sp>
      <p:sp>
        <p:nvSpPr>
          <p:cNvPr id="10" name="Rectangle 9"/>
          <p:cNvSpPr/>
          <p:nvPr/>
        </p:nvSpPr>
        <p:spPr>
          <a:xfrm>
            <a:off x="9816712" y="-282401"/>
            <a:ext cx="4280750" cy="1631216"/>
          </a:xfrm>
          <a:prstGeom prst="rect">
            <a:avLst/>
          </a:prstGeom>
        </p:spPr>
        <p:txBody>
          <a:bodyPr wrap="square">
            <a:spAutoFit/>
          </a:bodyPr>
          <a:lstStyle/>
          <a:p>
            <a:pPr marR="0" lvl="0">
              <a:spcBef>
                <a:spcPts val="0"/>
              </a:spcBef>
              <a:spcAft>
                <a:spcPts val="0"/>
              </a:spcAft>
            </a:pPr>
            <a:r>
              <a:rPr lang="en-US" sz="2000" b="1" dirty="0">
                <a:latin typeface="Century Gothic" charset="0"/>
                <a:ea typeface="ＭＳ 明朝" charset="-128"/>
                <a:cs typeface="Times New Roman" charset="0"/>
              </a:rPr>
              <a:t>Identify </a:t>
            </a:r>
            <a:r>
              <a:rPr lang="en-US" sz="2000" dirty="0">
                <a:latin typeface="Century Gothic" charset="0"/>
                <a:ea typeface="ＭＳ 明朝" charset="-128"/>
                <a:cs typeface="Times New Roman" charset="0"/>
              </a:rPr>
              <a:t>student work and teacher observations (e.g. SPF, Content Area work, formal and informal assessments) –</a:t>
            </a:r>
            <a:r>
              <a:rPr lang="en-US" sz="2000" b="1" dirty="0">
                <a:latin typeface="Century Gothic" charset="0"/>
                <a:ea typeface="ＭＳ 明朝" charset="-128"/>
                <a:cs typeface="Times New Roman" charset="0"/>
              </a:rPr>
              <a:t>Designated &amp; Integrated ELD</a:t>
            </a:r>
            <a:r>
              <a:rPr lang="en-US" sz="2000" b="1" dirty="0" smtClean="0">
                <a:latin typeface="Century Gothic" charset="0"/>
                <a:ea typeface="ＭＳ 明朝" charset="-128"/>
                <a:cs typeface="Times New Roman" charset="0"/>
              </a:rPr>
              <a:t>.</a:t>
            </a:r>
            <a:endParaRPr lang="en-US" sz="2000" b="1" dirty="0">
              <a:latin typeface="Cambria" charset="0"/>
              <a:ea typeface="ＭＳ 明朝" charset="-128"/>
              <a:cs typeface="Times New Roman" charset="0"/>
            </a:endParaRPr>
          </a:p>
        </p:txBody>
      </p:sp>
      <p:sp>
        <p:nvSpPr>
          <p:cNvPr id="3" name="Rectangle 2"/>
          <p:cNvSpPr/>
          <p:nvPr/>
        </p:nvSpPr>
        <p:spPr>
          <a:xfrm>
            <a:off x="10915517" y="-767279"/>
            <a:ext cx="2292615" cy="369332"/>
          </a:xfrm>
          <a:prstGeom prst="rect">
            <a:avLst/>
          </a:prstGeom>
        </p:spPr>
        <p:txBody>
          <a:bodyPr wrap="none">
            <a:spAutoFit/>
          </a:bodyPr>
          <a:lstStyle/>
          <a:p>
            <a:r>
              <a:rPr lang="en-US" b="1" dirty="0"/>
              <a:t>Grading Guidance</a:t>
            </a:r>
          </a:p>
        </p:txBody>
      </p:sp>
      <p:sp>
        <p:nvSpPr>
          <p:cNvPr id="8" name="Title 1"/>
          <p:cNvSpPr txBox="1">
            <a:spLocks/>
          </p:cNvSpPr>
          <p:nvPr/>
        </p:nvSpPr>
        <p:spPr>
          <a:xfrm>
            <a:off x="4715578" y="-380808"/>
            <a:ext cx="4280921" cy="91401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800" b="1" dirty="0"/>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 t="5495" r="2978" b="2942"/>
          <a:stretch/>
        </p:blipFill>
        <p:spPr>
          <a:xfrm>
            <a:off x="5175114" y="2731384"/>
            <a:ext cx="3371749" cy="3626994"/>
          </a:xfrm>
          <a:prstGeom prst="rect">
            <a:avLst/>
          </a:prstGeom>
          <a:ln w="50800">
            <a:solidFill>
              <a:schemeClr val="accent5"/>
            </a:solidFill>
          </a:ln>
        </p:spPr>
      </p:pic>
      <p:sp>
        <p:nvSpPr>
          <p:cNvPr id="13" name="TextBox 12"/>
          <p:cNvSpPr txBox="1"/>
          <p:nvPr/>
        </p:nvSpPr>
        <p:spPr>
          <a:xfrm>
            <a:off x="482600" y="5717729"/>
            <a:ext cx="8194191" cy="769441"/>
          </a:xfrm>
          <a:prstGeom prst="rect">
            <a:avLst/>
          </a:prstGeom>
          <a:ln w="50800">
            <a:solidFill>
              <a:schemeClr val="accent5"/>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400" b="1" dirty="0" smtClean="0"/>
              <a:t>Designated &amp; Integrated ELD</a:t>
            </a:r>
            <a:endParaRPr lang="en-US" sz="4400" b="1" dirty="0"/>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634" y="772443"/>
            <a:ext cx="7351088" cy="4886292"/>
          </a:xfrm>
          <a:prstGeom prst="rect">
            <a:avLst/>
          </a:prstGeom>
        </p:spPr>
      </p:pic>
    </p:spTree>
    <p:extLst>
      <p:ext uri="{BB962C8B-B14F-4D97-AF65-F5344CB8AC3E}">
        <p14:creationId xmlns:p14="http://schemas.microsoft.com/office/powerpoint/2010/main" val="1695535096"/>
      </p:ext>
    </p:extLst>
  </p:cSld>
  <p:clrMapOvr>
    <a:masterClrMapping/>
  </p:clrMapOvr>
  <mc:AlternateContent xmlns:mc="http://schemas.openxmlformats.org/markup-compatibility/2006" xmlns:p14="http://schemas.microsoft.com/office/powerpoint/2010/main">
    <mc:Choice Requires="p14">
      <p:transition spd="slow" p14:dur="2000" advTm="22848"/>
    </mc:Choice>
    <mc:Fallback xmlns="">
      <p:transition xmlns:p14="http://schemas.microsoft.com/office/powerpoint/2010/main" spd="slow" advTm="2284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22" presetClass="exit" presetSubtype="4" fill="hold" grpId="1" nodeType="withEffect">
                                  <p:stCondLst>
                                    <p:cond delay="0"/>
                                  </p:stCondLst>
                                  <p:childTnLst>
                                    <p:animEffect transition="out" filter="wipe(down)">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 presetClass="exit" presetSubtype="10" fill="hold" nodeType="clickEffect">
                                  <p:stCondLst>
                                    <p:cond delay="0"/>
                                  </p:stCondLst>
                                  <p:childTnLst>
                                    <p:animEffect transition="out" filter="checkerboard(across)">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par>
                                <p:cTn id="42" presetID="5" presetClass="exit" presetSubtype="10" fill="hold" grpId="1" nodeType="withEffect">
                                  <p:stCondLst>
                                    <p:cond delay="0"/>
                                  </p:stCondLst>
                                  <p:childTnLst>
                                    <p:animEffect transition="out" filter="checkerboard(across)">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1" grpId="0" animBg="1"/>
      <p:bldP spid="11" grpId="1" animBg="1"/>
      <p:bldP spid="7" grpId="0" animBg="1"/>
      <p:bldP spid="7" grpId="1"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41" y="533207"/>
            <a:ext cx="6035737" cy="1143000"/>
          </a:xfrm>
        </p:spPr>
        <p:txBody>
          <a:bodyPr>
            <a:normAutofit fontScale="90000"/>
          </a:bodyPr>
          <a:lstStyle/>
          <a:p>
            <a:pPr lvl="0"/>
            <a:r>
              <a:rPr lang="en-US" sz="2800" b="1" dirty="0" smtClean="0"/>
              <a:t> Use the Standards At A Glance (SAG)  </a:t>
            </a:r>
            <a:r>
              <a:rPr lang="en-US" sz="2800" dirty="0"/>
              <a:t/>
            </a:r>
            <a:br>
              <a:rPr lang="en-US" sz="2800" dirty="0"/>
            </a:br>
            <a:endParaRPr lang="en-US" sz="2800" b="1" dirty="0"/>
          </a:p>
        </p:txBody>
      </p:sp>
      <p:pic>
        <p:nvPicPr>
          <p:cNvPr id="11" name="Content Placeholder 10"/>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253092" y="1511598"/>
            <a:ext cx="2944458" cy="4683274"/>
          </a:xfrm>
          <a:ln w="50800">
            <a:solidFill>
              <a:schemeClr val="accent5"/>
            </a:solidFill>
          </a:ln>
        </p:spPr>
      </p:pic>
      <p:pic>
        <p:nvPicPr>
          <p:cNvPr id="13" name="Content Placeholder 12"/>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4841869" y="1511598"/>
            <a:ext cx="3080901" cy="4683274"/>
          </a:xfrm>
          <a:ln w="50800">
            <a:solidFill>
              <a:schemeClr val="accent5"/>
            </a:solidFill>
          </a:ln>
        </p:spPr>
      </p:pic>
      <p:sp>
        <p:nvSpPr>
          <p:cNvPr id="25" name="Title 1"/>
          <p:cNvSpPr txBox="1">
            <a:spLocks/>
          </p:cNvSpPr>
          <p:nvPr/>
        </p:nvSpPr>
        <p:spPr>
          <a:xfrm>
            <a:off x="4745076" y="-58994"/>
            <a:ext cx="3455028" cy="533207"/>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t>Standards At A Glance</a:t>
            </a:r>
            <a:endParaRPr lang="en-US" sz="2800" b="1" dirty="0"/>
          </a:p>
        </p:txBody>
      </p:sp>
    </p:spTree>
    <p:extLst>
      <p:ext uri="{BB962C8B-B14F-4D97-AF65-F5344CB8AC3E}">
        <p14:creationId xmlns:p14="http://schemas.microsoft.com/office/powerpoint/2010/main" val="18738326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3178" y="-533208"/>
            <a:ext cx="4280921" cy="1066415"/>
          </a:xfrm>
        </p:spPr>
        <p:txBody>
          <a:bodyPr>
            <a:normAutofit/>
          </a:bodyPr>
          <a:lstStyle/>
          <a:p>
            <a:r>
              <a:rPr lang="en-US" sz="2800" b="1" dirty="0" smtClean="0"/>
              <a:t> </a:t>
            </a:r>
            <a:endParaRPr lang="en-US" sz="2800" b="1" dirty="0"/>
          </a:p>
        </p:txBody>
      </p:sp>
      <p:sp>
        <p:nvSpPr>
          <p:cNvPr id="30" name="Title 1"/>
          <p:cNvSpPr txBox="1">
            <a:spLocks/>
          </p:cNvSpPr>
          <p:nvPr/>
        </p:nvSpPr>
        <p:spPr>
          <a:xfrm>
            <a:off x="4774573" y="-58994"/>
            <a:ext cx="3455028" cy="533207"/>
          </a:xfrm>
          <a:prstGeom prst="rect">
            <a:avLst/>
          </a:prstGeom>
        </p:spPr>
        <p:txBody>
          <a:bodyPr vert="horz" lIns="91440" tIns="45720" rIns="91440" bIns="45720" rtlCol="0" anchor="b">
            <a:normAutofit fontScale="92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smtClean="0"/>
              <a:t>Grading Alignment</a:t>
            </a:r>
            <a:endParaRPr lang="en-US" sz="28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910" y="918930"/>
            <a:ext cx="4803846" cy="3712063"/>
          </a:xfrm>
          <a:prstGeom prst="rect">
            <a:avLst/>
          </a:prstGeom>
          <a:ln w="50800">
            <a:solidFill>
              <a:schemeClr val="accent5"/>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4575" y="2541823"/>
            <a:ext cx="4784020" cy="3696743"/>
          </a:xfrm>
          <a:prstGeom prst="rect">
            <a:avLst/>
          </a:prstGeom>
          <a:ln w="50800">
            <a:solidFill>
              <a:schemeClr val="accent5"/>
            </a:solidFill>
          </a:ln>
        </p:spPr>
      </p:pic>
      <p:sp>
        <p:nvSpPr>
          <p:cNvPr id="6" name="TextBox 5"/>
          <p:cNvSpPr txBox="1"/>
          <p:nvPr/>
        </p:nvSpPr>
        <p:spPr>
          <a:xfrm>
            <a:off x="5810866" y="918930"/>
            <a:ext cx="2477729" cy="1446550"/>
          </a:xfrm>
          <a:prstGeom prst="rect">
            <a:avLst/>
          </a:prstGeom>
          <a:ln w="508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en-US" sz="1400" b="1" dirty="0" smtClean="0"/>
          </a:p>
          <a:p>
            <a:pPr algn="ctr"/>
            <a:r>
              <a:rPr lang="en-US" sz="3000" b="1" dirty="0" smtClean="0"/>
              <a:t>From </a:t>
            </a:r>
          </a:p>
          <a:p>
            <a:pPr algn="ctr"/>
            <a:r>
              <a:rPr lang="en-US" sz="3000" b="1" dirty="0" smtClean="0"/>
              <a:t>Module 1</a:t>
            </a:r>
          </a:p>
          <a:p>
            <a:pPr algn="ctr"/>
            <a:endParaRPr lang="en-US" sz="1400" b="1" dirty="0"/>
          </a:p>
        </p:txBody>
      </p:sp>
      <p:sp>
        <p:nvSpPr>
          <p:cNvPr id="7" name="Rectangle 6"/>
          <p:cNvSpPr/>
          <p:nvPr/>
        </p:nvSpPr>
        <p:spPr>
          <a:xfrm>
            <a:off x="825910" y="4794577"/>
            <a:ext cx="2519911" cy="1477328"/>
          </a:xfrm>
          <a:prstGeom prst="rect">
            <a:avLst/>
          </a:prstGeom>
          <a:ln w="508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000" b="1" dirty="0" smtClean="0">
                <a:latin typeface="Calibri" charset="0"/>
                <a:ea typeface="Calibri" charset="0"/>
                <a:cs typeface="Times New Roman" charset="0"/>
              </a:rPr>
              <a:t>Aligns CELDS to Language Domains</a:t>
            </a:r>
            <a:endParaRPr lang="en-US" sz="3000" b="1" dirty="0">
              <a:effectLst/>
              <a:latin typeface="Calibri" charset="0"/>
              <a:ea typeface="Calibri" charset="0"/>
              <a:cs typeface="Times New Roman" charset="0"/>
            </a:endParaRPr>
          </a:p>
        </p:txBody>
      </p:sp>
    </p:spTree>
    <p:extLst>
      <p:ext uri="{BB962C8B-B14F-4D97-AF65-F5344CB8AC3E}">
        <p14:creationId xmlns:p14="http://schemas.microsoft.com/office/powerpoint/2010/main" val="2141078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a:xfrm>
            <a:off x="4651669" y="-29497"/>
            <a:ext cx="3518938" cy="533207"/>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t>Marking Guidance</a:t>
            </a:r>
            <a:endParaRPr lang="en-US" sz="2800" b="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0806" y="1513900"/>
            <a:ext cx="3883269" cy="4848343"/>
          </a:xfrm>
          <a:prstGeom prst="rect">
            <a:avLst/>
          </a:prstGeom>
          <a:ln w="50800">
            <a:solidFill>
              <a:schemeClr val="accent5"/>
            </a:solidFill>
          </a:ln>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6656" y="1307345"/>
            <a:ext cx="4178126" cy="4919971"/>
          </a:xfrm>
          <a:prstGeom prst="rect">
            <a:avLst/>
          </a:prstGeom>
          <a:ln w="50800">
            <a:solidFill>
              <a:schemeClr val="accent5"/>
            </a:solidFill>
          </a:ln>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7044" y="1046292"/>
            <a:ext cx="4292709" cy="5054898"/>
          </a:xfrm>
          <a:prstGeom prst="rect">
            <a:avLst/>
          </a:prstGeom>
          <a:ln w="50800">
            <a:solidFill>
              <a:schemeClr val="accent5"/>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822" y="797253"/>
            <a:ext cx="4264083" cy="5190592"/>
          </a:xfrm>
          <a:prstGeom prst="rect">
            <a:avLst/>
          </a:prstGeom>
          <a:ln w="50800">
            <a:solidFill>
              <a:schemeClr val="accent5"/>
            </a:solidFill>
          </a:ln>
        </p:spPr>
      </p:pic>
      <p:sp>
        <p:nvSpPr>
          <p:cNvPr id="16" name="TextBox 15"/>
          <p:cNvSpPr txBox="1"/>
          <p:nvPr/>
        </p:nvSpPr>
        <p:spPr>
          <a:xfrm>
            <a:off x="471949" y="5692877"/>
            <a:ext cx="8200104" cy="846386"/>
          </a:xfrm>
          <a:prstGeom prst="rect">
            <a:avLst/>
          </a:prstGeom>
          <a:ln w="50800">
            <a:solidFill>
              <a:schemeClr val="accent5"/>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endParaRPr lang="en-US" sz="1200" b="1" dirty="0" smtClean="0"/>
          </a:p>
          <a:p>
            <a:pPr algn="ctr"/>
            <a:r>
              <a:rPr lang="en-US" sz="2500" b="1" dirty="0" smtClean="0"/>
              <a:t>4 Page Document – 1 page per Language Domain</a:t>
            </a:r>
          </a:p>
          <a:p>
            <a:pPr algn="ctr"/>
            <a:endParaRPr lang="en-US" sz="1200" b="1" dirty="0"/>
          </a:p>
        </p:txBody>
      </p:sp>
    </p:spTree>
    <p:extLst>
      <p:ext uri="{BB962C8B-B14F-4D97-AF65-F5344CB8AC3E}">
        <p14:creationId xmlns:p14="http://schemas.microsoft.com/office/powerpoint/2010/main" val="4302372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500"/>
                            </p:stCondLst>
                            <p:childTnLst>
                              <p:par>
                                <p:cTn id="16" presetID="9" presetClass="entr" presetSubtype="0" fill="hold" grpId="1"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527" y="1015938"/>
            <a:ext cx="7024744" cy="1143000"/>
          </a:xfrm>
        </p:spPr>
        <p:txBody>
          <a:bodyPr>
            <a:normAutofit fontScale="90000"/>
          </a:bodyPr>
          <a:lstStyle/>
          <a:p>
            <a:r>
              <a:rPr lang="en-US" dirty="0"/>
              <a:t>Let’s take a look at some of the </a:t>
            </a:r>
            <a:r>
              <a:rPr lang="en-US" dirty="0" smtClean="0"/>
              <a:t>features… </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4372" y="2415529"/>
            <a:ext cx="7938284" cy="3434665"/>
          </a:xfrm>
        </p:spPr>
      </p:pic>
      <p:sp>
        <p:nvSpPr>
          <p:cNvPr id="4" name="Title 1"/>
          <p:cNvSpPr txBox="1">
            <a:spLocks/>
          </p:cNvSpPr>
          <p:nvPr/>
        </p:nvSpPr>
        <p:spPr>
          <a:xfrm>
            <a:off x="4651669" y="-29497"/>
            <a:ext cx="3518938" cy="533207"/>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t>Marking Guidance</a:t>
            </a:r>
            <a:endParaRPr lang="en-US" sz="2800" b="1" dirty="0"/>
          </a:p>
        </p:txBody>
      </p:sp>
      <p:sp>
        <p:nvSpPr>
          <p:cNvPr id="6" name="Rectangle 5"/>
          <p:cNvSpPr/>
          <p:nvPr/>
        </p:nvSpPr>
        <p:spPr>
          <a:xfrm>
            <a:off x="629267" y="3795251"/>
            <a:ext cx="7853895" cy="1986116"/>
          </a:xfrm>
          <a:prstGeom prst="rect">
            <a:avLst/>
          </a:prstGeom>
          <a:noFill/>
          <a:ln w="984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3550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527" y="737418"/>
            <a:ext cx="7938284" cy="654603"/>
          </a:xfrm>
        </p:spPr>
        <p:txBody>
          <a:bodyPr>
            <a:normAutofit/>
          </a:bodyPr>
          <a:lstStyle/>
          <a:p>
            <a:r>
              <a:rPr lang="en-US" sz="3200" dirty="0" smtClean="0"/>
              <a:t>Each page has a Language Domain</a:t>
            </a:r>
            <a:endParaRPr lang="en-US" sz="3200" dirty="0"/>
          </a:p>
        </p:txBody>
      </p:sp>
      <p:sp>
        <p:nvSpPr>
          <p:cNvPr id="4" name="Title 1"/>
          <p:cNvSpPr txBox="1">
            <a:spLocks/>
          </p:cNvSpPr>
          <p:nvPr/>
        </p:nvSpPr>
        <p:spPr>
          <a:xfrm>
            <a:off x="4651669" y="-29497"/>
            <a:ext cx="3518938" cy="533207"/>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t>Marking Guidance</a:t>
            </a:r>
            <a:endParaRPr lang="en-US" sz="2800" b="1"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2527" y="1564442"/>
            <a:ext cx="7694557" cy="4667569"/>
          </a:xfrm>
        </p:spPr>
      </p:pic>
      <p:sp>
        <p:nvSpPr>
          <p:cNvPr id="6" name="Rectangle 5"/>
          <p:cNvSpPr/>
          <p:nvPr/>
        </p:nvSpPr>
        <p:spPr>
          <a:xfrm rot="16200000">
            <a:off x="-1199256" y="3708246"/>
            <a:ext cx="4346994" cy="526840"/>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6200000">
            <a:off x="2625266" y="3195533"/>
            <a:ext cx="4140513" cy="1345785"/>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6200000">
            <a:off x="4055862" y="3195533"/>
            <a:ext cx="4140512" cy="1345785"/>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6200000">
            <a:off x="5509499" y="3179248"/>
            <a:ext cx="4140512" cy="1378355"/>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26626" y="1798168"/>
            <a:ext cx="2776339" cy="4140515"/>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236457" y="5869039"/>
            <a:ext cx="7042308" cy="319548"/>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2530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animBg="1"/>
      <p:bldP spid="10" grpId="1" animBg="1"/>
      <p:bldP spid="11" grpId="0" animBg="1"/>
      <p:bldP spid="11" grpId="1" animBg="1"/>
      <p:bldP spid="12" grpId="0" animBg="1"/>
      <p:bldP spid="12" grpId="1" animBg="1"/>
      <p:bldP spid="13" grpId="0" animBg="1"/>
      <p:bldP spid="13" grpId="1"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4843" y="1798169"/>
            <a:ext cx="8065968" cy="3795874"/>
          </a:xfrm>
        </p:spPr>
      </p:pic>
      <p:sp>
        <p:nvSpPr>
          <p:cNvPr id="2" name="Title 1"/>
          <p:cNvSpPr>
            <a:spLocks noGrp="1"/>
          </p:cNvSpPr>
          <p:nvPr>
            <p:ph type="title"/>
          </p:nvPr>
        </p:nvSpPr>
        <p:spPr>
          <a:xfrm>
            <a:off x="682527" y="737418"/>
            <a:ext cx="7938284" cy="654603"/>
          </a:xfrm>
        </p:spPr>
        <p:txBody>
          <a:bodyPr>
            <a:normAutofit/>
          </a:bodyPr>
          <a:lstStyle/>
          <a:p>
            <a:r>
              <a:rPr lang="en-US" sz="3200" dirty="0" smtClean="0"/>
              <a:t>Each page has a Language Domain</a:t>
            </a:r>
            <a:endParaRPr lang="en-US" sz="3200" dirty="0"/>
          </a:p>
        </p:txBody>
      </p:sp>
      <p:sp>
        <p:nvSpPr>
          <p:cNvPr id="4" name="Title 1"/>
          <p:cNvSpPr txBox="1">
            <a:spLocks/>
          </p:cNvSpPr>
          <p:nvPr/>
        </p:nvSpPr>
        <p:spPr>
          <a:xfrm>
            <a:off x="4651669" y="-29497"/>
            <a:ext cx="3518938" cy="533207"/>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t>Marking Guidance</a:t>
            </a:r>
            <a:endParaRPr lang="en-US" sz="2800" b="1" dirty="0"/>
          </a:p>
        </p:txBody>
      </p:sp>
      <p:sp>
        <p:nvSpPr>
          <p:cNvPr id="15" name="Rectangle 14"/>
          <p:cNvSpPr/>
          <p:nvPr/>
        </p:nvSpPr>
        <p:spPr>
          <a:xfrm>
            <a:off x="554843" y="2153265"/>
            <a:ext cx="3702526" cy="491612"/>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54843" y="2620798"/>
            <a:ext cx="3702526" cy="491612"/>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54842" y="1885587"/>
            <a:ext cx="7989389" cy="332601"/>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257369" y="2140289"/>
            <a:ext cx="4286862" cy="491612"/>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257875" y="2620798"/>
            <a:ext cx="4286862" cy="491612"/>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44504" y="3333135"/>
            <a:ext cx="7999727" cy="423187"/>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1991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4" grpId="0" animBg="1"/>
      <p:bldP spid="14" grpId="1" animBg="1"/>
      <p:bldP spid="16" grpId="0" animBg="1"/>
      <p:bldP spid="16" grpId="1" animBg="1"/>
      <p:bldP spid="18" grpId="0" animBg="1"/>
      <p:bldP spid="18" grpId="1" animBg="1"/>
      <p:bldP spid="19" grpId="0" animBg="1"/>
      <p:bldP spid="19" grpId="1" animBg="1"/>
      <p:bldP spid="20" grpId="0" animBg="1"/>
      <p:bldP spid="2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 reviewed:</a:t>
            </a:r>
            <a:endParaRPr lang="en-US" b="1" dirty="0"/>
          </a:p>
        </p:txBody>
      </p:sp>
      <p:sp>
        <p:nvSpPr>
          <p:cNvPr id="3" name="Content Placeholder 2"/>
          <p:cNvSpPr>
            <a:spLocks noGrp="1"/>
          </p:cNvSpPr>
          <p:nvPr>
            <p:ph idx="1"/>
          </p:nvPr>
        </p:nvSpPr>
        <p:spPr>
          <a:xfrm>
            <a:off x="1043490" y="2362981"/>
            <a:ext cx="7548715" cy="3508977"/>
          </a:xfrm>
        </p:spPr>
        <p:txBody>
          <a:bodyPr/>
          <a:lstStyle/>
          <a:p>
            <a:r>
              <a:rPr lang="en-US" dirty="0"/>
              <a:t>h</a:t>
            </a:r>
            <a:r>
              <a:rPr lang="en-US" dirty="0" smtClean="0"/>
              <a:t>ow to communicate student </a:t>
            </a:r>
            <a:r>
              <a:rPr lang="en-US" dirty="0"/>
              <a:t>progress using the current progress report with the 2012 CA ELD </a:t>
            </a:r>
            <a:r>
              <a:rPr lang="en-US" dirty="0" smtClean="0"/>
              <a:t>Standards</a:t>
            </a:r>
            <a:endParaRPr lang="en-US" dirty="0"/>
          </a:p>
          <a:p>
            <a:endParaRPr lang="en-US" dirty="0" smtClean="0"/>
          </a:p>
          <a:p>
            <a:r>
              <a:rPr lang="en-US" dirty="0"/>
              <a:t>h</a:t>
            </a:r>
            <a:r>
              <a:rPr lang="en-US" dirty="0" smtClean="0"/>
              <a:t>ow to use the various tools to determine Overall Progress Report Marks</a:t>
            </a:r>
          </a:p>
          <a:p>
            <a:endParaRPr lang="en-US" dirty="0"/>
          </a:p>
          <a:p>
            <a:endParaRPr lang="en-US" dirty="0" smtClean="0"/>
          </a:p>
          <a:p>
            <a:endParaRPr lang="en-US" dirty="0" smtClean="0"/>
          </a:p>
          <a:p>
            <a:endParaRPr lang="en-US" dirty="0"/>
          </a:p>
        </p:txBody>
      </p:sp>
      <p:sp>
        <p:nvSpPr>
          <p:cNvPr id="7" name="Title 1"/>
          <p:cNvSpPr txBox="1">
            <a:spLocks/>
          </p:cNvSpPr>
          <p:nvPr/>
        </p:nvSpPr>
        <p:spPr>
          <a:xfrm>
            <a:off x="4727830" y="0"/>
            <a:ext cx="3341735" cy="497502"/>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t>Closing</a:t>
            </a:r>
            <a:endParaRPr lang="en-US" b="1" dirty="0"/>
          </a:p>
        </p:txBody>
      </p:sp>
    </p:spTree>
    <p:extLst>
      <p:ext uri="{BB962C8B-B14F-4D97-AF65-F5344CB8AC3E}">
        <p14:creationId xmlns:p14="http://schemas.microsoft.com/office/powerpoint/2010/main" val="11216216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7291</TotalTime>
  <Words>587</Words>
  <Application>Microsoft Macintosh PowerPoint</Application>
  <PresentationFormat>On-screen Show (4:3)</PresentationFormat>
  <Paragraphs>65</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Austin</vt:lpstr>
      <vt:lpstr>Module 2:</vt:lpstr>
      <vt:lpstr> Student Work Samples</vt:lpstr>
      <vt:lpstr> Use the Standards At A Glance (SAG)   </vt:lpstr>
      <vt:lpstr> </vt:lpstr>
      <vt:lpstr>PowerPoint Presentation</vt:lpstr>
      <vt:lpstr>Let’s take a look at some of the features… </vt:lpstr>
      <vt:lpstr>Each page has a Language Domain</vt:lpstr>
      <vt:lpstr>Each page has a Language Domain</vt:lpstr>
      <vt:lpstr>We reviewed:</vt:lpstr>
    </vt:vector>
  </TitlesOfParts>
  <Company>LAUSD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Report Cards</dc:title>
  <dc:creator>Susanne Fisher</dc:creator>
  <cp:lastModifiedBy>David Lai</cp:lastModifiedBy>
  <cp:revision>187</cp:revision>
  <cp:lastPrinted>2015-10-20T23:28:41Z</cp:lastPrinted>
  <dcterms:created xsi:type="dcterms:W3CDTF">2015-09-18T16:20:24Z</dcterms:created>
  <dcterms:modified xsi:type="dcterms:W3CDTF">2015-10-29T02:40:48Z</dcterms:modified>
</cp:coreProperties>
</file>