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31"/>
  </p:notesMasterIdLst>
  <p:handoutMasterIdLst>
    <p:handoutMasterId r:id="rId32"/>
  </p:handoutMasterIdLst>
  <p:sldIdLst>
    <p:sldId id="358" r:id="rId2"/>
    <p:sldId id="359" r:id="rId3"/>
    <p:sldId id="415" r:id="rId4"/>
    <p:sldId id="324" r:id="rId5"/>
    <p:sldId id="325" r:id="rId6"/>
    <p:sldId id="417" r:id="rId7"/>
    <p:sldId id="416" r:id="rId8"/>
    <p:sldId id="327" r:id="rId9"/>
    <p:sldId id="328" r:id="rId10"/>
    <p:sldId id="329" r:id="rId11"/>
    <p:sldId id="330" r:id="rId12"/>
    <p:sldId id="402" r:id="rId13"/>
    <p:sldId id="418" r:id="rId14"/>
    <p:sldId id="422" r:id="rId15"/>
    <p:sldId id="332" r:id="rId16"/>
    <p:sldId id="421" r:id="rId17"/>
    <p:sldId id="392" r:id="rId18"/>
    <p:sldId id="390" r:id="rId19"/>
    <p:sldId id="387" r:id="rId20"/>
    <p:sldId id="419" r:id="rId21"/>
    <p:sldId id="394" r:id="rId22"/>
    <p:sldId id="398" r:id="rId23"/>
    <p:sldId id="404" r:id="rId24"/>
    <p:sldId id="405" r:id="rId25"/>
    <p:sldId id="420" r:id="rId26"/>
    <p:sldId id="401" r:id="rId27"/>
    <p:sldId id="355" r:id="rId28"/>
    <p:sldId id="333" r:id="rId29"/>
    <p:sldId id="356" r:id="rId3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News Gothic MT"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News Gothic MT"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News Gothic MT"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News Gothic MT"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News Gothic MT" charset="0"/>
        <a:ea typeface="ＭＳ Ｐゴシック" charset="0"/>
        <a:cs typeface="ＭＳ Ｐゴシック" charset="0"/>
      </a:defRPr>
    </a:lvl5pPr>
    <a:lvl6pPr marL="2286000" algn="l" defTabSz="457200" rtl="0" eaLnBrk="1" latinLnBrk="0" hangingPunct="1">
      <a:defRPr sz="2400" kern="1200">
        <a:solidFill>
          <a:schemeClr val="tx1"/>
        </a:solidFill>
        <a:latin typeface="News Gothic MT" charset="0"/>
        <a:ea typeface="ＭＳ Ｐゴシック" charset="0"/>
        <a:cs typeface="ＭＳ Ｐゴシック" charset="0"/>
      </a:defRPr>
    </a:lvl6pPr>
    <a:lvl7pPr marL="2743200" algn="l" defTabSz="457200" rtl="0" eaLnBrk="1" latinLnBrk="0" hangingPunct="1">
      <a:defRPr sz="2400" kern="1200">
        <a:solidFill>
          <a:schemeClr val="tx1"/>
        </a:solidFill>
        <a:latin typeface="News Gothic MT" charset="0"/>
        <a:ea typeface="ＭＳ Ｐゴシック" charset="0"/>
        <a:cs typeface="ＭＳ Ｐゴシック" charset="0"/>
      </a:defRPr>
    </a:lvl7pPr>
    <a:lvl8pPr marL="3200400" algn="l" defTabSz="457200" rtl="0" eaLnBrk="1" latinLnBrk="0" hangingPunct="1">
      <a:defRPr sz="2400" kern="1200">
        <a:solidFill>
          <a:schemeClr val="tx1"/>
        </a:solidFill>
        <a:latin typeface="News Gothic MT" charset="0"/>
        <a:ea typeface="ＭＳ Ｐゴシック" charset="0"/>
        <a:cs typeface="ＭＳ Ｐゴシック" charset="0"/>
      </a:defRPr>
    </a:lvl8pPr>
    <a:lvl9pPr marL="3657600" algn="l" defTabSz="457200" rtl="0" eaLnBrk="1" latinLnBrk="0" hangingPunct="1">
      <a:defRPr sz="2400" kern="1200">
        <a:solidFill>
          <a:schemeClr val="tx1"/>
        </a:solidFill>
        <a:latin typeface="News Gothic M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736FF"/>
    <a:srgbClr val="FF43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182" autoAdjust="0"/>
  </p:normalViewPr>
  <p:slideViewPr>
    <p:cSldViewPr snapToGrid="0" snapToObjects="1">
      <p:cViewPr>
        <p:scale>
          <a:sx n="75" d="100"/>
          <a:sy n="75" d="100"/>
        </p:scale>
        <p:origin x="-1008" y="-8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C1BA1E-E9E0-4A7C-8D20-EBE607E87E25}"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0AF1600E-C48A-414F-9EB8-CE8E4B8663E1}">
      <dgm:prSet phldrT="[Text]" custT="1"/>
      <dgm:spPr/>
      <dgm:t>
        <a:bodyPr/>
        <a:lstStyle/>
        <a:p>
          <a:r>
            <a:rPr lang="en-US" sz="1800" b="1" dirty="0" smtClean="0">
              <a:latin typeface="Century Gothic"/>
              <a:cs typeface="Century Gothic"/>
            </a:rPr>
            <a:t>2014-2015</a:t>
          </a:r>
        </a:p>
      </dgm:t>
    </dgm:pt>
    <dgm:pt modelId="{91ACC181-5C62-4D1D-BD3E-0112EC8CA4A8}" type="parTrans" cxnId="{2218A9EA-73B2-4D97-A768-70741AD74279}">
      <dgm:prSet/>
      <dgm:spPr/>
      <dgm:t>
        <a:bodyPr/>
        <a:lstStyle/>
        <a:p>
          <a:endParaRPr lang="en-US"/>
        </a:p>
      </dgm:t>
    </dgm:pt>
    <dgm:pt modelId="{AB88721C-E30B-42E8-9015-089C3200C08D}" type="sibTrans" cxnId="{2218A9EA-73B2-4D97-A768-70741AD74279}">
      <dgm:prSet/>
      <dgm:spPr/>
      <dgm:t>
        <a:bodyPr/>
        <a:lstStyle/>
        <a:p>
          <a:endParaRPr lang="en-US"/>
        </a:p>
      </dgm:t>
    </dgm:pt>
    <dgm:pt modelId="{5AFD2CA4-AD8C-484F-84BE-10D12DE667A3}">
      <dgm:prSet phldrT="[Text]" custT="1"/>
      <dgm:spPr/>
      <dgm:t>
        <a:bodyPr/>
        <a:lstStyle/>
        <a:p>
          <a:r>
            <a:rPr lang="en-US" sz="1800" b="1" dirty="0" smtClean="0">
              <a:latin typeface="Century Gothic"/>
              <a:cs typeface="Century Gothic"/>
            </a:rPr>
            <a:t>2015-2016</a:t>
          </a:r>
          <a:endParaRPr lang="en-US" sz="1300" b="1" dirty="0">
            <a:latin typeface="Century Gothic"/>
            <a:cs typeface="Century Gothic"/>
          </a:endParaRPr>
        </a:p>
      </dgm:t>
    </dgm:pt>
    <dgm:pt modelId="{F830C5E9-8DC5-4138-961F-BB30B3FD19AC}" type="sibTrans" cxnId="{FEE9382D-BBDF-4E0F-B817-F58F880B18F0}">
      <dgm:prSet/>
      <dgm:spPr/>
      <dgm:t>
        <a:bodyPr/>
        <a:lstStyle/>
        <a:p>
          <a:endParaRPr lang="en-US"/>
        </a:p>
      </dgm:t>
    </dgm:pt>
    <dgm:pt modelId="{6B8AC1C0-4522-404A-AF83-C3CEE836C946}" type="parTrans" cxnId="{FEE9382D-BBDF-4E0F-B817-F58F880B18F0}">
      <dgm:prSet/>
      <dgm:spPr/>
      <dgm:t>
        <a:bodyPr/>
        <a:lstStyle/>
        <a:p>
          <a:endParaRPr lang="en-US"/>
        </a:p>
      </dgm:t>
    </dgm:pt>
    <dgm:pt modelId="{C90A053F-E839-604B-B277-62BD412A0B8A}">
      <dgm:prSet phldrT="[Text]"/>
      <dgm:spPr>
        <a:solidFill>
          <a:srgbClr val="FFFF00">
            <a:alpha val="90000"/>
          </a:srgbClr>
        </a:solidFill>
      </dgm:spPr>
      <dgm:t>
        <a:bodyPr/>
        <a:lstStyle/>
        <a:p>
          <a:r>
            <a:rPr lang="en-US" b="1" dirty="0" smtClean="0">
              <a:latin typeface="Century Gothic"/>
              <a:cs typeface="Century Gothic"/>
            </a:rPr>
            <a:t>Transition</a:t>
          </a:r>
          <a:endParaRPr lang="en-US" dirty="0">
            <a:latin typeface="Century Gothic"/>
            <a:cs typeface="Century Gothic"/>
          </a:endParaRPr>
        </a:p>
      </dgm:t>
    </dgm:pt>
    <dgm:pt modelId="{E88E5F31-EC78-4143-84D0-5F299E8E6501}" type="parTrans" cxnId="{67041CFC-BAEC-5349-93F0-940C93E358FA}">
      <dgm:prSet/>
      <dgm:spPr/>
      <dgm:t>
        <a:bodyPr/>
        <a:lstStyle/>
        <a:p>
          <a:endParaRPr lang="en-US"/>
        </a:p>
      </dgm:t>
    </dgm:pt>
    <dgm:pt modelId="{041418D0-424C-894F-914C-AFC2CF52B360}" type="sibTrans" cxnId="{67041CFC-BAEC-5349-93F0-940C93E358FA}">
      <dgm:prSet/>
      <dgm:spPr/>
      <dgm:t>
        <a:bodyPr/>
        <a:lstStyle/>
        <a:p>
          <a:endParaRPr lang="en-US"/>
        </a:p>
      </dgm:t>
    </dgm:pt>
    <dgm:pt modelId="{7426827C-6683-3B47-B054-2FAAF85925B4}">
      <dgm:prSet phldrT="[Text]"/>
      <dgm:spPr/>
      <dgm:t>
        <a:bodyPr/>
        <a:lstStyle/>
        <a:p>
          <a:r>
            <a:rPr lang="en-US" b="1" dirty="0" smtClean="0">
              <a:latin typeface="Century Gothic"/>
              <a:cs typeface="Century Gothic"/>
            </a:rPr>
            <a:t>Implementation</a:t>
          </a:r>
          <a:endParaRPr lang="en-US" dirty="0">
            <a:latin typeface="Century Gothic"/>
            <a:cs typeface="Century Gothic"/>
          </a:endParaRPr>
        </a:p>
      </dgm:t>
    </dgm:pt>
    <dgm:pt modelId="{B1E9A203-F587-954E-A6C4-561FED82E053}" type="parTrans" cxnId="{8533013E-0F60-9140-8F8A-955E5B02B203}">
      <dgm:prSet/>
      <dgm:spPr/>
      <dgm:t>
        <a:bodyPr/>
        <a:lstStyle/>
        <a:p>
          <a:endParaRPr lang="en-US"/>
        </a:p>
      </dgm:t>
    </dgm:pt>
    <dgm:pt modelId="{E5D2A135-EFFA-0E42-8B6D-7F121FDCBBB5}" type="sibTrans" cxnId="{8533013E-0F60-9140-8F8A-955E5B02B203}">
      <dgm:prSet/>
      <dgm:spPr/>
      <dgm:t>
        <a:bodyPr/>
        <a:lstStyle/>
        <a:p>
          <a:endParaRPr lang="en-US"/>
        </a:p>
      </dgm:t>
    </dgm:pt>
    <dgm:pt modelId="{C1F9986F-171E-45B5-90DA-37D1DF490758}" type="pres">
      <dgm:prSet presAssocID="{5BC1BA1E-E9E0-4A7C-8D20-EBE607E87E25}" presName="linearFlow" presStyleCnt="0">
        <dgm:presLayoutVars>
          <dgm:dir/>
          <dgm:animLvl val="lvl"/>
          <dgm:resizeHandles val="exact"/>
        </dgm:presLayoutVars>
      </dgm:prSet>
      <dgm:spPr/>
      <dgm:t>
        <a:bodyPr/>
        <a:lstStyle/>
        <a:p>
          <a:endParaRPr lang="en-US"/>
        </a:p>
      </dgm:t>
    </dgm:pt>
    <dgm:pt modelId="{DEDA3FF8-002F-4723-9593-6B526489295A}" type="pres">
      <dgm:prSet presAssocID="{0AF1600E-C48A-414F-9EB8-CE8E4B8663E1}" presName="composite" presStyleCnt="0"/>
      <dgm:spPr/>
      <dgm:t>
        <a:bodyPr/>
        <a:lstStyle/>
        <a:p>
          <a:endParaRPr lang="en-US"/>
        </a:p>
      </dgm:t>
    </dgm:pt>
    <dgm:pt modelId="{433AF202-61C9-4132-82F0-2BADA0DBA3E9}" type="pres">
      <dgm:prSet presAssocID="{0AF1600E-C48A-414F-9EB8-CE8E4B8663E1}" presName="parentText" presStyleLbl="alignNode1" presStyleIdx="0" presStyleCnt="2">
        <dgm:presLayoutVars>
          <dgm:chMax val="1"/>
          <dgm:bulletEnabled val="1"/>
        </dgm:presLayoutVars>
      </dgm:prSet>
      <dgm:spPr/>
      <dgm:t>
        <a:bodyPr/>
        <a:lstStyle/>
        <a:p>
          <a:endParaRPr lang="en-US"/>
        </a:p>
      </dgm:t>
    </dgm:pt>
    <dgm:pt modelId="{B183397D-1AD0-45EA-92D0-12EBE6EB09C2}" type="pres">
      <dgm:prSet presAssocID="{0AF1600E-C48A-414F-9EB8-CE8E4B8663E1}" presName="descendantText" presStyleLbl="alignAcc1" presStyleIdx="0" presStyleCnt="2">
        <dgm:presLayoutVars>
          <dgm:bulletEnabled val="1"/>
        </dgm:presLayoutVars>
      </dgm:prSet>
      <dgm:spPr/>
      <dgm:t>
        <a:bodyPr/>
        <a:lstStyle/>
        <a:p>
          <a:endParaRPr lang="en-US"/>
        </a:p>
      </dgm:t>
    </dgm:pt>
    <dgm:pt modelId="{36F71412-FD3A-4A90-A9F5-6C09B648A480}" type="pres">
      <dgm:prSet presAssocID="{AB88721C-E30B-42E8-9015-089C3200C08D}" presName="sp" presStyleCnt="0"/>
      <dgm:spPr/>
      <dgm:t>
        <a:bodyPr/>
        <a:lstStyle/>
        <a:p>
          <a:endParaRPr lang="en-US"/>
        </a:p>
      </dgm:t>
    </dgm:pt>
    <dgm:pt modelId="{6079A9B4-8B94-44E7-B90E-326D47D86789}" type="pres">
      <dgm:prSet presAssocID="{5AFD2CA4-AD8C-484F-84BE-10D12DE667A3}" presName="composite" presStyleCnt="0"/>
      <dgm:spPr/>
      <dgm:t>
        <a:bodyPr/>
        <a:lstStyle/>
        <a:p>
          <a:endParaRPr lang="en-US"/>
        </a:p>
      </dgm:t>
    </dgm:pt>
    <dgm:pt modelId="{5C5FCF6E-28F0-4F13-B8AB-FCD3A8645012}" type="pres">
      <dgm:prSet presAssocID="{5AFD2CA4-AD8C-484F-84BE-10D12DE667A3}" presName="parentText" presStyleLbl="alignNode1" presStyleIdx="1" presStyleCnt="2">
        <dgm:presLayoutVars>
          <dgm:chMax val="1"/>
          <dgm:bulletEnabled val="1"/>
        </dgm:presLayoutVars>
      </dgm:prSet>
      <dgm:spPr/>
      <dgm:t>
        <a:bodyPr/>
        <a:lstStyle/>
        <a:p>
          <a:endParaRPr lang="en-US"/>
        </a:p>
      </dgm:t>
    </dgm:pt>
    <dgm:pt modelId="{795CD31D-3F8A-4CEB-B56A-DFBBD0C4FCF7}" type="pres">
      <dgm:prSet presAssocID="{5AFD2CA4-AD8C-484F-84BE-10D12DE667A3}" presName="descendantText" presStyleLbl="alignAcc1" presStyleIdx="1" presStyleCnt="2" custLinFactNeighborX="1248">
        <dgm:presLayoutVars>
          <dgm:bulletEnabled val="1"/>
        </dgm:presLayoutVars>
      </dgm:prSet>
      <dgm:spPr/>
      <dgm:t>
        <a:bodyPr/>
        <a:lstStyle/>
        <a:p>
          <a:endParaRPr lang="en-US"/>
        </a:p>
      </dgm:t>
    </dgm:pt>
  </dgm:ptLst>
  <dgm:cxnLst>
    <dgm:cxn modelId="{A97F1AA5-5AA5-EF4D-9716-709C2AD71F8D}" type="presOf" srcId="{C90A053F-E839-604B-B277-62BD412A0B8A}" destId="{B183397D-1AD0-45EA-92D0-12EBE6EB09C2}" srcOrd="0" destOrd="0" presId="urn:microsoft.com/office/officeart/2005/8/layout/chevron2"/>
    <dgm:cxn modelId="{B4701A8F-1AF1-B548-8D50-C95F738E386D}" type="presOf" srcId="{5AFD2CA4-AD8C-484F-84BE-10D12DE667A3}" destId="{5C5FCF6E-28F0-4F13-B8AB-FCD3A8645012}" srcOrd="0" destOrd="0" presId="urn:microsoft.com/office/officeart/2005/8/layout/chevron2"/>
    <dgm:cxn modelId="{577E7CC3-2514-AA49-A3C2-19A24B7D0F3A}" type="presOf" srcId="{5BC1BA1E-E9E0-4A7C-8D20-EBE607E87E25}" destId="{C1F9986F-171E-45B5-90DA-37D1DF490758}" srcOrd="0" destOrd="0" presId="urn:microsoft.com/office/officeart/2005/8/layout/chevron2"/>
    <dgm:cxn modelId="{8533013E-0F60-9140-8F8A-955E5B02B203}" srcId="{5AFD2CA4-AD8C-484F-84BE-10D12DE667A3}" destId="{7426827C-6683-3B47-B054-2FAAF85925B4}" srcOrd="0" destOrd="0" parTransId="{B1E9A203-F587-954E-A6C4-561FED82E053}" sibTransId="{E5D2A135-EFFA-0E42-8B6D-7F121FDCBBB5}"/>
    <dgm:cxn modelId="{3456A21D-F51D-9747-994A-55849BE90AB5}" type="presOf" srcId="{0AF1600E-C48A-414F-9EB8-CE8E4B8663E1}" destId="{433AF202-61C9-4132-82F0-2BADA0DBA3E9}" srcOrd="0" destOrd="0" presId="urn:microsoft.com/office/officeart/2005/8/layout/chevron2"/>
    <dgm:cxn modelId="{2218A9EA-73B2-4D97-A768-70741AD74279}" srcId="{5BC1BA1E-E9E0-4A7C-8D20-EBE607E87E25}" destId="{0AF1600E-C48A-414F-9EB8-CE8E4B8663E1}" srcOrd="0" destOrd="0" parTransId="{91ACC181-5C62-4D1D-BD3E-0112EC8CA4A8}" sibTransId="{AB88721C-E30B-42E8-9015-089C3200C08D}"/>
    <dgm:cxn modelId="{25610A82-0209-5A4B-91AC-6D0ADA1C5E9F}" type="presOf" srcId="{7426827C-6683-3B47-B054-2FAAF85925B4}" destId="{795CD31D-3F8A-4CEB-B56A-DFBBD0C4FCF7}" srcOrd="0" destOrd="0" presId="urn:microsoft.com/office/officeart/2005/8/layout/chevron2"/>
    <dgm:cxn modelId="{67041CFC-BAEC-5349-93F0-940C93E358FA}" srcId="{0AF1600E-C48A-414F-9EB8-CE8E4B8663E1}" destId="{C90A053F-E839-604B-B277-62BD412A0B8A}" srcOrd="0" destOrd="0" parTransId="{E88E5F31-EC78-4143-84D0-5F299E8E6501}" sibTransId="{041418D0-424C-894F-914C-AFC2CF52B360}"/>
    <dgm:cxn modelId="{FEE9382D-BBDF-4E0F-B817-F58F880B18F0}" srcId="{5BC1BA1E-E9E0-4A7C-8D20-EBE607E87E25}" destId="{5AFD2CA4-AD8C-484F-84BE-10D12DE667A3}" srcOrd="1" destOrd="0" parTransId="{6B8AC1C0-4522-404A-AF83-C3CEE836C946}" sibTransId="{F830C5E9-8DC5-4138-961F-BB30B3FD19AC}"/>
    <dgm:cxn modelId="{4D0752BC-3169-E34C-8A5F-1FC458102E46}" type="presParOf" srcId="{C1F9986F-171E-45B5-90DA-37D1DF490758}" destId="{DEDA3FF8-002F-4723-9593-6B526489295A}" srcOrd="0" destOrd="0" presId="urn:microsoft.com/office/officeart/2005/8/layout/chevron2"/>
    <dgm:cxn modelId="{8784F4CD-2CF4-274E-B0A3-AE84E73DC10B}" type="presParOf" srcId="{DEDA3FF8-002F-4723-9593-6B526489295A}" destId="{433AF202-61C9-4132-82F0-2BADA0DBA3E9}" srcOrd="0" destOrd="0" presId="urn:microsoft.com/office/officeart/2005/8/layout/chevron2"/>
    <dgm:cxn modelId="{6A3DAB8A-0410-A943-B922-21B92BE66B36}" type="presParOf" srcId="{DEDA3FF8-002F-4723-9593-6B526489295A}" destId="{B183397D-1AD0-45EA-92D0-12EBE6EB09C2}" srcOrd="1" destOrd="0" presId="urn:microsoft.com/office/officeart/2005/8/layout/chevron2"/>
    <dgm:cxn modelId="{73D43C88-685E-0E4D-B830-C54494482095}" type="presParOf" srcId="{C1F9986F-171E-45B5-90DA-37D1DF490758}" destId="{36F71412-FD3A-4A90-A9F5-6C09B648A480}" srcOrd="1" destOrd="0" presId="urn:microsoft.com/office/officeart/2005/8/layout/chevron2"/>
    <dgm:cxn modelId="{CC2E24B7-1B00-D94A-A0DC-288EDC5FEF98}" type="presParOf" srcId="{C1F9986F-171E-45B5-90DA-37D1DF490758}" destId="{6079A9B4-8B94-44E7-B90E-326D47D86789}" srcOrd="2" destOrd="0" presId="urn:microsoft.com/office/officeart/2005/8/layout/chevron2"/>
    <dgm:cxn modelId="{9ED43392-7762-854B-BB20-A04FEADA13F1}" type="presParOf" srcId="{6079A9B4-8B94-44E7-B90E-326D47D86789}" destId="{5C5FCF6E-28F0-4F13-B8AB-FCD3A8645012}" srcOrd="0" destOrd="0" presId="urn:microsoft.com/office/officeart/2005/8/layout/chevron2"/>
    <dgm:cxn modelId="{F5747387-C545-F74E-81AD-806407E69EDE}" type="presParOf" srcId="{6079A9B4-8B94-44E7-B90E-326D47D86789}" destId="{795CD31D-3F8A-4CEB-B56A-DFBBD0C4FCF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B9C603-7CDB-0E4F-8DFD-3F7F7008EAA6}" type="doc">
      <dgm:prSet loTypeId="urn:microsoft.com/office/officeart/2005/8/layout/orgChart1" loCatId="" qsTypeId="urn:microsoft.com/office/officeart/2005/8/quickstyle/simple4" qsCatId="simple" csTypeId="urn:microsoft.com/office/officeart/2005/8/colors/accent0_1" csCatId="mainScheme" phldr="1"/>
      <dgm:spPr/>
      <dgm:t>
        <a:bodyPr/>
        <a:lstStyle/>
        <a:p>
          <a:endParaRPr lang="en-US"/>
        </a:p>
      </dgm:t>
    </dgm:pt>
    <dgm:pt modelId="{AB263CD7-5C8D-B544-AC1B-6E13BE71717A}">
      <dgm:prSet phldrT="[Text]"/>
      <dgm:spPr>
        <a:solidFill>
          <a:schemeClr val="accent4">
            <a:lumMod val="20000"/>
            <a:lumOff val="80000"/>
          </a:schemeClr>
        </a:solidFill>
      </dgm:spPr>
      <dgm:t>
        <a:bodyPr/>
        <a:lstStyle/>
        <a:p>
          <a:r>
            <a:rPr lang="en-US" dirty="0" smtClean="0">
              <a:latin typeface="Century Gothic"/>
              <a:cs typeface="Century Gothic"/>
            </a:rPr>
            <a:t>Implications for instruction</a:t>
          </a:r>
          <a:endParaRPr lang="en-US" dirty="0">
            <a:latin typeface="Century Gothic"/>
            <a:cs typeface="Century Gothic"/>
          </a:endParaRPr>
        </a:p>
      </dgm:t>
    </dgm:pt>
    <dgm:pt modelId="{F17DE5CA-1DC9-FA42-9C98-0D2B2C61B807}" type="parTrans" cxnId="{CF9642A2-9090-484F-AC11-601F5BAE3D46}">
      <dgm:prSet/>
      <dgm:spPr/>
      <dgm:t>
        <a:bodyPr/>
        <a:lstStyle/>
        <a:p>
          <a:endParaRPr lang="en-US"/>
        </a:p>
      </dgm:t>
    </dgm:pt>
    <dgm:pt modelId="{E50B9920-3724-C640-A558-99C1EAE3334E}" type="sibTrans" cxnId="{CF9642A2-9090-484F-AC11-601F5BAE3D46}">
      <dgm:prSet/>
      <dgm:spPr/>
      <dgm:t>
        <a:bodyPr/>
        <a:lstStyle/>
        <a:p>
          <a:endParaRPr lang="en-US"/>
        </a:p>
      </dgm:t>
    </dgm:pt>
    <dgm:pt modelId="{024C8E02-E4AC-D041-B039-31400BD9BBBF}">
      <dgm:prSet phldrT="[Text]"/>
      <dgm:spPr>
        <a:solidFill>
          <a:schemeClr val="accent4">
            <a:lumMod val="20000"/>
            <a:lumOff val="80000"/>
          </a:schemeClr>
        </a:solidFill>
      </dgm:spPr>
      <dgm:t>
        <a:bodyPr/>
        <a:lstStyle/>
        <a:p>
          <a:r>
            <a:rPr lang="en-US" dirty="0" smtClean="0">
              <a:latin typeface="Century Gothic"/>
              <a:cs typeface="Century Gothic"/>
            </a:rPr>
            <a:t>Opportunities for ELs</a:t>
          </a:r>
          <a:endParaRPr lang="en-US" dirty="0">
            <a:latin typeface="Century Gothic"/>
            <a:cs typeface="Century Gothic"/>
          </a:endParaRPr>
        </a:p>
      </dgm:t>
    </dgm:pt>
    <dgm:pt modelId="{E85A3EEB-D673-C44D-B7ED-E050E4963C0D}" type="parTrans" cxnId="{C396F093-D2AD-B740-9BFB-D9F51AD47729}">
      <dgm:prSet/>
      <dgm:spPr/>
      <dgm:t>
        <a:bodyPr/>
        <a:lstStyle/>
        <a:p>
          <a:endParaRPr lang="en-US"/>
        </a:p>
      </dgm:t>
    </dgm:pt>
    <dgm:pt modelId="{AE456CAC-9401-AF4D-8194-03AC629CD1FC}" type="sibTrans" cxnId="{C396F093-D2AD-B740-9BFB-D9F51AD47729}">
      <dgm:prSet/>
      <dgm:spPr/>
      <dgm:t>
        <a:bodyPr/>
        <a:lstStyle/>
        <a:p>
          <a:endParaRPr lang="en-US"/>
        </a:p>
      </dgm:t>
    </dgm:pt>
    <dgm:pt modelId="{BE1B9DA1-6688-724C-BB2E-BAEB00E3AB23}">
      <dgm:prSet phldrT="[Text]"/>
      <dgm:spPr>
        <a:solidFill>
          <a:schemeClr val="bg2"/>
        </a:solidFill>
      </dgm:spPr>
      <dgm:t>
        <a:bodyPr/>
        <a:lstStyle/>
        <a:p>
          <a:r>
            <a:rPr lang="en-US" dirty="0" smtClean="0">
              <a:latin typeface="Century Gothic"/>
              <a:cs typeface="Century Gothic"/>
            </a:rPr>
            <a:t>Learning How English Works</a:t>
          </a:r>
          <a:endParaRPr lang="en-US" dirty="0">
            <a:latin typeface="Century Gothic"/>
            <a:cs typeface="Century Gothic"/>
          </a:endParaRPr>
        </a:p>
      </dgm:t>
    </dgm:pt>
    <dgm:pt modelId="{765C9819-B306-9E4A-A8D5-970164E557A3}" type="sibTrans" cxnId="{25AD6E9E-1553-574F-A775-98C247D98D40}">
      <dgm:prSet/>
      <dgm:spPr/>
      <dgm:t>
        <a:bodyPr/>
        <a:lstStyle/>
        <a:p>
          <a:endParaRPr lang="en-US"/>
        </a:p>
      </dgm:t>
    </dgm:pt>
    <dgm:pt modelId="{752F1072-028A-EB4B-8174-CAC664872D46}" type="parTrans" cxnId="{25AD6E9E-1553-574F-A775-98C247D98D40}">
      <dgm:prSet/>
      <dgm:spPr/>
      <dgm:t>
        <a:bodyPr/>
        <a:lstStyle/>
        <a:p>
          <a:endParaRPr lang="en-US"/>
        </a:p>
      </dgm:t>
    </dgm:pt>
    <dgm:pt modelId="{E2C26FC2-F7E6-D34B-98F5-C6B5BC3B1815}" type="pres">
      <dgm:prSet presAssocID="{88B9C603-7CDB-0E4F-8DFD-3F7F7008EAA6}" presName="hierChild1" presStyleCnt="0">
        <dgm:presLayoutVars>
          <dgm:orgChart val="1"/>
          <dgm:chPref val="1"/>
          <dgm:dir/>
          <dgm:animOne val="branch"/>
          <dgm:animLvl val="lvl"/>
          <dgm:resizeHandles/>
        </dgm:presLayoutVars>
      </dgm:prSet>
      <dgm:spPr/>
      <dgm:t>
        <a:bodyPr/>
        <a:lstStyle/>
        <a:p>
          <a:endParaRPr lang="en-US"/>
        </a:p>
      </dgm:t>
    </dgm:pt>
    <dgm:pt modelId="{950306F9-7EB9-294B-91BA-93A99CD157A3}" type="pres">
      <dgm:prSet presAssocID="{BE1B9DA1-6688-724C-BB2E-BAEB00E3AB23}" presName="hierRoot1" presStyleCnt="0">
        <dgm:presLayoutVars>
          <dgm:hierBranch val="init"/>
        </dgm:presLayoutVars>
      </dgm:prSet>
      <dgm:spPr/>
    </dgm:pt>
    <dgm:pt modelId="{A0D60BED-9514-4943-8183-972DF61E6A64}" type="pres">
      <dgm:prSet presAssocID="{BE1B9DA1-6688-724C-BB2E-BAEB00E3AB23}" presName="rootComposite1" presStyleCnt="0"/>
      <dgm:spPr/>
    </dgm:pt>
    <dgm:pt modelId="{ACA6817B-CAF3-9244-B0DD-71D5263D2ACE}" type="pres">
      <dgm:prSet presAssocID="{BE1B9DA1-6688-724C-BB2E-BAEB00E3AB23}" presName="rootText1" presStyleLbl="node0" presStyleIdx="0" presStyleCnt="1">
        <dgm:presLayoutVars>
          <dgm:chPref val="3"/>
        </dgm:presLayoutVars>
      </dgm:prSet>
      <dgm:spPr/>
      <dgm:t>
        <a:bodyPr/>
        <a:lstStyle/>
        <a:p>
          <a:endParaRPr lang="en-US"/>
        </a:p>
      </dgm:t>
    </dgm:pt>
    <dgm:pt modelId="{1952361F-4B04-404D-A148-671823AEDC2F}" type="pres">
      <dgm:prSet presAssocID="{BE1B9DA1-6688-724C-BB2E-BAEB00E3AB23}" presName="rootConnector1" presStyleLbl="node1" presStyleIdx="0" presStyleCnt="0"/>
      <dgm:spPr/>
      <dgm:t>
        <a:bodyPr/>
        <a:lstStyle/>
        <a:p>
          <a:endParaRPr lang="en-US"/>
        </a:p>
      </dgm:t>
    </dgm:pt>
    <dgm:pt modelId="{A2FC29CC-D5EB-254F-A060-3C126FD8E7CA}" type="pres">
      <dgm:prSet presAssocID="{BE1B9DA1-6688-724C-BB2E-BAEB00E3AB23}" presName="hierChild2" presStyleCnt="0"/>
      <dgm:spPr/>
    </dgm:pt>
    <dgm:pt modelId="{0F7712FA-EAAE-354C-B774-EC74CFF571F0}" type="pres">
      <dgm:prSet presAssocID="{F17DE5CA-1DC9-FA42-9C98-0D2B2C61B807}" presName="Name37" presStyleLbl="parChTrans1D2" presStyleIdx="0" presStyleCnt="2"/>
      <dgm:spPr/>
      <dgm:t>
        <a:bodyPr/>
        <a:lstStyle/>
        <a:p>
          <a:endParaRPr lang="en-US"/>
        </a:p>
      </dgm:t>
    </dgm:pt>
    <dgm:pt modelId="{8301F9BC-D645-1F4F-A04C-A30D17A420C2}" type="pres">
      <dgm:prSet presAssocID="{AB263CD7-5C8D-B544-AC1B-6E13BE71717A}" presName="hierRoot2" presStyleCnt="0">
        <dgm:presLayoutVars>
          <dgm:hierBranch val="init"/>
        </dgm:presLayoutVars>
      </dgm:prSet>
      <dgm:spPr/>
    </dgm:pt>
    <dgm:pt modelId="{1667C680-647F-E740-B8B1-111739611530}" type="pres">
      <dgm:prSet presAssocID="{AB263CD7-5C8D-B544-AC1B-6E13BE71717A}" presName="rootComposite" presStyleCnt="0"/>
      <dgm:spPr/>
    </dgm:pt>
    <dgm:pt modelId="{B28AFFFC-2369-0741-8BE2-B71D0C7023F7}" type="pres">
      <dgm:prSet presAssocID="{AB263CD7-5C8D-B544-AC1B-6E13BE71717A}" presName="rootText" presStyleLbl="node2" presStyleIdx="0" presStyleCnt="2">
        <dgm:presLayoutVars>
          <dgm:chPref val="3"/>
        </dgm:presLayoutVars>
      </dgm:prSet>
      <dgm:spPr/>
      <dgm:t>
        <a:bodyPr/>
        <a:lstStyle/>
        <a:p>
          <a:endParaRPr lang="en-US"/>
        </a:p>
      </dgm:t>
    </dgm:pt>
    <dgm:pt modelId="{C08F61D8-C4C8-3145-AEFE-AFFE93871990}" type="pres">
      <dgm:prSet presAssocID="{AB263CD7-5C8D-B544-AC1B-6E13BE71717A}" presName="rootConnector" presStyleLbl="node2" presStyleIdx="0" presStyleCnt="2"/>
      <dgm:spPr/>
      <dgm:t>
        <a:bodyPr/>
        <a:lstStyle/>
        <a:p>
          <a:endParaRPr lang="en-US"/>
        </a:p>
      </dgm:t>
    </dgm:pt>
    <dgm:pt modelId="{6A23ECB3-99E1-F841-8358-598FAF290216}" type="pres">
      <dgm:prSet presAssocID="{AB263CD7-5C8D-B544-AC1B-6E13BE71717A}" presName="hierChild4" presStyleCnt="0"/>
      <dgm:spPr/>
    </dgm:pt>
    <dgm:pt modelId="{F48863C7-F45D-7D4E-8D70-C017419931EE}" type="pres">
      <dgm:prSet presAssocID="{AB263CD7-5C8D-B544-AC1B-6E13BE71717A}" presName="hierChild5" presStyleCnt="0"/>
      <dgm:spPr/>
    </dgm:pt>
    <dgm:pt modelId="{A467BD7C-1646-5546-9FA8-20CFB6FC04D4}" type="pres">
      <dgm:prSet presAssocID="{E85A3EEB-D673-C44D-B7ED-E050E4963C0D}" presName="Name37" presStyleLbl="parChTrans1D2" presStyleIdx="1" presStyleCnt="2"/>
      <dgm:spPr/>
      <dgm:t>
        <a:bodyPr/>
        <a:lstStyle/>
        <a:p>
          <a:endParaRPr lang="en-US"/>
        </a:p>
      </dgm:t>
    </dgm:pt>
    <dgm:pt modelId="{D1941B88-89B9-5F41-9EA2-548BD775C463}" type="pres">
      <dgm:prSet presAssocID="{024C8E02-E4AC-D041-B039-31400BD9BBBF}" presName="hierRoot2" presStyleCnt="0">
        <dgm:presLayoutVars>
          <dgm:hierBranch val="init"/>
        </dgm:presLayoutVars>
      </dgm:prSet>
      <dgm:spPr/>
    </dgm:pt>
    <dgm:pt modelId="{AC718527-E699-3D44-AD6E-1C768CEB5E33}" type="pres">
      <dgm:prSet presAssocID="{024C8E02-E4AC-D041-B039-31400BD9BBBF}" presName="rootComposite" presStyleCnt="0"/>
      <dgm:spPr/>
    </dgm:pt>
    <dgm:pt modelId="{8240F34E-348B-0A41-BF9B-76976C133EA3}" type="pres">
      <dgm:prSet presAssocID="{024C8E02-E4AC-D041-B039-31400BD9BBBF}" presName="rootText" presStyleLbl="node2" presStyleIdx="1" presStyleCnt="2">
        <dgm:presLayoutVars>
          <dgm:chPref val="3"/>
        </dgm:presLayoutVars>
      </dgm:prSet>
      <dgm:spPr/>
      <dgm:t>
        <a:bodyPr/>
        <a:lstStyle/>
        <a:p>
          <a:endParaRPr lang="en-US"/>
        </a:p>
      </dgm:t>
    </dgm:pt>
    <dgm:pt modelId="{78FB706A-20ED-924D-A05C-83271ACC4A3A}" type="pres">
      <dgm:prSet presAssocID="{024C8E02-E4AC-D041-B039-31400BD9BBBF}" presName="rootConnector" presStyleLbl="node2" presStyleIdx="1" presStyleCnt="2"/>
      <dgm:spPr/>
      <dgm:t>
        <a:bodyPr/>
        <a:lstStyle/>
        <a:p>
          <a:endParaRPr lang="en-US"/>
        </a:p>
      </dgm:t>
    </dgm:pt>
    <dgm:pt modelId="{54A325C5-B22B-1045-BB39-EE1AB14B8818}" type="pres">
      <dgm:prSet presAssocID="{024C8E02-E4AC-D041-B039-31400BD9BBBF}" presName="hierChild4" presStyleCnt="0"/>
      <dgm:spPr/>
    </dgm:pt>
    <dgm:pt modelId="{53615F2C-871D-484A-9E1D-A712F5571CA8}" type="pres">
      <dgm:prSet presAssocID="{024C8E02-E4AC-D041-B039-31400BD9BBBF}" presName="hierChild5" presStyleCnt="0"/>
      <dgm:spPr/>
    </dgm:pt>
    <dgm:pt modelId="{173645E3-F23C-DA47-AF8E-89372CF8AF17}" type="pres">
      <dgm:prSet presAssocID="{BE1B9DA1-6688-724C-BB2E-BAEB00E3AB23}" presName="hierChild3" presStyleCnt="0"/>
      <dgm:spPr/>
    </dgm:pt>
  </dgm:ptLst>
  <dgm:cxnLst>
    <dgm:cxn modelId="{3EDA24D6-C2C5-E04F-8CF9-D29407CD0A3E}" type="presOf" srcId="{F17DE5CA-1DC9-FA42-9C98-0D2B2C61B807}" destId="{0F7712FA-EAAE-354C-B774-EC74CFF571F0}" srcOrd="0" destOrd="0" presId="urn:microsoft.com/office/officeart/2005/8/layout/orgChart1"/>
    <dgm:cxn modelId="{CF9642A2-9090-484F-AC11-601F5BAE3D46}" srcId="{BE1B9DA1-6688-724C-BB2E-BAEB00E3AB23}" destId="{AB263CD7-5C8D-B544-AC1B-6E13BE71717A}" srcOrd="0" destOrd="0" parTransId="{F17DE5CA-1DC9-FA42-9C98-0D2B2C61B807}" sibTransId="{E50B9920-3724-C640-A558-99C1EAE3334E}"/>
    <dgm:cxn modelId="{C10A22CB-2A38-7C43-85C3-833840B187AA}" type="presOf" srcId="{AB263CD7-5C8D-B544-AC1B-6E13BE71717A}" destId="{B28AFFFC-2369-0741-8BE2-B71D0C7023F7}" srcOrd="0" destOrd="0" presId="urn:microsoft.com/office/officeart/2005/8/layout/orgChart1"/>
    <dgm:cxn modelId="{0ADD26B9-45B9-DF43-9AC3-8B773B0740C7}" type="presOf" srcId="{BE1B9DA1-6688-724C-BB2E-BAEB00E3AB23}" destId="{1952361F-4B04-404D-A148-671823AEDC2F}" srcOrd="1" destOrd="0" presId="urn:microsoft.com/office/officeart/2005/8/layout/orgChart1"/>
    <dgm:cxn modelId="{5B61C134-2613-2B4D-9F49-DFB2FEA8A060}" type="presOf" srcId="{E85A3EEB-D673-C44D-B7ED-E050E4963C0D}" destId="{A467BD7C-1646-5546-9FA8-20CFB6FC04D4}" srcOrd="0" destOrd="0" presId="urn:microsoft.com/office/officeart/2005/8/layout/orgChart1"/>
    <dgm:cxn modelId="{B6C16C0B-A0E2-134B-BFC1-2B3BD9F35F50}" type="presOf" srcId="{024C8E02-E4AC-D041-B039-31400BD9BBBF}" destId="{8240F34E-348B-0A41-BF9B-76976C133EA3}" srcOrd="0" destOrd="0" presId="urn:microsoft.com/office/officeart/2005/8/layout/orgChart1"/>
    <dgm:cxn modelId="{DFBFE117-81C3-FD49-AAF3-FDF733E7D71D}" type="presOf" srcId="{024C8E02-E4AC-D041-B039-31400BD9BBBF}" destId="{78FB706A-20ED-924D-A05C-83271ACC4A3A}" srcOrd="1" destOrd="0" presId="urn:microsoft.com/office/officeart/2005/8/layout/orgChart1"/>
    <dgm:cxn modelId="{9A86D9F3-BFF4-734A-BCBF-A8FB1410A790}" type="presOf" srcId="{BE1B9DA1-6688-724C-BB2E-BAEB00E3AB23}" destId="{ACA6817B-CAF3-9244-B0DD-71D5263D2ACE}" srcOrd="0" destOrd="0" presId="urn:microsoft.com/office/officeart/2005/8/layout/orgChart1"/>
    <dgm:cxn modelId="{6D410D34-9DD1-8248-81EE-876AFA2E4965}" type="presOf" srcId="{88B9C603-7CDB-0E4F-8DFD-3F7F7008EAA6}" destId="{E2C26FC2-F7E6-D34B-98F5-C6B5BC3B1815}" srcOrd="0" destOrd="0" presId="urn:microsoft.com/office/officeart/2005/8/layout/orgChart1"/>
    <dgm:cxn modelId="{25AD6E9E-1553-574F-A775-98C247D98D40}" srcId="{88B9C603-7CDB-0E4F-8DFD-3F7F7008EAA6}" destId="{BE1B9DA1-6688-724C-BB2E-BAEB00E3AB23}" srcOrd="0" destOrd="0" parTransId="{752F1072-028A-EB4B-8174-CAC664872D46}" sibTransId="{765C9819-B306-9E4A-A8D5-970164E557A3}"/>
    <dgm:cxn modelId="{7A22645A-5966-0046-A8CE-D044C18E69A9}" type="presOf" srcId="{AB263CD7-5C8D-B544-AC1B-6E13BE71717A}" destId="{C08F61D8-C4C8-3145-AEFE-AFFE93871990}" srcOrd="1" destOrd="0" presId="urn:microsoft.com/office/officeart/2005/8/layout/orgChart1"/>
    <dgm:cxn modelId="{C396F093-D2AD-B740-9BFB-D9F51AD47729}" srcId="{BE1B9DA1-6688-724C-BB2E-BAEB00E3AB23}" destId="{024C8E02-E4AC-D041-B039-31400BD9BBBF}" srcOrd="1" destOrd="0" parTransId="{E85A3EEB-D673-C44D-B7ED-E050E4963C0D}" sibTransId="{AE456CAC-9401-AF4D-8194-03AC629CD1FC}"/>
    <dgm:cxn modelId="{2B697822-4850-954B-AAC7-05085923A8AD}" type="presParOf" srcId="{E2C26FC2-F7E6-D34B-98F5-C6B5BC3B1815}" destId="{950306F9-7EB9-294B-91BA-93A99CD157A3}" srcOrd="0" destOrd="0" presId="urn:microsoft.com/office/officeart/2005/8/layout/orgChart1"/>
    <dgm:cxn modelId="{9CFB047D-EA0C-EE4B-9EFE-0CFEBE80AE1E}" type="presParOf" srcId="{950306F9-7EB9-294B-91BA-93A99CD157A3}" destId="{A0D60BED-9514-4943-8183-972DF61E6A64}" srcOrd="0" destOrd="0" presId="urn:microsoft.com/office/officeart/2005/8/layout/orgChart1"/>
    <dgm:cxn modelId="{AC0C980B-95EE-D54F-A3D4-3505C2415F5F}" type="presParOf" srcId="{A0D60BED-9514-4943-8183-972DF61E6A64}" destId="{ACA6817B-CAF3-9244-B0DD-71D5263D2ACE}" srcOrd="0" destOrd="0" presId="urn:microsoft.com/office/officeart/2005/8/layout/orgChart1"/>
    <dgm:cxn modelId="{E176F2C1-D43E-8D4E-9918-C252E4D2B1EF}" type="presParOf" srcId="{A0D60BED-9514-4943-8183-972DF61E6A64}" destId="{1952361F-4B04-404D-A148-671823AEDC2F}" srcOrd="1" destOrd="0" presId="urn:microsoft.com/office/officeart/2005/8/layout/orgChart1"/>
    <dgm:cxn modelId="{0F05D03F-B769-0140-B6BD-22FE60AD7074}" type="presParOf" srcId="{950306F9-7EB9-294B-91BA-93A99CD157A3}" destId="{A2FC29CC-D5EB-254F-A060-3C126FD8E7CA}" srcOrd="1" destOrd="0" presId="urn:microsoft.com/office/officeart/2005/8/layout/orgChart1"/>
    <dgm:cxn modelId="{29D5BD26-1635-5E4A-8576-7473B327DBD9}" type="presParOf" srcId="{A2FC29CC-D5EB-254F-A060-3C126FD8E7CA}" destId="{0F7712FA-EAAE-354C-B774-EC74CFF571F0}" srcOrd="0" destOrd="0" presId="urn:microsoft.com/office/officeart/2005/8/layout/orgChart1"/>
    <dgm:cxn modelId="{51D04E8C-973C-EB4F-A4DD-EF3524DAB042}" type="presParOf" srcId="{A2FC29CC-D5EB-254F-A060-3C126FD8E7CA}" destId="{8301F9BC-D645-1F4F-A04C-A30D17A420C2}" srcOrd="1" destOrd="0" presId="urn:microsoft.com/office/officeart/2005/8/layout/orgChart1"/>
    <dgm:cxn modelId="{40524F95-6C7C-D04C-9BB5-5E0EE65E5B68}" type="presParOf" srcId="{8301F9BC-D645-1F4F-A04C-A30D17A420C2}" destId="{1667C680-647F-E740-B8B1-111739611530}" srcOrd="0" destOrd="0" presId="urn:microsoft.com/office/officeart/2005/8/layout/orgChart1"/>
    <dgm:cxn modelId="{AE4974BC-E6F5-704E-9029-F2B6F1B4D4DD}" type="presParOf" srcId="{1667C680-647F-E740-B8B1-111739611530}" destId="{B28AFFFC-2369-0741-8BE2-B71D0C7023F7}" srcOrd="0" destOrd="0" presId="urn:microsoft.com/office/officeart/2005/8/layout/orgChart1"/>
    <dgm:cxn modelId="{D9C16E01-0D4A-A841-8D13-BA516A6D1A7B}" type="presParOf" srcId="{1667C680-647F-E740-B8B1-111739611530}" destId="{C08F61D8-C4C8-3145-AEFE-AFFE93871990}" srcOrd="1" destOrd="0" presId="urn:microsoft.com/office/officeart/2005/8/layout/orgChart1"/>
    <dgm:cxn modelId="{08AFC1AE-2028-E642-A3C8-C6B62F796D21}" type="presParOf" srcId="{8301F9BC-D645-1F4F-A04C-A30D17A420C2}" destId="{6A23ECB3-99E1-F841-8358-598FAF290216}" srcOrd="1" destOrd="0" presId="urn:microsoft.com/office/officeart/2005/8/layout/orgChart1"/>
    <dgm:cxn modelId="{9377D05F-6048-E146-BA2B-B96D9986D13C}" type="presParOf" srcId="{8301F9BC-D645-1F4F-A04C-A30D17A420C2}" destId="{F48863C7-F45D-7D4E-8D70-C017419931EE}" srcOrd="2" destOrd="0" presId="urn:microsoft.com/office/officeart/2005/8/layout/orgChart1"/>
    <dgm:cxn modelId="{24B1B6CC-5968-2642-AD85-4B1BEF3B81CE}" type="presParOf" srcId="{A2FC29CC-D5EB-254F-A060-3C126FD8E7CA}" destId="{A467BD7C-1646-5546-9FA8-20CFB6FC04D4}" srcOrd="2" destOrd="0" presId="urn:microsoft.com/office/officeart/2005/8/layout/orgChart1"/>
    <dgm:cxn modelId="{CD739385-4A9E-BD48-9263-FB69262C6747}" type="presParOf" srcId="{A2FC29CC-D5EB-254F-A060-3C126FD8E7CA}" destId="{D1941B88-89B9-5F41-9EA2-548BD775C463}" srcOrd="3" destOrd="0" presId="urn:microsoft.com/office/officeart/2005/8/layout/orgChart1"/>
    <dgm:cxn modelId="{6CB86122-C35F-444F-8774-5B24D5C04C75}" type="presParOf" srcId="{D1941B88-89B9-5F41-9EA2-548BD775C463}" destId="{AC718527-E699-3D44-AD6E-1C768CEB5E33}" srcOrd="0" destOrd="0" presId="urn:microsoft.com/office/officeart/2005/8/layout/orgChart1"/>
    <dgm:cxn modelId="{1216B9CF-DF23-EF49-9E66-E89F7CA18F16}" type="presParOf" srcId="{AC718527-E699-3D44-AD6E-1C768CEB5E33}" destId="{8240F34E-348B-0A41-BF9B-76976C133EA3}" srcOrd="0" destOrd="0" presId="urn:microsoft.com/office/officeart/2005/8/layout/orgChart1"/>
    <dgm:cxn modelId="{8A48EEDC-0AE0-6745-A378-91B0B3E2F9F5}" type="presParOf" srcId="{AC718527-E699-3D44-AD6E-1C768CEB5E33}" destId="{78FB706A-20ED-924D-A05C-83271ACC4A3A}" srcOrd="1" destOrd="0" presId="urn:microsoft.com/office/officeart/2005/8/layout/orgChart1"/>
    <dgm:cxn modelId="{309691A0-F9D3-A54C-AD13-969C69C7FD57}" type="presParOf" srcId="{D1941B88-89B9-5F41-9EA2-548BD775C463}" destId="{54A325C5-B22B-1045-BB39-EE1AB14B8818}" srcOrd="1" destOrd="0" presId="urn:microsoft.com/office/officeart/2005/8/layout/orgChart1"/>
    <dgm:cxn modelId="{169CEC56-F045-CF46-B7AF-75B5FBABA03D}" type="presParOf" srcId="{D1941B88-89B9-5F41-9EA2-548BD775C463}" destId="{53615F2C-871D-484A-9E1D-A712F5571CA8}" srcOrd="2" destOrd="0" presId="urn:microsoft.com/office/officeart/2005/8/layout/orgChart1"/>
    <dgm:cxn modelId="{ECC69221-B112-804C-9F1D-4B4E0CD2858B}" type="presParOf" srcId="{950306F9-7EB9-294B-91BA-93A99CD157A3}" destId="{173645E3-F23C-DA47-AF8E-89372CF8AF1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C4DD13-8A39-3647-A2A3-64CB8297C7B9}" type="doc">
      <dgm:prSet loTypeId="urn:microsoft.com/office/officeart/2005/8/layout/balance1" loCatId="" qsTypeId="urn:microsoft.com/office/officeart/2005/8/quickstyle/simple4" qsCatId="simple" csTypeId="urn:microsoft.com/office/officeart/2005/8/colors/colorful1" csCatId="colorful" phldr="1"/>
      <dgm:spPr/>
      <dgm:t>
        <a:bodyPr/>
        <a:lstStyle/>
        <a:p>
          <a:endParaRPr lang="en-US"/>
        </a:p>
      </dgm:t>
    </dgm:pt>
    <dgm:pt modelId="{2C07B8D1-6EFC-A54A-AA2A-D17F9536AE63}">
      <dgm:prSet phldrT="[Text]" custT="1"/>
      <dgm:spPr>
        <a:ln>
          <a:solidFill>
            <a:schemeClr val="tx1"/>
          </a:solidFill>
        </a:ln>
      </dgm:spPr>
      <dgm:t>
        <a:bodyPr/>
        <a:lstStyle/>
        <a:p>
          <a:r>
            <a:rPr lang="en-US" sz="1800" b="1" dirty="0" smtClean="0">
              <a:solidFill>
                <a:schemeClr val="tx1"/>
              </a:solidFill>
              <a:latin typeface="Century Gothic"/>
              <a:cs typeface="Century Gothic"/>
            </a:rPr>
            <a:t>Before</a:t>
          </a:r>
          <a:r>
            <a:rPr lang="en-US" sz="1300" b="1" dirty="0" smtClean="0">
              <a:solidFill>
                <a:schemeClr val="tx1"/>
              </a:solidFill>
              <a:latin typeface="Century Gothic"/>
              <a:cs typeface="Century Gothic"/>
            </a:rPr>
            <a:t> some perceived Academic Language as…</a:t>
          </a:r>
          <a:endParaRPr lang="en-US" sz="1300" b="1" dirty="0">
            <a:solidFill>
              <a:schemeClr val="tx1"/>
            </a:solidFill>
            <a:latin typeface="Century Gothic"/>
            <a:cs typeface="Century Gothic"/>
          </a:endParaRPr>
        </a:p>
      </dgm:t>
    </dgm:pt>
    <dgm:pt modelId="{CF5BBBA1-E5D7-8642-B8DE-20270DB2775B}" type="parTrans" cxnId="{E9DE0AE1-46B4-B444-B1D7-A6A7F729A2DD}">
      <dgm:prSet/>
      <dgm:spPr/>
      <dgm:t>
        <a:bodyPr/>
        <a:lstStyle/>
        <a:p>
          <a:endParaRPr lang="en-US"/>
        </a:p>
      </dgm:t>
    </dgm:pt>
    <dgm:pt modelId="{FF7900D5-3926-6049-B44F-54B274996614}" type="sibTrans" cxnId="{E9DE0AE1-46B4-B444-B1D7-A6A7F729A2DD}">
      <dgm:prSet/>
      <dgm:spPr/>
      <dgm:t>
        <a:bodyPr/>
        <a:lstStyle/>
        <a:p>
          <a:endParaRPr lang="en-US"/>
        </a:p>
      </dgm:t>
    </dgm:pt>
    <dgm:pt modelId="{5044F734-5E20-EF49-8F3D-7414580E9544}">
      <dgm:prSet phldrT="[Text]"/>
      <dgm:spPr>
        <a:ln>
          <a:solidFill>
            <a:schemeClr val="tx1">
              <a:alpha val="90000"/>
            </a:schemeClr>
          </a:solidFill>
        </a:ln>
      </dgm:spPr>
      <dgm:t>
        <a:bodyPr/>
        <a:lstStyle/>
        <a:p>
          <a:r>
            <a:rPr lang="en-US" b="1" dirty="0" smtClean="0">
              <a:solidFill>
                <a:schemeClr val="tx1"/>
              </a:solidFill>
              <a:latin typeface="Century Gothic"/>
              <a:cs typeface="Century Gothic"/>
            </a:rPr>
            <a:t>Vocabulary</a:t>
          </a:r>
          <a:endParaRPr lang="en-US" b="1" dirty="0">
            <a:solidFill>
              <a:schemeClr val="tx1"/>
            </a:solidFill>
            <a:latin typeface="Century Gothic"/>
            <a:cs typeface="Century Gothic"/>
          </a:endParaRPr>
        </a:p>
      </dgm:t>
    </dgm:pt>
    <dgm:pt modelId="{BF583D2A-2963-1A4B-98CB-EFE7F6CC6A6B}" type="parTrans" cxnId="{A9C9F55A-1062-4C46-BF7E-F3F3E82B6E5A}">
      <dgm:prSet/>
      <dgm:spPr/>
      <dgm:t>
        <a:bodyPr/>
        <a:lstStyle/>
        <a:p>
          <a:endParaRPr lang="en-US"/>
        </a:p>
      </dgm:t>
    </dgm:pt>
    <dgm:pt modelId="{D522976C-FB07-5C4B-AF4C-013107BF37E6}" type="sibTrans" cxnId="{A9C9F55A-1062-4C46-BF7E-F3F3E82B6E5A}">
      <dgm:prSet/>
      <dgm:spPr/>
      <dgm:t>
        <a:bodyPr/>
        <a:lstStyle/>
        <a:p>
          <a:endParaRPr lang="en-US"/>
        </a:p>
      </dgm:t>
    </dgm:pt>
    <dgm:pt modelId="{83F6C117-1334-0948-9039-3E85824C0B90}">
      <dgm:prSet phldrT="[Text]" custT="1"/>
      <dgm:spPr>
        <a:ln>
          <a:solidFill>
            <a:schemeClr val="tx1">
              <a:alpha val="90000"/>
            </a:schemeClr>
          </a:solidFill>
        </a:ln>
      </dgm:spPr>
      <dgm:t>
        <a:bodyPr/>
        <a:lstStyle/>
        <a:p>
          <a:r>
            <a:rPr lang="en-US" sz="1800" b="1" dirty="0" smtClean="0">
              <a:solidFill>
                <a:srgbClr val="000000"/>
              </a:solidFill>
              <a:latin typeface="Century Gothic"/>
              <a:cs typeface="Century Gothic"/>
            </a:rPr>
            <a:t>Now</a:t>
          </a:r>
          <a:r>
            <a:rPr lang="en-US" sz="1300" b="1" dirty="0" smtClean="0">
              <a:solidFill>
                <a:srgbClr val="000000"/>
              </a:solidFill>
              <a:latin typeface="Century Gothic"/>
              <a:cs typeface="Century Gothic"/>
            </a:rPr>
            <a:t> CCSS/ELD Standards clearly define Academic Language as…</a:t>
          </a:r>
          <a:endParaRPr lang="en-US" sz="1300" b="1" dirty="0">
            <a:solidFill>
              <a:srgbClr val="000000"/>
            </a:solidFill>
            <a:latin typeface="Century Gothic"/>
            <a:cs typeface="Century Gothic"/>
          </a:endParaRPr>
        </a:p>
      </dgm:t>
    </dgm:pt>
    <dgm:pt modelId="{DF9E88F7-8624-5B49-B2D3-A251CAD7AC1D}" type="parTrans" cxnId="{633234BA-C31B-BF41-85DD-61A4849FC8FA}">
      <dgm:prSet/>
      <dgm:spPr/>
      <dgm:t>
        <a:bodyPr/>
        <a:lstStyle/>
        <a:p>
          <a:endParaRPr lang="en-US"/>
        </a:p>
      </dgm:t>
    </dgm:pt>
    <dgm:pt modelId="{8F78E4DE-8828-9B41-8B5D-348628787124}" type="sibTrans" cxnId="{633234BA-C31B-BF41-85DD-61A4849FC8FA}">
      <dgm:prSet/>
      <dgm:spPr/>
      <dgm:t>
        <a:bodyPr/>
        <a:lstStyle/>
        <a:p>
          <a:endParaRPr lang="en-US"/>
        </a:p>
      </dgm:t>
    </dgm:pt>
    <dgm:pt modelId="{9FE93602-21FD-E24D-AB06-E1E31DFD8ABF}">
      <dgm:prSet phldrT="[Text]"/>
      <dgm:spPr>
        <a:ln>
          <a:solidFill>
            <a:schemeClr val="tx1">
              <a:alpha val="90000"/>
            </a:schemeClr>
          </a:solidFill>
        </a:ln>
      </dgm:spPr>
      <dgm:t>
        <a:bodyPr/>
        <a:lstStyle/>
        <a:p>
          <a:r>
            <a:rPr lang="en-US" b="1" dirty="0" smtClean="0">
              <a:solidFill>
                <a:srgbClr val="000000"/>
              </a:solidFill>
              <a:latin typeface="Century Gothic"/>
              <a:cs typeface="Century Gothic"/>
            </a:rPr>
            <a:t>Sentences, Clauses, </a:t>
          </a:r>
        </a:p>
        <a:p>
          <a:r>
            <a:rPr lang="en-US" b="1" dirty="0" smtClean="0">
              <a:solidFill>
                <a:srgbClr val="000000"/>
              </a:solidFill>
              <a:latin typeface="Century Gothic"/>
              <a:cs typeface="Century Gothic"/>
            </a:rPr>
            <a:t>Phrases</a:t>
          </a:r>
          <a:endParaRPr lang="en-US" b="1" dirty="0">
            <a:solidFill>
              <a:srgbClr val="000000"/>
            </a:solidFill>
            <a:latin typeface="Century Gothic"/>
            <a:cs typeface="Century Gothic"/>
          </a:endParaRPr>
        </a:p>
      </dgm:t>
    </dgm:pt>
    <dgm:pt modelId="{B5C4B1AC-14E1-124A-8DBA-C28325551966}" type="parTrans" cxnId="{F0B2A29B-0AB7-3047-A9BF-548A170DAD7E}">
      <dgm:prSet/>
      <dgm:spPr/>
      <dgm:t>
        <a:bodyPr/>
        <a:lstStyle/>
        <a:p>
          <a:endParaRPr lang="en-US"/>
        </a:p>
      </dgm:t>
    </dgm:pt>
    <dgm:pt modelId="{9EED31B1-F111-FB4C-90B8-3E0EC0DEB520}" type="sibTrans" cxnId="{F0B2A29B-0AB7-3047-A9BF-548A170DAD7E}">
      <dgm:prSet/>
      <dgm:spPr/>
      <dgm:t>
        <a:bodyPr/>
        <a:lstStyle/>
        <a:p>
          <a:endParaRPr lang="en-US"/>
        </a:p>
      </dgm:t>
    </dgm:pt>
    <dgm:pt modelId="{07F3D3A2-D610-0D49-96DD-CD4F7EA03D13}">
      <dgm:prSet phldrT="[Text]"/>
      <dgm:spPr>
        <a:ln>
          <a:solidFill>
            <a:schemeClr val="tx1">
              <a:alpha val="90000"/>
            </a:schemeClr>
          </a:solidFill>
        </a:ln>
      </dgm:spPr>
      <dgm:t>
        <a:bodyPr/>
        <a:lstStyle/>
        <a:p>
          <a:r>
            <a:rPr lang="en-US" b="1" dirty="0" smtClean="0">
              <a:solidFill>
                <a:srgbClr val="000000"/>
              </a:solidFill>
              <a:latin typeface="Century Gothic"/>
              <a:cs typeface="Century Gothic"/>
            </a:rPr>
            <a:t>Text Structures</a:t>
          </a:r>
          <a:endParaRPr lang="en-US" b="1" dirty="0">
            <a:solidFill>
              <a:srgbClr val="000000"/>
            </a:solidFill>
            <a:latin typeface="Century Gothic"/>
            <a:cs typeface="Century Gothic"/>
          </a:endParaRPr>
        </a:p>
      </dgm:t>
    </dgm:pt>
    <dgm:pt modelId="{8578198F-11F6-3A48-A641-C2AF0337AB03}" type="parTrans" cxnId="{545846C4-2E73-324D-8321-5F96D7F09F35}">
      <dgm:prSet/>
      <dgm:spPr/>
      <dgm:t>
        <a:bodyPr/>
        <a:lstStyle/>
        <a:p>
          <a:endParaRPr lang="en-US"/>
        </a:p>
      </dgm:t>
    </dgm:pt>
    <dgm:pt modelId="{19744C65-5A77-0E44-8988-A04006850C9C}" type="sibTrans" cxnId="{545846C4-2E73-324D-8321-5F96D7F09F35}">
      <dgm:prSet/>
      <dgm:spPr/>
      <dgm:t>
        <a:bodyPr/>
        <a:lstStyle/>
        <a:p>
          <a:endParaRPr lang="en-US"/>
        </a:p>
      </dgm:t>
    </dgm:pt>
    <dgm:pt modelId="{FF24F4B8-FD48-664D-B46F-5931CE5EC1B9}">
      <dgm:prSet phldrT="[Text]"/>
      <dgm:spPr>
        <a:ln>
          <a:solidFill>
            <a:schemeClr val="tx1">
              <a:alpha val="90000"/>
            </a:schemeClr>
          </a:solidFill>
        </a:ln>
      </dgm:spPr>
      <dgm:t>
        <a:bodyPr/>
        <a:lstStyle/>
        <a:p>
          <a:r>
            <a:rPr lang="en-US" b="1" dirty="0" smtClean="0">
              <a:solidFill>
                <a:srgbClr val="000000"/>
              </a:solidFill>
              <a:latin typeface="Century Gothic"/>
              <a:cs typeface="Century Gothic"/>
            </a:rPr>
            <a:t>Vocabulary</a:t>
          </a:r>
          <a:endParaRPr lang="en-US" b="1" dirty="0">
            <a:solidFill>
              <a:srgbClr val="000000"/>
            </a:solidFill>
            <a:latin typeface="Century Gothic"/>
            <a:cs typeface="Century Gothic"/>
          </a:endParaRPr>
        </a:p>
      </dgm:t>
    </dgm:pt>
    <dgm:pt modelId="{DD8DC773-953B-8149-AF77-1B01F39397C8}" type="parTrans" cxnId="{5FB0E4B1-FB9C-144B-A5E5-CDF63087AC9F}">
      <dgm:prSet/>
      <dgm:spPr/>
      <dgm:t>
        <a:bodyPr/>
        <a:lstStyle/>
        <a:p>
          <a:endParaRPr lang="en-US"/>
        </a:p>
      </dgm:t>
    </dgm:pt>
    <dgm:pt modelId="{8BDD98A6-54E7-EE46-8538-CAF1D6F4BAA0}" type="sibTrans" cxnId="{5FB0E4B1-FB9C-144B-A5E5-CDF63087AC9F}">
      <dgm:prSet/>
      <dgm:spPr/>
      <dgm:t>
        <a:bodyPr/>
        <a:lstStyle/>
        <a:p>
          <a:endParaRPr lang="en-US"/>
        </a:p>
      </dgm:t>
    </dgm:pt>
    <dgm:pt modelId="{C9CD2419-FC7A-3F40-A9E9-34876D144ACD}" type="pres">
      <dgm:prSet presAssocID="{7BC4DD13-8A39-3647-A2A3-64CB8297C7B9}" presName="outerComposite" presStyleCnt="0">
        <dgm:presLayoutVars>
          <dgm:chMax val="2"/>
          <dgm:animLvl val="lvl"/>
          <dgm:resizeHandles val="exact"/>
        </dgm:presLayoutVars>
      </dgm:prSet>
      <dgm:spPr/>
      <dgm:t>
        <a:bodyPr/>
        <a:lstStyle/>
        <a:p>
          <a:endParaRPr lang="en-US"/>
        </a:p>
      </dgm:t>
    </dgm:pt>
    <dgm:pt modelId="{D25A7885-03F1-904E-A326-E4766F18449D}" type="pres">
      <dgm:prSet presAssocID="{7BC4DD13-8A39-3647-A2A3-64CB8297C7B9}" presName="dummyMaxCanvas" presStyleCnt="0"/>
      <dgm:spPr/>
      <dgm:t>
        <a:bodyPr/>
        <a:lstStyle/>
        <a:p>
          <a:endParaRPr lang="en-US"/>
        </a:p>
      </dgm:t>
    </dgm:pt>
    <dgm:pt modelId="{F695DEB8-222D-2547-8535-5958A6EA7B40}" type="pres">
      <dgm:prSet presAssocID="{7BC4DD13-8A39-3647-A2A3-64CB8297C7B9}" presName="parentComposite" presStyleCnt="0"/>
      <dgm:spPr/>
      <dgm:t>
        <a:bodyPr/>
        <a:lstStyle/>
        <a:p>
          <a:endParaRPr lang="en-US"/>
        </a:p>
      </dgm:t>
    </dgm:pt>
    <dgm:pt modelId="{E4714743-4CE5-F34E-BC57-F9B789AF5B8D}" type="pres">
      <dgm:prSet presAssocID="{7BC4DD13-8A39-3647-A2A3-64CB8297C7B9}" presName="parent1" presStyleLbl="alignAccFollowNode1" presStyleIdx="0" presStyleCnt="4" custScaleX="111577">
        <dgm:presLayoutVars>
          <dgm:chMax val="4"/>
        </dgm:presLayoutVars>
      </dgm:prSet>
      <dgm:spPr/>
      <dgm:t>
        <a:bodyPr/>
        <a:lstStyle/>
        <a:p>
          <a:endParaRPr lang="en-US"/>
        </a:p>
      </dgm:t>
    </dgm:pt>
    <dgm:pt modelId="{F265578C-3E77-664E-AA79-C48B2C43F21B}" type="pres">
      <dgm:prSet presAssocID="{7BC4DD13-8A39-3647-A2A3-64CB8297C7B9}" presName="parent2" presStyleLbl="alignAccFollowNode1" presStyleIdx="1" presStyleCnt="4" custScaleX="119529">
        <dgm:presLayoutVars>
          <dgm:chMax val="4"/>
        </dgm:presLayoutVars>
      </dgm:prSet>
      <dgm:spPr/>
      <dgm:t>
        <a:bodyPr/>
        <a:lstStyle/>
        <a:p>
          <a:endParaRPr lang="en-US"/>
        </a:p>
      </dgm:t>
    </dgm:pt>
    <dgm:pt modelId="{3D822E25-DA43-EB4C-A5CE-F65DB8B2D4CF}" type="pres">
      <dgm:prSet presAssocID="{7BC4DD13-8A39-3647-A2A3-64CB8297C7B9}" presName="childrenComposite" presStyleCnt="0"/>
      <dgm:spPr/>
      <dgm:t>
        <a:bodyPr/>
        <a:lstStyle/>
        <a:p>
          <a:endParaRPr lang="en-US"/>
        </a:p>
      </dgm:t>
    </dgm:pt>
    <dgm:pt modelId="{3AA13576-D200-FB4C-AAC3-A64A6C9DD137}" type="pres">
      <dgm:prSet presAssocID="{7BC4DD13-8A39-3647-A2A3-64CB8297C7B9}" presName="dummyMaxCanvas_ChildArea" presStyleCnt="0"/>
      <dgm:spPr/>
      <dgm:t>
        <a:bodyPr/>
        <a:lstStyle/>
        <a:p>
          <a:endParaRPr lang="en-US"/>
        </a:p>
      </dgm:t>
    </dgm:pt>
    <dgm:pt modelId="{0F06F516-2038-514C-82BD-89B80E436509}" type="pres">
      <dgm:prSet presAssocID="{7BC4DD13-8A39-3647-A2A3-64CB8297C7B9}" presName="fulcrum" presStyleLbl="alignAccFollowNode1" presStyleIdx="2" presStyleCnt="4"/>
      <dgm:spPr>
        <a:solidFill>
          <a:schemeClr val="tx1"/>
        </a:solidFill>
      </dgm:spPr>
      <dgm:t>
        <a:bodyPr/>
        <a:lstStyle/>
        <a:p>
          <a:endParaRPr lang="en-US"/>
        </a:p>
      </dgm:t>
    </dgm:pt>
    <dgm:pt modelId="{CB65B00F-B5DD-A144-89F9-2DD7D862D6A8}" type="pres">
      <dgm:prSet presAssocID="{7BC4DD13-8A39-3647-A2A3-64CB8297C7B9}" presName="balance_13" presStyleLbl="alignAccFollowNode1" presStyleIdx="3" presStyleCnt="4">
        <dgm:presLayoutVars>
          <dgm:bulletEnabled val="1"/>
        </dgm:presLayoutVars>
      </dgm:prSet>
      <dgm:spPr>
        <a:solidFill>
          <a:schemeClr val="tx1"/>
        </a:solidFill>
      </dgm:spPr>
      <dgm:t>
        <a:bodyPr/>
        <a:lstStyle/>
        <a:p>
          <a:endParaRPr lang="en-US"/>
        </a:p>
      </dgm:t>
    </dgm:pt>
    <dgm:pt modelId="{1E7E05A4-BD53-A949-BFE6-F879205692DC}" type="pres">
      <dgm:prSet presAssocID="{7BC4DD13-8A39-3647-A2A3-64CB8297C7B9}" presName="right_13_1" presStyleLbl="node1" presStyleIdx="0" presStyleCnt="4" custScaleX="136383">
        <dgm:presLayoutVars>
          <dgm:bulletEnabled val="1"/>
        </dgm:presLayoutVars>
      </dgm:prSet>
      <dgm:spPr/>
      <dgm:t>
        <a:bodyPr/>
        <a:lstStyle/>
        <a:p>
          <a:endParaRPr lang="en-US"/>
        </a:p>
      </dgm:t>
    </dgm:pt>
    <dgm:pt modelId="{7204E6E2-547C-8F42-B20F-782D9A51DB71}" type="pres">
      <dgm:prSet presAssocID="{7BC4DD13-8A39-3647-A2A3-64CB8297C7B9}" presName="right_13_2" presStyleLbl="node1" presStyleIdx="1" presStyleCnt="4" custScaleX="135568">
        <dgm:presLayoutVars>
          <dgm:bulletEnabled val="1"/>
        </dgm:presLayoutVars>
      </dgm:prSet>
      <dgm:spPr/>
      <dgm:t>
        <a:bodyPr/>
        <a:lstStyle/>
        <a:p>
          <a:endParaRPr lang="en-US"/>
        </a:p>
      </dgm:t>
    </dgm:pt>
    <dgm:pt modelId="{D0CAA716-34EA-E849-9EA6-701087D54408}" type="pres">
      <dgm:prSet presAssocID="{7BC4DD13-8A39-3647-A2A3-64CB8297C7B9}" presName="right_13_3" presStyleLbl="node1" presStyleIdx="2" presStyleCnt="4" custScaleX="135894">
        <dgm:presLayoutVars>
          <dgm:bulletEnabled val="1"/>
        </dgm:presLayoutVars>
      </dgm:prSet>
      <dgm:spPr/>
      <dgm:t>
        <a:bodyPr/>
        <a:lstStyle/>
        <a:p>
          <a:endParaRPr lang="en-US"/>
        </a:p>
      </dgm:t>
    </dgm:pt>
    <dgm:pt modelId="{DF27EAD8-544D-CD4F-844F-546B979082FA}" type="pres">
      <dgm:prSet presAssocID="{7BC4DD13-8A39-3647-A2A3-64CB8297C7B9}" presName="left_13_1" presStyleLbl="node1" presStyleIdx="3" presStyleCnt="4" custScaleX="135718">
        <dgm:presLayoutVars>
          <dgm:bulletEnabled val="1"/>
        </dgm:presLayoutVars>
      </dgm:prSet>
      <dgm:spPr/>
      <dgm:t>
        <a:bodyPr/>
        <a:lstStyle/>
        <a:p>
          <a:endParaRPr lang="en-US"/>
        </a:p>
      </dgm:t>
    </dgm:pt>
  </dgm:ptLst>
  <dgm:cxnLst>
    <dgm:cxn modelId="{C01BFF05-18AA-0E4A-9226-6F1BAD0C3B81}" type="presOf" srcId="{9FE93602-21FD-E24D-AB06-E1E31DFD8ABF}" destId="{1E7E05A4-BD53-A949-BFE6-F879205692DC}" srcOrd="0" destOrd="0" presId="urn:microsoft.com/office/officeart/2005/8/layout/balance1"/>
    <dgm:cxn modelId="{E9DE0AE1-46B4-B444-B1D7-A6A7F729A2DD}" srcId="{7BC4DD13-8A39-3647-A2A3-64CB8297C7B9}" destId="{2C07B8D1-6EFC-A54A-AA2A-D17F9536AE63}" srcOrd="0" destOrd="0" parTransId="{CF5BBBA1-E5D7-8642-B8DE-20270DB2775B}" sibTransId="{FF7900D5-3926-6049-B44F-54B274996614}"/>
    <dgm:cxn modelId="{633234BA-C31B-BF41-85DD-61A4849FC8FA}" srcId="{7BC4DD13-8A39-3647-A2A3-64CB8297C7B9}" destId="{83F6C117-1334-0948-9039-3E85824C0B90}" srcOrd="1" destOrd="0" parTransId="{DF9E88F7-8624-5B49-B2D3-A251CAD7AC1D}" sibTransId="{8F78E4DE-8828-9B41-8B5D-348628787124}"/>
    <dgm:cxn modelId="{5FB0E4B1-FB9C-144B-A5E5-CDF63087AC9F}" srcId="{83F6C117-1334-0948-9039-3E85824C0B90}" destId="{FF24F4B8-FD48-664D-B46F-5931CE5EC1B9}" srcOrd="2" destOrd="0" parTransId="{DD8DC773-953B-8149-AF77-1B01F39397C8}" sibTransId="{8BDD98A6-54E7-EE46-8538-CAF1D6F4BAA0}"/>
    <dgm:cxn modelId="{BD39E271-1A0B-A849-89BC-0A1AB4DD4F2E}" type="presOf" srcId="{FF24F4B8-FD48-664D-B46F-5931CE5EC1B9}" destId="{D0CAA716-34EA-E849-9EA6-701087D54408}" srcOrd="0" destOrd="0" presId="urn:microsoft.com/office/officeart/2005/8/layout/balance1"/>
    <dgm:cxn modelId="{8A139358-167D-6841-8EC6-9C24B842D903}" type="presOf" srcId="{2C07B8D1-6EFC-A54A-AA2A-D17F9536AE63}" destId="{E4714743-4CE5-F34E-BC57-F9B789AF5B8D}" srcOrd="0" destOrd="0" presId="urn:microsoft.com/office/officeart/2005/8/layout/balance1"/>
    <dgm:cxn modelId="{3FE28911-DFF1-3647-909C-667D59B61E40}" type="presOf" srcId="{5044F734-5E20-EF49-8F3D-7414580E9544}" destId="{DF27EAD8-544D-CD4F-844F-546B979082FA}" srcOrd="0" destOrd="0" presId="urn:microsoft.com/office/officeart/2005/8/layout/balance1"/>
    <dgm:cxn modelId="{089C387F-A362-4A42-B529-A3B9E9526B19}" type="presOf" srcId="{7BC4DD13-8A39-3647-A2A3-64CB8297C7B9}" destId="{C9CD2419-FC7A-3F40-A9E9-34876D144ACD}" srcOrd="0" destOrd="0" presId="urn:microsoft.com/office/officeart/2005/8/layout/balance1"/>
    <dgm:cxn modelId="{2667D252-75D7-474E-8246-31BC8F863273}" type="presOf" srcId="{07F3D3A2-D610-0D49-96DD-CD4F7EA03D13}" destId="{7204E6E2-547C-8F42-B20F-782D9A51DB71}" srcOrd="0" destOrd="0" presId="urn:microsoft.com/office/officeart/2005/8/layout/balance1"/>
    <dgm:cxn modelId="{545846C4-2E73-324D-8321-5F96D7F09F35}" srcId="{83F6C117-1334-0948-9039-3E85824C0B90}" destId="{07F3D3A2-D610-0D49-96DD-CD4F7EA03D13}" srcOrd="1" destOrd="0" parTransId="{8578198F-11F6-3A48-A641-C2AF0337AB03}" sibTransId="{19744C65-5A77-0E44-8988-A04006850C9C}"/>
    <dgm:cxn modelId="{C76B57AC-3467-0A4F-8393-7008590D4268}" type="presOf" srcId="{83F6C117-1334-0948-9039-3E85824C0B90}" destId="{F265578C-3E77-664E-AA79-C48B2C43F21B}" srcOrd="0" destOrd="0" presId="urn:microsoft.com/office/officeart/2005/8/layout/balance1"/>
    <dgm:cxn modelId="{A9C9F55A-1062-4C46-BF7E-F3F3E82B6E5A}" srcId="{2C07B8D1-6EFC-A54A-AA2A-D17F9536AE63}" destId="{5044F734-5E20-EF49-8F3D-7414580E9544}" srcOrd="0" destOrd="0" parTransId="{BF583D2A-2963-1A4B-98CB-EFE7F6CC6A6B}" sibTransId="{D522976C-FB07-5C4B-AF4C-013107BF37E6}"/>
    <dgm:cxn modelId="{F0B2A29B-0AB7-3047-A9BF-548A170DAD7E}" srcId="{83F6C117-1334-0948-9039-3E85824C0B90}" destId="{9FE93602-21FD-E24D-AB06-E1E31DFD8ABF}" srcOrd="0" destOrd="0" parTransId="{B5C4B1AC-14E1-124A-8DBA-C28325551966}" sibTransId="{9EED31B1-F111-FB4C-90B8-3E0EC0DEB520}"/>
    <dgm:cxn modelId="{A69A02F7-C32D-0749-ADE0-9C33D68D1A77}" type="presParOf" srcId="{C9CD2419-FC7A-3F40-A9E9-34876D144ACD}" destId="{D25A7885-03F1-904E-A326-E4766F18449D}" srcOrd="0" destOrd="0" presId="urn:microsoft.com/office/officeart/2005/8/layout/balance1"/>
    <dgm:cxn modelId="{2EF310CE-0FF5-4D42-B9C2-AA006009888E}" type="presParOf" srcId="{C9CD2419-FC7A-3F40-A9E9-34876D144ACD}" destId="{F695DEB8-222D-2547-8535-5958A6EA7B40}" srcOrd="1" destOrd="0" presId="urn:microsoft.com/office/officeart/2005/8/layout/balance1"/>
    <dgm:cxn modelId="{17F1F953-9245-EC46-9D7B-BF3B49EF9F12}" type="presParOf" srcId="{F695DEB8-222D-2547-8535-5958A6EA7B40}" destId="{E4714743-4CE5-F34E-BC57-F9B789AF5B8D}" srcOrd="0" destOrd="0" presId="urn:microsoft.com/office/officeart/2005/8/layout/balance1"/>
    <dgm:cxn modelId="{4C9385CB-4985-774F-829A-FA028446B618}" type="presParOf" srcId="{F695DEB8-222D-2547-8535-5958A6EA7B40}" destId="{F265578C-3E77-664E-AA79-C48B2C43F21B}" srcOrd="1" destOrd="0" presId="urn:microsoft.com/office/officeart/2005/8/layout/balance1"/>
    <dgm:cxn modelId="{56F87F05-31FD-9F4B-B2E1-5BF636F02B8E}" type="presParOf" srcId="{C9CD2419-FC7A-3F40-A9E9-34876D144ACD}" destId="{3D822E25-DA43-EB4C-A5CE-F65DB8B2D4CF}" srcOrd="2" destOrd="0" presId="urn:microsoft.com/office/officeart/2005/8/layout/balance1"/>
    <dgm:cxn modelId="{E3A698AF-9BEB-2F48-A8CD-8723C1B0ADCA}" type="presParOf" srcId="{3D822E25-DA43-EB4C-A5CE-F65DB8B2D4CF}" destId="{3AA13576-D200-FB4C-AAC3-A64A6C9DD137}" srcOrd="0" destOrd="0" presId="urn:microsoft.com/office/officeart/2005/8/layout/balance1"/>
    <dgm:cxn modelId="{89531CD5-2360-CC41-9F45-DBA2BEB36EE6}" type="presParOf" srcId="{3D822E25-DA43-EB4C-A5CE-F65DB8B2D4CF}" destId="{0F06F516-2038-514C-82BD-89B80E436509}" srcOrd="1" destOrd="0" presId="urn:microsoft.com/office/officeart/2005/8/layout/balance1"/>
    <dgm:cxn modelId="{B710448B-A42B-5946-A3B7-2AA7AE1CCD71}" type="presParOf" srcId="{3D822E25-DA43-EB4C-A5CE-F65DB8B2D4CF}" destId="{CB65B00F-B5DD-A144-89F9-2DD7D862D6A8}" srcOrd="2" destOrd="0" presId="urn:microsoft.com/office/officeart/2005/8/layout/balance1"/>
    <dgm:cxn modelId="{A4860D64-A441-7B4E-8B6C-98655CA46E33}" type="presParOf" srcId="{3D822E25-DA43-EB4C-A5CE-F65DB8B2D4CF}" destId="{1E7E05A4-BD53-A949-BFE6-F879205692DC}" srcOrd="3" destOrd="0" presId="urn:microsoft.com/office/officeart/2005/8/layout/balance1"/>
    <dgm:cxn modelId="{CFBFA6C4-989E-9145-BA3F-21E54CD7C092}" type="presParOf" srcId="{3D822E25-DA43-EB4C-A5CE-F65DB8B2D4CF}" destId="{7204E6E2-547C-8F42-B20F-782D9A51DB71}" srcOrd="4" destOrd="0" presId="urn:microsoft.com/office/officeart/2005/8/layout/balance1"/>
    <dgm:cxn modelId="{20E676CD-8E5C-DD42-A09E-A5E4A3DEDEA4}" type="presParOf" srcId="{3D822E25-DA43-EB4C-A5CE-F65DB8B2D4CF}" destId="{D0CAA716-34EA-E849-9EA6-701087D54408}" srcOrd="5" destOrd="0" presId="urn:microsoft.com/office/officeart/2005/8/layout/balance1"/>
    <dgm:cxn modelId="{A6EE6222-43AE-3844-8353-4BF1BD6617EC}" type="presParOf" srcId="{3D822E25-DA43-EB4C-A5CE-F65DB8B2D4CF}" destId="{DF27EAD8-544D-CD4F-844F-546B979082FA}"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B9C603-7CDB-0E4F-8DFD-3F7F7008EAA6}" type="doc">
      <dgm:prSet loTypeId="urn:microsoft.com/office/officeart/2005/8/layout/orgChart1" loCatId="" qsTypeId="urn:microsoft.com/office/officeart/2005/8/quickstyle/simple4" qsCatId="simple" csTypeId="urn:microsoft.com/office/officeart/2005/8/colors/accent0_1" csCatId="mainScheme" phldr="1"/>
      <dgm:spPr/>
      <dgm:t>
        <a:bodyPr/>
        <a:lstStyle/>
        <a:p>
          <a:endParaRPr lang="en-US"/>
        </a:p>
      </dgm:t>
    </dgm:pt>
    <dgm:pt modelId="{AB263CD7-5C8D-B544-AC1B-6E13BE71717A}">
      <dgm:prSet phldrT="[Text]"/>
      <dgm:spPr>
        <a:solidFill>
          <a:schemeClr val="accent4">
            <a:lumMod val="20000"/>
            <a:lumOff val="80000"/>
          </a:schemeClr>
        </a:solidFill>
      </dgm:spPr>
      <dgm:t>
        <a:bodyPr/>
        <a:lstStyle/>
        <a:p>
          <a:r>
            <a:rPr lang="en-US" dirty="0" smtClean="0">
              <a:latin typeface="Century Gothic"/>
              <a:cs typeface="Century Gothic"/>
            </a:rPr>
            <a:t>Implications for instruction</a:t>
          </a:r>
          <a:endParaRPr lang="en-US" dirty="0">
            <a:latin typeface="Century Gothic"/>
            <a:cs typeface="Century Gothic"/>
          </a:endParaRPr>
        </a:p>
      </dgm:t>
    </dgm:pt>
    <dgm:pt modelId="{F17DE5CA-1DC9-FA42-9C98-0D2B2C61B807}" type="parTrans" cxnId="{CF9642A2-9090-484F-AC11-601F5BAE3D46}">
      <dgm:prSet/>
      <dgm:spPr/>
      <dgm:t>
        <a:bodyPr/>
        <a:lstStyle/>
        <a:p>
          <a:endParaRPr lang="en-US"/>
        </a:p>
      </dgm:t>
    </dgm:pt>
    <dgm:pt modelId="{E50B9920-3724-C640-A558-99C1EAE3334E}" type="sibTrans" cxnId="{CF9642A2-9090-484F-AC11-601F5BAE3D46}">
      <dgm:prSet/>
      <dgm:spPr/>
      <dgm:t>
        <a:bodyPr/>
        <a:lstStyle/>
        <a:p>
          <a:endParaRPr lang="en-US"/>
        </a:p>
      </dgm:t>
    </dgm:pt>
    <dgm:pt modelId="{024C8E02-E4AC-D041-B039-31400BD9BBBF}">
      <dgm:prSet phldrT="[Text]"/>
      <dgm:spPr>
        <a:solidFill>
          <a:schemeClr val="accent4">
            <a:lumMod val="20000"/>
            <a:lumOff val="80000"/>
          </a:schemeClr>
        </a:solidFill>
      </dgm:spPr>
      <dgm:t>
        <a:bodyPr/>
        <a:lstStyle/>
        <a:p>
          <a:r>
            <a:rPr lang="en-US" dirty="0" smtClean="0">
              <a:latin typeface="Century Gothic"/>
              <a:cs typeface="Century Gothic"/>
            </a:rPr>
            <a:t>Opportunities for ELs</a:t>
          </a:r>
          <a:endParaRPr lang="en-US" dirty="0">
            <a:latin typeface="Century Gothic"/>
            <a:cs typeface="Century Gothic"/>
          </a:endParaRPr>
        </a:p>
      </dgm:t>
    </dgm:pt>
    <dgm:pt modelId="{E85A3EEB-D673-C44D-B7ED-E050E4963C0D}" type="parTrans" cxnId="{C396F093-D2AD-B740-9BFB-D9F51AD47729}">
      <dgm:prSet/>
      <dgm:spPr/>
      <dgm:t>
        <a:bodyPr/>
        <a:lstStyle/>
        <a:p>
          <a:endParaRPr lang="en-US"/>
        </a:p>
      </dgm:t>
    </dgm:pt>
    <dgm:pt modelId="{AE456CAC-9401-AF4D-8194-03AC629CD1FC}" type="sibTrans" cxnId="{C396F093-D2AD-B740-9BFB-D9F51AD47729}">
      <dgm:prSet/>
      <dgm:spPr/>
      <dgm:t>
        <a:bodyPr/>
        <a:lstStyle/>
        <a:p>
          <a:endParaRPr lang="en-US"/>
        </a:p>
      </dgm:t>
    </dgm:pt>
    <dgm:pt modelId="{BE1B9DA1-6688-724C-BB2E-BAEB00E3AB23}">
      <dgm:prSet phldrT="[Text]"/>
      <dgm:spPr>
        <a:solidFill>
          <a:schemeClr val="bg2"/>
        </a:solidFill>
      </dgm:spPr>
      <dgm:t>
        <a:bodyPr/>
        <a:lstStyle/>
        <a:p>
          <a:r>
            <a:rPr lang="en-US" dirty="0" smtClean="0">
              <a:latin typeface="Century Gothic"/>
              <a:cs typeface="Century Gothic"/>
            </a:rPr>
            <a:t>Learning How English Works</a:t>
          </a:r>
          <a:endParaRPr lang="en-US" dirty="0">
            <a:latin typeface="Century Gothic"/>
            <a:cs typeface="Century Gothic"/>
          </a:endParaRPr>
        </a:p>
      </dgm:t>
    </dgm:pt>
    <dgm:pt modelId="{765C9819-B306-9E4A-A8D5-970164E557A3}" type="sibTrans" cxnId="{25AD6E9E-1553-574F-A775-98C247D98D40}">
      <dgm:prSet/>
      <dgm:spPr/>
      <dgm:t>
        <a:bodyPr/>
        <a:lstStyle/>
        <a:p>
          <a:endParaRPr lang="en-US"/>
        </a:p>
      </dgm:t>
    </dgm:pt>
    <dgm:pt modelId="{752F1072-028A-EB4B-8174-CAC664872D46}" type="parTrans" cxnId="{25AD6E9E-1553-574F-A775-98C247D98D40}">
      <dgm:prSet/>
      <dgm:spPr/>
      <dgm:t>
        <a:bodyPr/>
        <a:lstStyle/>
        <a:p>
          <a:endParaRPr lang="en-US"/>
        </a:p>
      </dgm:t>
    </dgm:pt>
    <dgm:pt modelId="{E2C26FC2-F7E6-D34B-98F5-C6B5BC3B1815}" type="pres">
      <dgm:prSet presAssocID="{88B9C603-7CDB-0E4F-8DFD-3F7F7008EAA6}" presName="hierChild1" presStyleCnt="0">
        <dgm:presLayoutVars>
          <dgm:orgChart val="1"/>
          <dgm:chPref val="1"/>
          <dgm:dir/>
          <dgm:animOne val="branch"/>
          <dgm:animLvl val="lvl"/>
          <dgm:resizeHandles/>
        </dgm:presLayoutVars>
      </dgm:prSet>
      <dgm:spPr/>
      <dgm:t>
        <a:bodyPr/>
        <a:lstStyle/>
        <a:p>
          <a:endParaRPr lang="en-US"/>
        </a:p>
      </dgm:t>
    </dgm:pt>
    <dgm:pt modelId="{950306F9-7EB9-294B-91BA-93A99CD157A3}" type="pres">
      <dgm:prSet presAssocID="{BE1B9DA1-6688-724C-BB2E-BAEB00E3AB23}" presName="hierRoot1" presStyleCnt="0">
        <dgm:presLayoutVars>
          <dgm:hierBranch val="init"/>
        </dgm:presLayoutVars>
      </dgm:prSet>
      <dgm:spPr/>
    </dgm:pt>
    <dgm:pt modelId="{A0D60BED-9514-4943-8183-972DF61E6A64}" type="pres">
      <dgm:prSet presAssocID="{BE1B9DA1-6688-724C-BB2E-BAEB00E3AB23}" presName="rootComposite1" presStyleCnt="0"/>
      <dgm:spPr/>
    </dgm:pt>
    <dgm:pt modelId="{ACA6817B-CAF3-9244-B0DD-71D5263D2ACE}" type="pres">
      <dgm:prSet presAssocID="{BE1B9DA1-6688-724C-BB2E-BAEB00E3AB23}" presName="rootText1" presStyleLbl="node0" presStyleIdx="0" presStyleCnt="1">
        <dgm:presLayoutVars>
          <dgm:chPref val="3"/>
        </dgm:presLayoutVars>
      </dgm:prSet>
      <dgm:spPr/>
      <dgm:t>
        <a:bodyPr/>
        <a:lstStyle/>
        <a:p>
          <a:endParaRPr lang="en-US"/>
        </a:p>
      </dgm:t>
    </dgm:pt>
    <dgm:pt modelId="{1952361F-4B04-404D-A148-671823AEDC2F}" type="pres">
      <dgm:prSet presAssocID="{BE1B9DA1-6688-724C-BB2E-BAEB00E3AB23}" presName="rootConnector1" presStyleLbl="node1" presStyleIdx="0" presStyleCnt="0"/>
      <dgm:spPr/>
      <dgm:t>
        <a:bodyPr/>
        <a:lstStyle/>
        <a:p>
          <a:endParaRPr lang="en-US"/>
        </a:p>
      </dgm:t>
    </dgm:pt>
    <dgm:pt modelId="{A2FC29CC-D5EB-254F-A060-3C126FD8E7CA}" type="pres">
      <dgm:prSet presAssocID="{BE1B9DA1-6688-724C-BB2E-BAEB00E3AB23}" presName="hierChild2" presStyleCnt="0"/>
      <dgm:spPr/>
    </dgm:pt>
    <dgm:pt modelId="{0F7712FA-EAAE-354C-B774-EC74CFF571F0}" type="pres">
      <dgm:prSet presAssocID="{F17DE5CA-1DC9-FA42-9C98-0D2B2C61B807}" presName="Name37" presStyleLbl="parChTrans1D2" presStyleIdx="0" presStyleCnt="2"/>
      <dgm:spPr/>
      <dgm:t>
        <a:bodyPr/>
        <a:lstStyle/>
        <a:p>
          <a:endParaRPr lang="en-US"/>
        </a:p>
      </dgm:t>
    </dgm:pt>
    <dgm:pt modelId="{8301F9BC-D645-1F4F-A04C-A30D17A420C2}" type="pres">
      <dgm:prSet presAssocID="{AB263CD7-5C8D-B544-AC1B-6E13BE71717A}" presName="hierRoot2" presStyleCnt="0">
        <dgm:presLayoutVars>
          <dgm:hierBranch val="init"/>
        </dgm:presLayoutVars>
      </dgm:prSet>
      <dgm:spPr/>
    </dgm:pt>
    <dgm:pt modelId="{1667C680-647F-E740-B8B1-111739611530}" type="pres">
      <dgm:prSet presAssocID="{AB263CD7-5C8D-B544-AC1B-6E13BE71717A}" presName="rootComposite" presStyleCnt="0"/>
      <dgm:spPr/>
    </dgm:pt>
    <dgm:pt modelId="{B28AFFFC-2369-0741-8BE2-B71D0C7023F7}" type="pres">
      <dgm:prSet presAssocID="{AB263CD7-5C8D-B544-AC1B-6E13BE71717A}" presName="rootText" presStyleLbl="node2" presStyleIdx="0" presStyleCnt="2">
        <dgm:presLayoutVars>
          <dgm:chPref val="3"/>
        </dgm:presLayoutVars>
      </dgm:prSet>
      <dgm:spPr/>
      <dgm:t>
        <a:bodyPr/>
        <a:lstStyle/>
        <a:p>
          <a:endParaRPr lang="en-US"/>
        </a:p>
      </dgm:t>
    </dgm:pt>
    <dgm:pt modelId="{C08F61D8-C4C8-3145-AEFE-AFFE93871990}" type="pres">
      <dgm:prSet presAssocID="{AB263CD7-5C8D-B544-AC1B-6E13BE71717A}" presName="rootConnector" presStyleLbl="node2" presStyleIdx="0" presStyleCnt="2"/>
      <dgm:spPr/>
      <dgm:t>
        <a:bodyPr/>
        <a:lstStyle/>
        <a:p>
          <a:endParaRPr lang="en-US"/>
        </a:p>
      </dgm:t>
    </dgm:pt>
    <dgm:pt modelId="{6A23ECB3-99E1-F841-8358-598FAF290216}" type="pres">
      <dgm:prSet presAssocID="{AB263CD7-5C8D-B544-AC1B-6E13BE71717A}" presName="hierChild4" presStyleCnt="0"/>
      <dgm:spPr/>
    </dgm:pt>
    <dgm:pt modelId="{F48863C7-F45D-7D4E-8D70-C017419931EE}" type="pres">
      <dgm:prSet presAssocID="{AB263CD7-5C8D-B544-AC1B-6E13BE71717A}" presName="hierChild5" presStyleCnt="0"/>
      <dgm:spPr/>
    </dgm:pt>
    <dgm:pt modelId="{A467BD7C-1646-5546-9FA8-20CFB6FC04D4}" type="pres">
      <dgm:prSet presAssocID="{E85A3EEB-D673-C44D-B7ED-E050E4963C0D}" presName="Name37" presStyleLbl="parChTrans1D2" presStyleIdx="1" presStyleCnt="2"/>
      <dgm:spPr/>
      <dgm:t>
        <a:bodyPr/>
        <a:lstStyle/>
        <a:p>
          <a:endParaRPr lang="en-US"/>
        </a:p>
      </dgm:t>
    </dgm:pt>
    <dgm:pt modelId="{D1941B88-89B9-5F41-9EA2-548BD775C463}" type="pres">
      <dgm:prSet presAssocID="{024C8E02-E4AC-D041-B039-31400BD9BBBF}" presName="hierRoot2" presStyleCnt="0">
        <dgm:presLayoutVars>
          <dgm:hierBranch val="init"/>
        </dgm:presLayoutVars>
      </dgm:prSet>
      <dgm:spPr/>
    </dgm:pt>
    <dgm:pt modelId="{AC718527-E699-3D44-AD6E-1C768CEB5E33}" type="pres">
      <dgm:prSet presAssocID="{024C8E02-E4AC-D041-B039-31400BD9BBBF}" presName="rootComposite" presStyleCnt="0"/>
      <dgm:spPr/>
    </dgm:pt>
    <dgm:pt modelId="{8240F34E-348B-0A41-BF9B-76976C133EA3}" type="pres">
      <dgm:prSet presAssocID="{024C8E02-E4AC-D041-B039-31400BD9BBBF}" presName="rootText" presStyleLbl="node2" presStyleIdx="1" presStyleCnt="2">
        <dgm:presLayoutVars>
          <dgm:chPref val="3"/>
        </dgm:presLayoutVars>
      </dgm:prSet>
      <dgm:spPr/>
      <dgm:t>
        <a:bodyPr/>
        <a:lstStyle/>
        <a:p>
          <a:endParaRPr lang="en-US"/>
        </a:p>
      </dgm:t>
    </dgm:pt>
    <dgm:pt modelId="{78FB706A-20ED-924D-A05C-83271ACC4A3A}" type="pres">
      <dgm:prSet presAssocID="{024C8E02-E4AC-D041-B039-31400BD9BBBF}" presName="rootConnector" presStyleLbl="node2" presStyleIdx="1" presStyleCnt="2"/>
      <dgm:spPr/>
      <dgm:t>
        <a:bodyPr/>
        <a:lstStyle/>
        <a:p>
          <a:endParaRPr lang="en-US"/>
        </a:p>
      </dgm:t>
    </dgm:pt>
    <dgm:pt modelId="{54A325C5-B22B-1045-BB39-EE1AB14B8818}" type="pres">
      <dgm:prSet presAssocID="{024C8E02-E4AC-D041-B039-31400BD9BBBF}" presName="hierChild4" presStyleCnt="0"/>
      <dgm:spPr/>
    </dgm:pt>
    <dgm:pt modelId="{53615F2C-871D-484A-9E1D-A712F5571CA8}" type="pres">
      <dgm:prSet presAssocID="{024C8E02-E4AC-D041-B039-31400BD9BBBF}" presName="hierChild5" presStyleCnt="0"/>
      <dgm:spPr/>
    </dgm:pt>
    <dgm:pt modelId="{173645E3-F23C-DA47-AF8E-89372CF8AF17}" type="pres">
      <dgm:prSet presAssocID="{BE1B9DA1-6688-724C-BB2E-BAEB00E3AB23}" presName="hierChild3" presStyleCnt="0"/>
      <dgm:spPr/>
    </dgm:pt>
  </dgm:ptLst>
  <dgm:cxnLst>
    <dgm:cxn modelId="{3CB89DFB-537C-4E44-B337-5682B7AE3B9D}" type="presOf" srcId="{BE1B9DA1-6688-724C-BB2E-BAEB00E3AB23}" destId="{1952361F-4B04-404D-A148-671823AEDC2F}" srcOrd="1" destOrd="0" presId="urn:microsoft.com/office/officeart/2005/8/layout/orgChart1"/>
    <dgm:cxn modelId="{1E4582E5-5CE3-2841-86DB-B0C3F41E9653}" type="presOf" srcId="{BE1B9DA1-6688-724C-BB2E-BAEB00E3AB23}" destId="{ACA6817B-CAF3-9244-B0DD-71D5263D2ACE}" srcOrd="0" destOrd="0" presId="urn:microsoft.com/office/officeart/2005/8/layout/orgChart1"/>
    <dgm:cxn modelId="{C396F093-D2AD-B740-9BFB-D9F51AD47729}" srcId="{BE1B9DA1-6688-724C-BB2E-BAEB00E3AB23}" destId="{024C8E02-E4AC-D041-B039-31400BD9BBBF}" srcOrd="1" destOrd="0" parTransId="{E85A3EEB-D673-C44D-B7ED-E050E4963C0D}" sibTransId="{AE456CAC-9401-AF4D-8194-03AC629CD1FC}"/>
    <dgm:cxn modelId="{40E136CC-2C0F-C244-97DB-372FCAD63138}" type="presOf" srcId="{024C8E02-E4AC-D041-B039-31400BD9BBBF}" destId="{8240F34E-348B-0A41-BF9B-76976C133EA3}" srcOrd="0" destOrd="0" presId="urn:microsoft.com/office/officeart/2005/8/layout/orgChart1"/>
    <dgm:cxn modelId="{3D5EFDC0-2E79-F84B-A61E-7C47D72783F6}" type="presOf" srcId="{F17DE5CA-1DC9-FA42-9C98-0D2B2C61B807}" destId="{0F7712FA-EAAE-354C-B774-EC74CFF571F0}" srcOrd="0" destOrd="0" presId="urn:microsoft.com/office/officeart/2005/8/layout/orgChart1"/>
    <dgm:cxn modelId="{0A414C83-0593-684E-BEFF-E84189760285}" type="presOf" srcId="{024C8E02-E4AC-D041-B039-31400BD9BBBF}" destId="{78FB706A-20ED-924D-A05C-83271ACC4A3A}" srcOrd="1" destOrd="0" presId="urn:microsoft.com/office/officeart/2005/8/layout/orgChart1"/>
    <dgm:cxn modelId="{E8B5C475-58EB-A944-82E2-DF45B3E407EC}" type="presOf" srcId="{AB263CD7-5C8D-B544-AC1B-6E13BE71717A}" destId="{B28AFFFC-2369-0741-8BE2-B71D0C7023F7}" srcOrd="0" destOrd="0" presId="urn:microsoft.com/office/officeart/2005/8/layout/orgChart1"/>
    <dgm:cxn modelId="{71F6B982-FA64-2B4F-AE75-E4F303629360}" type="presOf" srcId="{E85A3EEB-D673-C44D-B7ED-E050E4963C0D}" destId="{A467BD7C-1646-5546-9FA8-20CFB6FC04D4}" srcOrd="0" destOrd="0" presId="urn:microsoft.com/office/officeart/2005/8/layout/orgChart1"/>
    <dgm:cxn modelId="{14819E4F-30A4-1345-A299-9DE1CEF8B503}" type="presOf" srcId="{AB263CD7-5C8D-B544-AC1B-6E13BE71717A}" destId="{C08F61D8-C4C8-3145-AEFE-AFFE93871990}" srcOrd="1" destOrd="0" presId="urn:microsoft.com/office/officeart/2005/8/layout/orgChart1"/>
    <dgm:cxn modelId="{25AD6E9E-1553-574F-A775-98C247D98D40}" srcId="{88B9C603-7CDB-0E4F-8DFD-3F7F7008EAA6}" destId="{BE1B9DA1-6688-724C-BB2E-BAEB00E3AB23}" srcOrd="0" destOrd="0" parTransId="{752F1072-028A-EB4B-8174-CAC664872D46}" sibTransId="{765C9819-B306-9E4A-A8D5-970164E557A3}"/>
    <dgm:cxn modelId="{CF9642A2-9090-484F-AC11-601F5BAE3D46}" srcId="{BE1B9DA1-6688-724C-BB2E-BAEB00E3AB23}" destId="{AB263CD7-5C8D-B544-AC1B-6E13BE71717A}" srcOrd="0" destOrd="0" parTransId="{F17DE5CA-1DC9-FA42-9C98-0D2B2C61B807}" sibTransId="{E50B9920-3724-C640-A558-99C1EAE3334E}"/>
    <dgm:cxn modelId="{818C4747-65B3-9544-86B2-21C5DB9E7066}" type="presOf" srcId="{88B9C603-7CDB-0E4F-8DFD-3F7F7008EAA6}" destId="{E2C26FC2-F7E6-D34B-98F5-C6B5BC3B1815}" srcOrd="0" destOrd="0" presId="urn:microsoft.com/office/officeart/2005/8/layout/orgChart1"/>
    <dgm:cxn modelId="{56B7D02A-9E62-4644-8352-B53544B9B2AB}" type="presParOf" srcId="{E2C26FC2-F7E6-D34B-98F5-C6B5BC3B1815}" destId="{950306F9-7EB9-294B-91BA-93A99CD157A3}" srcOrd="0" destOrd="0" presId="urn:microsoft.com/office/officeart/2005/8/layout/orgChart1"/>
    <dgm:cxn modelId="{761834E4-2FEE-FE46-8352-C37729908E8A}" type="presParOf" srcId="{950306F9-7EB9-294B-91BA-93A99CD157A3}" destId="{A0D60BED-9514-4943-8183-972DF61E6A64}" srcOrd="0" destOrd="0" presId="urn:microsoft.com/office/officeart/2005/8/layout/orgChart1"/>
    <dgm:cxn modelId="{9C4ED6F3-844D-2946-9B66-5D3679AA225A}" type="presParOf" srcId="{A0D60BED-9514-4943-8183-972DF61E6A64}" destId="{ACA6817B-CAF3-9244-B0DD-71D5263D2ACE}" srcOrd="0" destOrd="0" presId="urn:microsoft.com/office/officeart/2005/8/layout/orgChart1"/>
    <dgm:cxn modelId="{C8824C5B-7269-9047-B454-FF13FC501533}" type="presParOf" srcId="{A0D60BED-9514-4943-8183-972DF61E6A64}" destId="{1952361F-4B04-404D-A148-671823AEDC2F}" srcOrd="1" destOrd="0" presId="urn:microsoft.com/office/officeart/2005/8/layout/orgChart1"/>
    <dgm:cxn modelId="{EA69B05D-0462-3E49-A0D7-99EC9FA53866}" type="presParOf" srcId="{950306F9-7EB9-294B-91BA-93A99CD157A3}" destId="{A2FC29CC-D5EB-254F-A060-3C126FD8E7CA}" srcOrd="1" destOrd="0" presId="urn:microsoft.com/office/officeart/2005/8/layout/orgChart1"/>
    <dgm:cxn modelId="{CF8B39E7-4180-A545-81A6-18309C616C65}" type="presParOf" srcId="{A2FC29CC-D5EB-254F-A060-3C126FD8E7CA}" destId="{0F7712FA-EAAE-354C-B774-EC74CFF571F0}" srcOrd="0" destOrd="0" presId="urn:microsoft.com/office/officeart/2005/8/layout/orgChart1"/>
    <dgm:cxn modelId="{36085344-5B6C-044C-B625-B2DE60102343}" type="presParOf" srcId="{A2FC29CC-D5EB-254F-A060-3C126FD8E7CA}" destId="{8301F9BC-D645-1F4F-A04C-A30D17A420C2}" srcOrd="1" destOrd="0" presId="urn:microsoft.com/office/officeart/2005/8/layout/orgChart1"/>
    <dgm:cxn modelId="{7EA01DA4-605D-3648-B582-099928C2E9EC}" type="presParOf" srcId="{8301F9BC-D645-1F4F-A04C-A30D17A420C2}" destId="{1667C680-647F-E740-B8B1-111739611530}" srcOrd="0" destOrd="0" presId="urn:microsoft.com/office/officeart/2005/8/layout/orgChart1"/>
    <dgm:cxn modelId="{0BE2E3C2-B2DD-2D49-A441-4664AFD1D72A}" type="presParOf" srcId="{1667C680-647F-E740-B8B1-111739611530}" destId="{B28AFFFC-2369-0741-8BE2-B71D0C7023F7}" srcOrd="0" destOrd="0" presId="urn:microsoft.com/office/officeart/2005/8/layout/orgChart1"/>
    <dgm:cxn modelId="{4E356547-E914-EB48-9BC7-6EB39E0E4080}" type="presParOf" srcId="{1667C680-647F-E740-B8B1-111739611530}" destId="{C08F61D8-C4C8-3145-AEFE-AFFE93871990}" srcOrd="1" destOrd="0" presId="urn:microsoft.com/office/officeart/2005/8/layout/orgChart1"/>
    <dgm:cxn modelId="{6B601E85-3D74-B14D-991D-14039243399C}" type="presParOf" srcId="{8301F9BC-D645-1F4F-A04C-A30D17A420C2}" destId="{6A23ECB3-99E1-F841-8358-598FAF290216}" srcOrd="1" destOrd="0" presId="urn:microsoft.com/office/officeart/2005/8/layout/orgChart1"/>
    <dgm:cxn modelId="{C950E7C6-ACFA-2648-8550-FADD5ACEBD9E}" type="presParOf" srcId="{8301F9BC-D645-1F4F-A04C-A30D17A420C2}" destId="{F48863C7-F45D-7D4E-8D70-C017419931EE}" srcOrd="2" destOrd="0" presId="urn:microsoft.com/office/officeart/2005/8/layout/orgChart1"/>
    <dgm:cxn modelId="{93F4B79B-391C-934A-88DF-AB53CE527EC8}" type="presParOf" srcId="{A2FC29CC-D5EB-254F-A060-3C126FD8E7CA}" destId="{A467BD7C-1646-5546-9FA8-20CFB6FC04D4}" srcOrd="2" destOrd="0" presId="urn:microsoft.com/office/officeart/2005/8/layout/orgChart1"/>
    <dgm:cxn modelId="{D849133B-D79A-2146-B3A1-1EDCCE544058}" type="presParOf" srcId="{A2FC29CC-D5EB-254F-A060-3C126FD8E7CA}" destId="{D1941B88-89B9-5F41-9EA2-548BD775C463}" srcOrd="3" destOrd="0" presId="urn:microsoft.com/office/officeart/2005/8/layout/orgChart1"/>
    <dgm:cxn modelId="{971E8C3A-0B8E-1C4C-88A4-0EE659CA1F58}" type="presParOf" srcId="{D1941B88-89B9-5F41-9EA2-548BD775C463}" destId="{AC718527-E699-3D44-AD6E-1C768CEB5E33}" srcOrd="0" destOrd="0" presId="urn:microsoft.com/office/officeart/2005/8/layout/orgChart1"/>
    <dgm:cxn modelId="{02EEA0CD-F206-D645-A4F8-254EED8FEE86}" type="presParOf" srcId="{AC718527-E699-3D44-AD6E-1C768CEB5E33}" destId="{8240F34E-348B-0A41-BF9B-76976C133EA3}" srcOrd="0" destOrd="0" presId="urn:microsoft.com/office/officeart/2005/8/layout/orgChart1"/>
    <dgm:cxn modelId="{E5793E2C-E2F8-8543-93F7-8FB7F98BF364}" type="presParOf" srcId="{AC718527-E699-3D44-AD6E-1C768CEB5E33}" destId="{78FB706A-20ED-924D-A05C-83271ACC4A3A}" srcOrd="1" destOrd="0" presId="urn:microsoft.com/office/officeart/2005/8/layout/orgChart1"/>
    <dgm:cxn modelId="{AB20E763-B0C5-8548-81D2-6A5A8111FEB1}" type="presParOf" srcId="{D1941B88-89B9-5F41-9EA2-548BD775C463}" destId="{54A325C5-B22B-1045-BB39-EE1AB14B8818}" srcOrd="1" destOrd="0" presId="urn:microsoft.com/office/officeart/2005/8/layout/orgChart1"/>
    <dgm:cxn modelId="{E0E0D874-A3EA-3547-87A7-B72878450E37}" type="presParOf" srcId="{D1941B88-89B9-5F41-9EA2-548BD775C463}" destId="{53615F2C-871D-484A-9E1D-A712F5571CA8}" srcOrd="2" destOrd="0" presId="urn:microsoft.com/office/officeart/2005/8/layout/orgChart1"/>
    <dgm:cxn modelId="{410DCE80-7EA6-704F-9059-1D47EFBA2276}" type="presParOf" srcId="{950306F9-7EB9-294B-91BA-93A99CD157A3}" destId="{173645E3-F23C-DA47-AF8E-89372CF8AF1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C4DD13-8A39-3647-A2A3-64CB8297C7B9}" type="doc">
      <dgm:prSet loTypeId="urn:microsoft.com/office/officeart/2005/8/layout/balance1" loCatId="" qsTypeId="urn:microsoft.com/office/officeart/2005/8/quickstyle/simple4" qsCatId="simple" csTypeId="urn:microsoft.com/office/officeart/2005/8/colors/colorful1" csCatId="colorful" phldr="1"/>
      <dgm:spPr/>
      <dgm:t>
        <a:bodyPr/>
        <a:lstStyle/>
        <a:p>
          <a:endParaRPr lang="en-US"/>
        </a:p>
      </dgm:t>
    </dgm:pt>
    <dgm:pt modelId="{2C07B8D1-6EFC-A54A-AA2A-D17F9536AE63}">
      <dgm:prSet phldrT="[Text]" custT="1"/>
      <dgm:spPr>
        <a:ln>
          <a:solidFill>
            <a:schemeClr val="tx1"/>
          </a:solidFill>
        </a:ln>
      </dgm:spPr>
      <dgm:t>
        <a:bodyPr/>
        <a:lstStyle/>
        <a:p>
          <a:r>
            <a:rPr lang="en-US" sz="1800" b="1" dirty="0" smtClean="0">
              <a:solidFill>
                <a:schemeClr val="tx1"/>
              </a:solidFill>
              <a:latin typeface="Century Gothic"/>
              <a:cs typeface="Century Gothic"/>
            </a:rPr>
            <a:t>Before</a:t>
          </a:r>
          <a:r>
            <a:rPr lang="en-US" sz="1300" b="1" dirty="0" smtClean="0">
              <a:solidFill>
                <a:schemeClr val="tx1"/>
              </a:solidFill>
              <a:latin typeface="Century Gothic"/>
              <a:cs typeface="Century Gothic"/>
            </a:rPr>
            <a:t> some perceived Academic Language as…</a:t>
          </a:r>
          <a:endParaRPr lang="en-US" sz="1300" b="1" dirty="0">
            <a:solidFill>
              <a:schemeClr val="tx1"/>
            </a:solidFill>
            <a:latin typeface="Century Gothic"/>
            <a:cs typeface="Century Gothic"/>
          </a:endParaRPr>
        </a:p>
      </dgm:t>
    </dgm:pt>
    <dgm:pt modelId="{CF5BBBA1-E5D7-8642-B8DE-20270DB2775B}" type="parTrans" cxnId="{E9DE0AE1-46B4-B444-B1D7-A6A7F729A2DD}">
      <dgm:prSet/>
      <dgm:spPr/>
      <dgm:t>
        <a:bodyPr/>
        <a:lstStyle/>
        <a:p>
          <a:endParaRPr lang="en-US"/>
        </a:p>
      </dgm:t>
    </dgm:pt>
    <dgm:pt modelId="{FF7900D5-3926-6049-B44F-54B274996614}" type="sibTrans" cxnId="{E9DE0AE1-46B4-B444-B1D7-A6A7F729A2DD}">
      <dgm:prSet/>
      <dgm:spPr/>
      <dgm:t>
        <a:bodyPr/>
        <a:lstStyle/>
        <a:p>
          <a:endParaRPr lang="en-US"/>
        </a:p>
      </dgm:t>
    </dgm:pt>
    <dgm:pt modelId="{5044F734-5E20-EF49-8F3D-7414580E9544}">
      <dgm:prSet phldrT="[Text]"/>
      <dgm:spPr>
        <a:ln>
          <a:solidFill>
            <a:schemeClr val="tx1">
              <a:alpha val="90000"/>
            </a:schemeClr>
          </a:solidFill>
        </a:ln>
      </dgm:spPr>
      <dgm:t>
        <a:bodyPr/>
        <a:lstStyle/>
        <a:p>
          <a:r>
            <a:rPr lang="en-US" b="1" dirty="0" smtClean="0">
              <a:solidFill>
                <a:schemeClr val="tx1"/>
              </a:solidFill>
              <a:latin typeface="Century Gothic"/>
              <a:cs typeface="Century Gothic"/>
            </a:rPr>
            <a:t>Vocabulary</a:t>
          </a:r>
          <a:endParaRPr lang="en-US" b="1" dirty="0">
            <a:solidFill>
              <a:schemeClr val="tx1"/>
            </a:solidFill>
            <a:latin typeface="Century Gothic"/>
            <a:cs typeface="Century Gothic"/>
          </a:endParaRPr>
        </a:p>
      </dgm:t>
    </dgm:pt>
    <dgm:pt modelId="{BF583D2A-2963-1A4B-98CB-EFE7F6CC6A6B}" type="parTrans" cxnId="{A9C9F55A-1062-4C46-BF7E-F3F3E82B6E5A}">
      <dgm:prSet/>
      <dgm:spPr/>
      <dgm:t>
        <a:bodyPr/>
        <a:lstStyle/>
        <a:p>
          <a:endParaRPr lang="en-US"/>
        </a:p>
      </dgm:t>
    </dgm:pt>
    <dgm:pt modelId="{D522976C-FB07-5C4B-AF4C-013107BF37E6}" type="sibTrans" cxnId="{A9C9F55A-1062-4C46-BF7E-F3F3E82B6E5A}">
      <dgm:prSet/>
      <dgm:spPr/>
      <dgm:t>
        <a:bodyPr/>
        <a:lstStyle/>
        <a:p>
          <a:endParaRPr lang="en-US"/>
        </a:p>
      </dgm:t>
    </dgm:pt>
    <dgm:pt modelId="{83F6C117-1334-0948-9039-3E85824C0B90}">
      <dgm:prSet phldrT="[Text]" custT="1"/>
      <dgm:spPr>
        <a:ln>
          <a:solidFill>
            <a:schemeClr val="tx1">
              <a:alpha val="90000"/>
            </a:schemeClr>
          </a:solidFill>
        </a:ln>
      </dgm:spPr>
      <dgm:t>
        <a:bodyPr/>
        <a:lstStyle/>
        <a:p>
          <a:r>
            <a:rPr lang="en-US" sz="1800" b="1" dirty="0" smtClean="0">
              <a:solidFill>
                <a:srgbClr val="000000"/>
              </a:solidFill>
              <a:latin typeface="Century Gothic"/>
              <a:cs typeface="Century Gothic"/>
            </a:rPr>
            <a:t>Now</a:t>
          </a:r>
          <a:r>
            <a:rPr lang="en-US" sz="1300" b="1" dirty="0" smtClean="0">
              <a:solidFill>
                <a:srgbClr val="000000"/>
              </a:solidFill>
              <a:latin typeface="Century Gothic"/>
              <a:cs typeface="Century Gothic"/>
            </a:rPr>
            <a:t> CCSS/ELD Standards clearly define Academic Language as…</a:t>
          </a:r>
          <a:endParaRPr lang="en-US" sz="1300" b="1" dirty="0">
            <a:solidFill>
              <a:srgbClr val="000000"/>
            </a:solidFill>
            <a:latin typeface="Century Gothic"/>
            <a:cs typeface="Century Gothic"/>
          </a:endParaRPr>
        </a:p>
      </dgm:t>
    </dgm:pt>
    <dgm:pt modelId="{DF9E88F7-8624-5B49-B2D3-A251CAD7AC1D}" type="parTrans" cxnId="{633234BA-C31B-BF41-85DD-61A4849FC8FA}">
      <dgm:prSet/>
      <dgm:spPr/>
      <dgm:t>
        <a:bodyPr/>
        <a:lstStyle/>
        <a:p>
          <a:endParaRPr lang="en-US"/>
        </a:p>
      </dgm:t>
    </dgm:pt>
    <dgm:pt modelId="{8F78E4DE-8828-9B41-8B5D-348628787124}" type="sibTrans" cxnId="{633234BA-C31B-BF41-85DD-61A4849FC8FA}">
      <dgm:prSet/>
      <dgm:spPr/>
      <dgm:t>
        <a:bodyPr/>
        <a:lstStyle/>
        <a:p>
          <a:endParaRPr lang="en-US"/>
        </a:p>
      </dgm:t>
    </dgm:pt>
    <dgm:pt modelId="{9FE93602-21FD-E24D-AB06-E1E31DFD8ABF}">
      <dgm:prSet phldrT="[Text]"/>
      <dgm:spPr>
        <a:ln>
          <a:solidFill>
            <a:schemeClr val="tx1">
              <a:alpha val="90000"/>
            </a:schemeClr>
          </a:solidFill>
        </a:ln>
      </dgm:spPr>
      <dgm:t>
        <a:bodyPr/>
        <a:lstStyle/>
        <a:p>
          <a:r>
            <a:rPr lang="en-US" b="1" dirty="0" smtClean="0">
              <a:solidFill>
                <a:srgbClr val="000000"/>
              </a:solidFill>
              <a:latin typeface="Century Gothic"/>
              <a:cs typeface="Century Gothic"/>
            </a:rPr>
            <a:t>Sentences, Clauses, </a:t>
          </a:r>
        </a:p>
        <a:p>
          <a:r>
            <a:rPr lang="en-US" b="1" dirty="0" smtClean="0">
              <a:solidFill>
                <a:srgbClr val="000000"/>
              </a:solidFill>
              <a:latin typeface="Century Gothic"/>
              <a:cs typeface="Century Gothic"/>
            </a:rPr>
            <a:t>Phrases</a:t>
          </a:r>
          <a:endParaRPr lang="en-US" b="1" dirty="0">
            <a:solidFill>
              <a:srgbClr val="000000"/>
            </a:solidFill>
            <a:latin typeface="Century Gothic"/>
            <a:cs typeface="Century Gothic"/>
          </a:endParaRPr>
        </a:p>
      </dgm:t>
    </dgm:pt>
    <dgm:pt modelId="{B5C4B1AC-14E1-124A-8DBA-C28325551966}" type="parTrans" cxnId="{F0B2A29B-0AB7-3047-A9BF-548A170DAD7E}">
      <dgm:prSet/>
      <dgm:spPr/>
      <dgm:t>
        <a:bodyPr/>
        <a:lstStyle/>
        <a:p>
          <a:endParaRPr lang="en-US"/>
        </a:p>
      </dgm:t>
    </dgm:pt>
    <dgm:pt modelId="{9EED31B1-F111-FB4C-90B8-3E0EC0DEB520}" type="sibTrans" cxnId="{F0B2A29B-0AB7-3047-A9BF-548A170DAD7E}">
      <dgm:prSet/>
      <dgm:spPr/>
      <dgm:t>
        <a:bodyPr/>
        <a:lstStyle/>
        <a:p>
          <a:endParaRPr lang="en-US"/>
        </a:p>
      </dgm:t>
    </dgm:pt>
    <dgm:pt modelId="{07F3D3A2-D610-0D49-96DD-CD4F7EA03D13}">
      <dgm:prSet phldrT="[Text]"/>
      <dgm:spPr>
        <a:ln>
          <a:solidFill>
            <a:schemeClr val="tx1">
              <a:alpha val="90000"/>
            </a:schemeClr>
          </a:solidFill>
        </a:ln>
      </dgm:spPr>
      <dgm:t>
        <a:bodyPr/>
        <a:lstStyle/>
        <a:p>
          <a:r>
            <a:rPr lang="en-US" b="1" dirty="0" smtClean="0">
              <a:solidFill>
                <a:srgbClr val="000000"/>
              </a:solidFill>
              <a:latin typeface="Century Gothic"/>
              <a:cs typeface="Century Gothic"/>
            </a:rPr>
            <a:t>Text Structures</a:t>
          </a:r>
          <a:endParaRPr lang="en-US" b="1" dirty="0">
            <a:solidFill>
              <a:srgbClr val="000000"/>
            </a:solidFill>
            <a:latin typeface="Century Gothic"/>
            <a:cs typeface="Century Gothic"/>
          </a:endParaRPr>
        </a:p>
      </dgm:t>
    </dgm:pt>
    <dgm:pt modelId="{8578198F-11F6-3A48-A641-C2AF0337AB03}" type="parTrans" cxnId="{545846C4-2E73-324D-8321-5F96D7F09F35}">
      <dgm:prSet/>
      <dgm:spPr/>
      <dgm:t>
        <a:bodyPr/>
        <a:lstStyle/>
        <a:p>
          <a:endParaRPr lang="en-US"/>
        </a:p>
      </dgm:t>
    </dgm:pt>
    <dgm:pt modelId="{19744C65-5A77-0E44-8988-A04006850C9C}" type="sibTrans" cxnId="{545846C4-2E73-324D-8321-5F96D7F09F35}">
      <dgm:prSet/>
      <dgm:spPr/>
      <dgm:t>
        <a:bodyPr/>
        <a:lstStyle/>
        <a:p>
          <a:endParaRPr lang="en-US"/>
        </a:p>
      </dgm:t>
    </dgm:pt>
    <dgm:pt modelId="{FF24F4B8-FD48-664D-B46F-5931CE5EC1B9}">
      <dgm:prSet phldrT="[Text]"/>
      <dgm:spPr>
        <a:ln>
          <a:solidFill>
            <a:schemeClr val="tx1">
              <a:alpha val="90000"/>
            </a:schemeClr>
          </a:solidFill>
        </a:ln>
      </dgm:spPr>
      <dgm:t>
        <a:bodyPr/>
        <a:lstStyle/>
        <a:p>
          <a:r>
            <a:rPr lang="en-US" b="1" dirty="0" smtClean="0">
              <a:solidFill>
                <a:srgbClr val="000000"/>
              </a:solidFill>
              <a:latin typeface="Century Gothic"/>
              <a:cs typeface="Century Gothic"/>
            </a:rPr>
            <a:t>Vocabulary</a:t>
          </a:r>
          <a:endParaRPr lang="en-US" b="1" dirty="0">
            <a:solidFill>
              <a:srgbClr val="000000"/>
            </a:solidFill>
            <a:latin typeface="Century Gothic"/>
            <a:cs typeface="Century Gothic"/>
          </a:endParaRPr>
        </a:p>
      </dgm:t>
    </dgm:pt>
    <dgm:pt modelId="{DD8DC773-953B-8149-AF77-1B01F39397C8}" type="parTrans" cxnId="{5FB0E4B1-FB9C-144B-A5E5-CDF63087AC9F}">
      <dgm:prSet/>
      <dgm:spPr/>
      <dgm:t>
        <a:bodyPr/>
        <a:lstStyle/>
        <a:p>
          <a:endParaRPr lang="en-US"/>
        </a:p>
      </dgm:t>
    </dgm:pt>
    <dgm:pt modelId="{8BDD98A6-54E7-EE46-8538-CAF1D6F4BAA0}" type="sibTrans" cxnId="{5FB0E4B1-FB9C-144B-A5E5-CDF63087AC9F}">
      <dgm:prSet/>
      <dgm:spPr/>
      <dgm:t>
        <a:bodyPr/>
        <a:lstStyle/>
        <a:p>
          <a:endParaRPr lang="en-US"/>
        </a:p>
      </dgm:t>
    </dgm:pt>
    <dgm:pt modelId="{C9CD2419-FC7A-3F40-A9E9-34876D144ACD}" type="pres">
      <dgm:prSet presAssocID="{7BC4DD13-8A39-3647-A2A3-64CB8297C7B9}" presName="outerComposite" presStyleCnt="0">
        <dgm:presLayoutVars>
          <dgm:chMax val="2"/>
          <dgm:animLvl val="lvl"/>
          <dgm:resizeHandles val="exact"/>
        </dgm:presLayoutVars>
      </dgm:prSet>
      <dgm:spPr/>
      <dgm:t>
        <a:bodyPr/>
        <a:lstStyle/>
        <a:p>
          <a:endParaRPr lang="en-US"/>
        </a:p>
      </dgm:t>
    </dgm:pt>
    <dgm:pt modelId="{D25A7885-03F1-904E-A326-E4766F18449D}" type="pres">
      <dgm:prSet presAssocID="{7BC4DD13-8A39-3647-A2A3-64CB8297C7B9}" presName="dummyMaxCanvas" presStyleCnt="0"/>
      <dgm:spPr/>
      <dgm:t>
        <a:bodyPr/>
        <a:lstStyle/>
        <a:p>
          <a:endParaRPr lang="en-US"/>
        </a:p>
      </dgm:t>
    </dgm:pt>
    <dgm:pt modelId="{F695DEB8-222D-2547-8535-5958A6EA7B40}" type="pres">
      <dgm:prSet presAssocID="{7BC4DD13-8A39-3647-A2A3-64CB8297C7B9}" presName="parentComposite" presStyleCnt="0"/>
      <dgm:spPr/>
      <dgm:t>
        <a:bodyPr/>
        <a:lstStyle/>
        <a:p>
          <a:endParaRPr lang="en-US"/>
        </a:p>
      </dgm:t>
    </dgm:pt>
    <dgm:pt modelId="{E4714743-4CE5-F34E-BC57-F9B789AF5B8D}" type="pres">
      <dgm:prSet presAssocID="{7BC4DD13-8A39-3647-A2A3-64CB8297C7B9}" presName="parent1" presStyleLbl="alignAccFollowNode1" presStyleIdx="0" presStyleCnt="4" custScaleX="111577">
        <dgm:presLayoutVars>
          <dgm:chMax val="4"/>
        </dgm:presLayoutVars>
      </dgm:prSet>
      <dgm:spPr/>
      <dgm:t>
        <a:bodyPr/>
        <a:lstStyle/>
        <a:p>
          <a:endParaRPr lang="en-US"/>
        </a:p>
      </dgm:t>
    </dgm:pt>
    <dgm:pt modelId="{F265578C-3E77-664E-AA79-C48B2C43F21B}" type="pres">
      <dgm:prSet presAssocID="{7BC4DD13-8A39-3647-A2A3-64CB8297C7B9}" presName="parent2" presStyleLbl="alignAccFollowNode1" presStyleIdx="1" presStyleCnt="4" custScaleX="119529">
        <dgm:presLayoutVars>
          <dgm:chMax val="4"/>
        </dgm:presLayoutVars>
      </dgm:prSet>
      <dgm:spPr/>
      <dgm:t>
        <a:bodyPr/>
        <a:lstStyle/>
        <a:p>
          <a:endParaRPr lang="en-US"/>
        </a:p>
      </dgm:t>
    </dgm:pt>
    <dgm:pt modelId="{3D822E25-DA43-EB4C-A5CE-F65DB8B2D4CF}" type="pres">
      <dgm:prSet presAssocID="{7BC4DD13-8A39-3647-A2A3-64CB8297C7B9}" presName="childrenComposite" presStyleCnt="0"/>
      <dgm:spPr/>
      <dgm:t>
        <a:bodyPr/>
        <a:lstStyle/>
        <a:p>
          <a:endParaRPr lang="en-US"/>
        </a:p>
      </dgm:t>
    </dgm:pt>
    <dgm:pt modelId="{3AA13576-D200-FB4C-AAC3-A64A6C9DD137}" type="pres">
      <dgm:prSet presAssocID="{7BC4DD13-8A39-3647-A2A3-64CB8297C7B9}" presName="dummyMaxCanvas_ChildArea" presStyleCnt="0"/>
      <dgm:spPr/>
      <dgm:t>
        <a:bodyPr/>
        <a:lstStyle/>
        <a:p>
          <a:endParaRPr lang="en-US"/>
        </a:p>
      </dgm:t>
    </dgm:pt>
    <dgm:pt modelId="{0F06F516-2038-514C-82BD-89B80E436509}" type="pres">
      <dgm:prSet presAssocID="{7BC4DD13-8A39-3647-A2A3-64CB8297C7B9}" presName="fulcrum" presStyleLbl="alignAccFollowNode1" presStyleIdx="2" presStyleCnt="4"/>
      <dgm:spPr>
        <a:solidFill>
          <a:schemeClr val="tx1"/>
        </a:solidFill>
      </dgm:spPr>
      <dgm:t>
        <a:bodyPr/>
        <a:lstStyle/>
        <a:p>
          <a:endParaRPr lang="en-US"/>
        </a:p>
      </dgm:t>
    </dgm:pt>
    <dgm:pt modelId="{CB65B00F-B5DD-A144-89F9-2DD7D862D6A8}" type="pres">
      <dgm:prSet presAssocID="{7BC4DD13-8A39-3647-A2A3-64CB8297C7B9}" presName="balance_13" presStyleLbl="alignAccFollowNode1" presStyleIdx="3" presStyleCnt="4">
        <dgm:presLayoutVars>
          <dgm:bulletEnabled val="1"/>
        </dgm:presLayoutVars>
      </dgm:prSet>
      <dgm:spPr>
        <a:solidFill>
          <a:schemeClr val="tx1"/>
        </a:solidFill>
      </dgm:spPr>
      <dgm:t>
        <a:bodyPr/>
        <a:lstStyle/>
        <a:p>
          <a:endParaRPr lang="en-US"/>
        </a:p>
      </dgm:t>
    </dgm:pt>
    <dgm:pt modelId="{1E7E05A4-BD53-A949-BFE6-F879205692DC}" type="pres">
      <dgm:prSet presAssocID="{7BC4DD13-8A39-3647-A2A3-64CB8297C7B9}" presName="right_13_1" presStyleLbl="node1" presStyleIdx="0" presStyleCnt="4" custScaleX="136383">
        <dgm:presLayoutVars>
          <dgm:bulletEnabled val="1"/>
        </dgm:presLayoutVars>
      </dgm:prSet>
      <dgm:spPr/>
      <dgm:t>
        <a:bodyPr/>
        <a:lstStyle/>
        <a:p>
          <a:endParaRPr lang="en-US"/>
        </a:p>
      </dgm:t>
    </dgm:pt>
    <dgm:pt modelId="{7204E6E2-547C-8F42-B20F-782D9A51DB71}" type="pres">
      <dgm:prSet presAssocID="{7BC4DD13-8A39-3647-A2A3-64CB8297C7B9}" presName="right_13_2" presStyleLbl="node1" presStyleIdx="1" presStyleCnt="4" custScaleX="135568">
        <dgm:presLayoutVars>
          <dgm:bulletEnabled val="1"/>
        </dgm:presLayoutVars>
      </dgm:prSet>
      <dgm:spPr/>
      <dgm:t>
        <a:bodyPr/>
        <a:lstStyle/>
        <a:p>
          <a:endParaRPr lang="en-US"/>
        </a:p>
      </dgm:t>
    </dgm:pt>
    <dgm:pt modelId="{D0CAA716-34EA-E849-9EA6-701087D54408}" type="pres">
      <dgm:prSet presAssocID="{7BC4DD13-8A39-3647-A2A3-64CB8297C7B9}" presName="right_13_3" presStyleLbl="node1" presStyleIdx="2" presStyleCnt="4" custScaleX="135894">
        <dgm:presLayoutVars>
          <dgm:bulletEnabled val="1"/>
        </dgm:presLayoutVars>
      </dgm:prSet>
      <dgm:spPr/>
      <dgm:t>
        <a:bodyPr/>
        <a:lstStyle/>
        <a:p>
          <a:endParaRPr lang="en-US"/>
        </a:p>
      </dgm:t>
    </dgm:pt>
    <dgm:pt modelId="{DF27EAD8-544D-CD4F-844F-546B979082FA}" type="pres">
      <dgm:prSet presAssocID="{7BC4DD13-8A39-3647-A2A3-64CB8297C7B9}" presName="left_13_1" presStyleLbl="node1" presStyleIdx="3" presStyleCnt="4" custScaleX="135718">
        <dgm:presLayoutVars>
          <dgm:bulletEnabled val="1"/>
        </dgm:presLayoutVars>
      </dgm:prSet>
      <dgm:spPr/>
      <dgm:t>
        <a:bodyPr/>
        <a:lstStyle/>
        <a:p>
          <a:endParaRPr lang="en-US"/>
        </a:p>
      </dgm:t>
    </dgm:pt>
  </dgm:ptLst>
  <dgm:cxnLst>
    <dgm:cxn modelId="{E0332AE8-8AF4-6B43-9852-CE9D8886A606}" type="presOf" srcId="{9FE93602-21FD-E24D-AB06-E1E31DFD8ABF}" destId="{1E7E05A4-BD53-A949-BFE6-F879205692DC}" srcOrd="0" destOrd="0" presId="urn:microsoft.com/office/officeart/2005/8/layout/balance1"/>
    <dgm:cxn modelId="{F0B2A29B-0AB7-3047-A9BF-548A170DAD7E}" srcId="{83F6C117-1334-0948-9039-3E85824C0B90}" destId="{9FE93602-21FD-E24D-AB06-E1E31DFD8ABF}" srcOrd="0" destOrd="0" parTransId="{B5C4B1AC-14E1-124A-8DBA-C28325551966}" sibTransId="{9EED31B1-F111-FB4C-90B8-3E0EC0DEB520}"/>
    <dgm:cxn modelId="{D6BD43EA-7A90-124A-A86C-64A16831ED72}" type="presOf" srcId="{7BC4DD13-8A39-3647-A2A3-64CB8297C7B9}" destId="{C9CD2419-FC7A-3F40-A9E9-34876D144ACD}" srcOrd="0" destOrd="0" presId="urn:microsoft.com/office/officeart/2005/8/layout/balance1"/>
    <dgm:cxn modelId="{633234BA-C31B-BF41-85DD-61A4849FC8FA}" srcId="{7BC4DD13-8A39-3647-A2A3-64CB8297C7B9}" destId="{83F6C117-1334-0948-9039-3E85824C0B90}" srcOrd="1" destOrd="0" parTransId="{DF9E88F7-8624-5B49-B2D3-A251CAD7AC1D}" sibTransId="{8F78E4DE-8828-9B41-8B5D-348628787124}"/>
    <dgm:cxn modelId="{81F3E970-F0BD-B34D-B16D-DF9C716A337D}" type="presOf" srcId="{83F6C117-1334-0948-9039-3E85824C0B90}" destId="{F265578C-3E77-664E-AA79-C48B2C43F21B}" srcOrd="0" destOrd="0" presId="urn:microsoft.com/office/officeart/2005/8/layout/balance1"/>
    <dgm:cxn modelId="{9EBCA239-DDAE-5F48-AABE-D308B3361D29}" type="presOf" srcId="{5044F734-5E20-EF49-8F3D-7414580E9544}" destId="{DF27EAD8-544D-CD4F-844F-546B979082FA}" srcOrd="0" destOrd="0" presId="urn:microsoft.com/office/officeart/2005/8/layout/balance1"/>
    <dgm:cxn modelId="{A9C9F55A-1062-4C46-BF7E-F3F3E82B6E5A}" srcId="{2C07B8D1-6EFC-A54A-AA2A-D17F9536AE63}" destId="{5044F734-5E20-EF49-8F3D-7414580E9544}" srcOrd="0" destOrd="0" parTransId="{BF583D2A-2963-1A4B-98CB-EFE7F6CC6A6B}" sibTransId="{D522976C-FB07-5C4B-AF4C-013107BF37E6}"/>
    <dgm:cxn modelId="{55611C4B-E0DB-0C4B-A6C8-F4AC550EBEB0}" type="presOf" srcId="{FF24F4B8-FD48-664D-B46F-5931CE5EC1B9}" destId="{D0CAA716-34EA-E849-9EA6-701087D54408}" srcOrd="0" destOrd="0" presId="urn:microsoft.com/office/officeart/2005/8/layout/balance1"/>
    <dgm:cxn modelId="{DC2B505B-558E-8740-BCF0-0356A956A178}" type="presOf" srcId="{2C07B8D1-6EFC-A54A-AA2A-D17F9536AE63}" destId="{E4714743-4CE5-F34E-BC57-F9B789AF5B8D}" srcOrd="0" destOrd="0" presId="urn:microsoft.com/office/officeart/2005/8/layout/balance1"/>
    <dgm:cxn modelId="{8E9A8A07-FEDD-A449-A155-0F25B4A708C5}" type="presOf" srcId="{07F3D3A2-D610-0D49-96DD-CD4F7EA03D13}" destId="{7204E6E2-547C-8F42-B20F-782D9A51DB71}" srcOrd="0" destOrd="0" presId="urn:microsoft.com/office/officeart/2005/8/layout/balance1"/>
    <dgm:cxn modelId="{5FB0E4B1-FB9C-144B-A5E5-CDF63087AC9F}" srcId="{83F6C117-1334-0948-9039-3E85824C0B90}" destId="{FF24F4B8-FD48-664D-B46F-5931CE5EC1B9}" srcOrd="2" destOrd="0" parTransId="{DD8DC773-953B-8149-AF77-1B01F39397C8}" sibTransId="{8BDD98A6-54E7-EE46-8538-CAF1D6F4BAA0}"/>
    <dgm:cxn modelId="{545846C4-2E73-324D-8321-5F96D7F09F35}" srcId="{83F6C117-1334-0948-9039-3E85824C0B90}" destId="{07F3D3A2-D610-0D49-96DD-CD4F7EA03D13}" srcOrd="1" destOrd="0" parTransId="{8578198F-11F6-3A48-A641-C2AF0337AB03}" sibTransId="{19744C65-5A77-0E44-8988-A04006850C9C}"/>
    <dgm:cxn modelId="{E9DE0AE1-46B4-B444-B1D7-A6A7F729A2DD}" srcId="{7BC4DD13-8A39-3647-A2A3-64CB8297C7B9}" destId="{2C07B8D1-6EFC-A54A-AA2A-D17F9536AE63}" srcOrd="0" destOrd="0" parTransId="{CF5BBBA1-E5D7-8642-B8DE-20270DB2775B}" sibTransId="{FF7900D5-3926-6049-B44F-54B274996614}"/>
    <dgm:cxn modelId="{3E404F5C-FF25-4946-9E36-DD873BB49C56}" type="presParOf" srcId="{C9CD2419-FC7A-3F40-A9E9-34876D144ACD}" destId="{D25A7885-03F1-904E-A326-E4766F18449D}" srcOrd="0" destOrd="0" presId="urn:microsoft.com/office/officeart/2005/8/layout/balance1"/>
    <dgm:cxn modelId="{785E98A4-DBBD-874F-BF0E-1C04979E0475}" type="presParOf" srcId="{C9CD2419-FC7A-3F40-A9E9-34876D144ACD}" destId="{F695DEB8-222D-2547-8535-5958A6EA7B40}" srcOrd="1" destOrd="0" presId="urn:microsoft.com/office/officeart/2005/8/layout/balance1"/>
    <dgm:cxn modelId="{7F484F02-BEF8-9B4F-B6F7-2F0F148C215C}" type="presParOf" srcId="{F695DEB8-222D-2547-8535-5958A6EA7B40}" destId="{E4714743-4CE5-F34E-BC57-F9B789AF5B8D}" srcOrd="0" destOrd="0" presId="urn:microsoft.com/office/officeart/2005/8/layout/balance1"/>
    <dgm:cxn modelId="{FA475186-EBEA-CE4B-9569-C28BF7CABB8D}" type="presParOf" srcId="{F695DEB8-222D-2547-8535-5958A6EA7B40}" destId="{F265578C-3E77-664E-AA79-C48B2C43F21B}" srcOrd="1" destOrd="0" presId="urn:microsoft.com/office/officeart/2005/8/layout/balance1"/>
    <dgm:cxn modelId="{DA343CED-ECC7-0C46-9E5B-CF0AA11D3261}" type="presParOf" srcId="{C9CD2419-FC7A-3F40-A9E9-34876D144ACD}" destId="{3D822E25-DA43-EB4C-A5CE-F65DB8B2D4CF}" srcOrd="2" destOrd="0" presId="urn:microsoft.com/office/officeart/2005/8/layout/balance1"/>
    <dgm:cxn modelId="{C4635CD4-5F9D-F046-B28B-22FEA48EFE6E}" type="presParOf" srcId="{3D822E25-DA43-EB4C-A5CE-F65DB8B2D4CF}" destId="{3AA13576-D200-FB4C-AAC3-A64A6C9DD137}" srcOrd="0" destOrd="0" presId="urn:microsoft.com/office/officeart/2005/8/layout/balance1"/>
    <dgm:cxn modelId="{B433E457-095E-B541-B1CB-2ED58F7AA5FE}" type="presParOf" srcId="{3D822E25-DA43-EB4C-A5CE-F65DB8B2D4CF}" destId="{0F06F516-2038-514C-82BD-89B80E436509}" srcOrd="1" destOrd="0" presId="urn:microsoft.com/office/officeart/2005/8/layout/balance1"/>
    <dgm:cxn modelId="{ADB5CD52-18D1-B04D-8CDA-7D716F797AB2}" type="presParOf" srcId="{3D822E25-DA43-EB4C-A5CE-F65DB8B2D4CF}" destId="{CB65B00F-B5DD-A144-89F9-2DD7D862D6A8}" srcOrd="2" destOrd="0" presId="urn:microsoft.com/office/officeart/2005/8/layout/balance1"/>
    <dgm:cxn modelId="{F426551A-12DF-A641-8E27-E07CEB336AA7}" type="presParOf" srcId="{3D822E25-DA43-EB4C-A5CE-F65DB8B2D4CF}" destId="{1E7E05A4-BD53-A949-BFE6-F879205692DC}" srcOrd="3" destOrd="0" presId="urn:microsoft.com/office/officeart/2005/8/layout/balance1"/>
    <dgm:cxn modelId="{D5E8688D-9CAF-EB41-85C2-7EA0DD90207C}" type="presParOf" srcId="{3D822E25-DA43-EB4C-A5CE-F65DB8B2D4CF}" destId="{7204E6E2-547C-8F42-B20F-782D9A51DB71}" srcOrd="4" destOrd="0" presId="urn:microsoft.com/office/officeart/2005/8/layout/balance1"/>
    <dgm:cxn modelId="{F04A6F8C-1FC4-174C-B386-C3F7FCCC018B}" type="presParOf" srcId="{3D822E25-DA43-EB4C-A5CE-F65DB8B2D4CF}" destId="{D0CAA716-34EA-E849-9EA6-701087D54408}" srcOrd="5" destOrd="0" presId="urn:microsoft.com/office/officeart/2005/8/layout/balance1"/>
    <dgm:cxn modelId="{9F20518D-89B1-114D-859D-108679DD7D9F}" type="presParOf" srcId="{3D822E25-DA43-EB4C-A5CE-F65DB8B2D4CF}" destId="{DF27EAD8-544D-CD4F-844F-546B979082FA}"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AF202-61C9-4132-82F0-2BADA0DBA3E9}">
      <dsp:nvSpPr>
        <dsp:cNvPr id="0" name=""/>
        <dsp:cNvSpPr/>
      </dsp:nvSpPr>
      <dsp:spPr>
        <a:xfrm rot="5400000">
          <a:off x="-409113" y="413471"/>
          <a:ext cx="2727424" cy="1909196"/>
        </a:xfrm>
        <a:prstGeom prst="chevron">
          <a:avLst/>
        </a:prstGeom>
        <a:solidFill>
          <a:schemeClr val="accent2">
            <a:hueOff val="0"/>
            <a:satOff val="0"/>
            <a:lumOff val="0"/>
            <a:alphaOff val="0"/>
          </a:schemeClr>
        </a:solidFill>
        <a:ln w="25400" cap="flat" cmpd="dbl"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2014-2015</a:t>
          </a:r>
        </a:p>
      </dsp:txBody>
      <dsp:txXfrm rot="-5400000">
        <a:off x="1" y="958955"/>
        <a:ext cx="1909196" cy="818228"/>
      </dsp:txXfrm>
    </dsp:sp>
    <dsp:sp modelId="{B183397D-1AD0-45EA-92D0-12EBE6EB09C2}">
      <dsp:nvSpPr>
        <dsp:cNvPr id="0" name=""/>
        <dsp:cNvSpPr/>
      </dsp:nvSpPr>
      <dsp:spPr>
        <a:xfrm rot="5400000">
          <a:off x="4361487" y="-2447932"/>
          <a:ext cx="1772825" cy="6677406"/>
        </a:xfrm>
        <a:prstGeom prst="round2SameRect">
          <a:avLst/>
        </a:prstGeom>
        <a:solidFill>
          <a:srgbClr val="FFFF00">
            <a:alpha val="90000"/>
          </a:srgbClr>
        </a:solidFill>
        <a:ln w="25400" cap="flat" cmpd="dbl"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Transition</a:t>
          </a:r>
          <a:endParaRPr lang="en-US" sz="4400" kern="1200" dirty="0">
            <a:latin typeface="Century Gothic"/>
            <a:cs typeface="Century Gothic"/>
          </a:endParaRPr>
        </a:p>
      </dsp:txBody>
      <dsp:txXfrm rot="-5400000">
        <a:off x="1909197" y="90900"/>
        <a:ext cx="6590864" cy="1599741"/>
      </dsp:txXfrm>
    </dsp:sp>
    <dsp:sp modelId="{5C5FCF6E-28F0-4F13-B8AB-FCD3A8645012}">
      <dsp:nvSpPr>
        <dsp:cNvPr id="0" name=""/>
        <dsp:cNvSpPr/>
      </dsp:nvSpPr>
      <dsp:spPr>
        <a:xfrm rot="5400000">
          <a:off x="-409113" y="2858931"/>
          <a:ext cx="2727424" cy="1909196"/>
        </a:xfrm>
        <a:prstGeom prst="chevron">
          <a:avLst/>
        </a:prstGeom>
        <a:solidFill>
          <a:schemeClr val="accent2">
            <a:hueOff val="-10161094"/>
            <a:satOff val="35315"/>
            <a:lumOff val="25688"/>
            <a:alphaOff val="0"/>
          </a:schemeClr>
        </a:solidFill>
        <a:ln w="25400" cap="flat" cmpd="dbl" algn="ctr">
          <a:solidFill>
            <a:schemeClr val="accent2">
              <a:hueOff val="-10161094"/>
              <a:satOff val="35315"/>
              <a:lumOff val="256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entury Gothic"/>
              <a:cs typeface="Century Gothic"/>
            </a:rPr>
            <a:t>2015-2016</a:t>
          </a:r>
          <a:endParaRPr lang="en-US" sz="1300" b="1" kern="1200" dirty="0">
            <a:latin typeface="Century Gothic"/>
            <a:cs typeface="Century Gothic"/>
          </a:endParaRPr>
        </a:p>
      </dsp:txBody>
      <dsp:txXfrm rot="-5400000">
        <a:off x="1" y="3404415"/>
        <a:ext cx="1909196" cy="818228"/>
      </dsp:txXfrm>
    </dsp:sp>
    <dsp:sp modelId="{795CD31D-3F8A-4CEB-B56A-DFBBD0C4FCF7}">
      <dsp:nvSpPr>
        <dsp:cNvPr id="0" name=""/>
        <dsp:cNvSpPr/>
      </dsp:nvSpPr>
      <dsp:spPr>
        <a:xfrm rot="5400000">
          <a:off x="4361487" y="-2472"/>
          <a:ext cx="1772825" cy="6677406"/>
        </a:xfrm>
        <a:prstGeom prst="round2SameRect">
          <a:avLst/>
        </a:prstGeom>
        <a:solidFill>
          <a:schemeClr val="lt1">
            <a:alpha val="90000"/>
            <a:hueOff val="0"/>
            <a:satOff val="0"/>
            <a:lumOff val="0"/>
            <a:alphaOff val="0"/>
          </a:schemeClr>
        </a:solidFill>
        <a:ln w="25400" cap="flat" cmpd="dbl" algn="ctr">
          <a:solidFill>
            <a:schemeClr val="accent2">
              <a:hueOff val="-10161094"/>
              <a:satOff val="35315"/>
              <a:lumOff val="256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2928" tIns="27940" rIns="27940" bIns="27940" numCol="1" spcCol="1270" anchor="ctr" anchorCtr="0">
          <a:noAutofit/>
        </a:bodyPr>
        <a:lstStyle/>
        <a:p>
          <a:pPr marL="285750" lvl="1" indent="-285750" algn="l" defTabSz="1955800">
            <a:lnSpc>
              <a:spcPct val="90000"/>
            </a:lnSpc>
            <a:spcBef>
              <a:spcPct val="0"/>
            </a:spcBef>
            <a:spcAft>
              <a:spcPct val="15000"/>
            </a:spcAft>
            <a:buChar char="••"/>
          </a:pPr>
          <a:r>
            <a:rPr lang="en-US" sz="4400" b="1" kern="1200" dirty="0" smtClean="0">
              <a:latin typeface="Century Gothic"/>
              <a:cs typeface="Century Gothic"/>
            </a:rPr>
            <a:t>Implementation</a:t>
          </a:r>
          <a:endParaRPr lang="en-US" sz="4400" kern="1200" dirty="0">
            <a:latin typeface="Century Gothic"/>
            <a:cs typeface="Century Gothic"/>
          </a:endParaRPr>
        </a:p>
      </dsp:txBody>
      <dsp:txXfrm rot="-5400000">
        <a:off x="1909197" y="2536360"/>
        <a:ext cx="6590864" cy="1599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7BD7C-1646-5546-9FA8-20CFB6FC04D4}">
      <dsp:nvSpPr>
        <dsp:cNvPr id="0" name=""/>
        <dsp:cNvSpPr/>
      </dsp:nvSpPr>
      <dsp:spPr>
        <a:xfrm>
          <a:off x="3987799" y="2612101"/>
          <a:ext cx="2182312" cy="757497"/>
        </a:xfrm>
        <a:custGeom>
          <a:avLst/>
          <a:gdLst/>
          <a:ahLst/>
          <a:cxnLst/>
          <a:rect l="0" t="0" r="0" b="0"/>
          <a:pathLst>
            <a:path>
              <a:moveTo>
                <a:pt x="0" y="0"/>
              </a:moveTo>
              <a:lnTo>
                <a:pt x="0" y="378748"/>
              </a:lnTo>
              <a:lnTo>
                <a:pt x="2182312" y="378748"/>
              </a:lnTo>
              <a:lnTo>
                <a:pt x="2182312" y="75749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7712FA-EAAE-354C-B774-EC74CFF571F0}">
      <dsp:nvSpPr>
        <dsp:cNvPr id="0" name=""/>
        <dsp:cNvSpPr/>
      </dsp:nvSpPr>
      <dsp:spPr>
        <a:xfrm>
          <a:off x="1805487" y="2612101"/>
          <a:ext cx="2182312" cy="757497"/>
        </a:xfrm>
        <a:custGeom>
          <a:avLst/>
          <a:gdLst/>
          <a:ahLst/>
          <a:cxnLst/>
          <a:rect l="0" t="0" r="0" b="0"/>
          <a:pathLst>
            <a:path>
              <a:moveTo>
                <a:pt x="2182312" y="0"/>
              </a:moveTo>
              <a:lnTo>
                <a:pt x="2182312" y="378748"/>
              </a:lnTo>
              <a:lnTo>
                <a:pt x="0" y="378748"/>
              </a:lnTo>
              <a:lnTo>
                <a:pt x="0" y="75749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A6817B-CAF3-9244-B0DD-71D5263D2ACE}">
      <dsp:nvSpPr>
        <dsp:cNvPr id="0" name=""/>
        <dsp:cNvSpPr/>
      </dsp:nvSpPr>
      <dsp:spPr>
        <a:xfrm>
          <a:off x="2184235" y="808537"/>
          <a:ext cx="3607128" cy="1803564"/>
        </a:xfrm>
        <a:prstGeom prst="rect">
          <a:avLst/>
        </a:prstGeom>
        <a:solidFill>
          <a:schemeClr val="bg2"/>
        </a:soli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latin typeface="Century Gothic"/>
              <a:cs typeface="Century Gothic"/>
            </a:rPr>
            <a:t>Learning How English Works</a:t>
          </a:r>
          <a:endParaRPr lang="en-US" sz="4200" kern="1200" dirty="0">
            <a:latin typeface="Century Gothic"/>
            <a:cs typeface="Century Gothic"/>
          </a:endParaRPr>
        </a:p>
      </dsp:txBody>
      <dsp:txXfrm>
        <a:off x="2184235" y="808537"/>
        <a:ext cx="3607128" cy="1803564"/>
      </dsp:txXfrm>
    </dsp:sp>
    <dsp:sp modelId="{B28AFFFC-2369-0741-8BE2-B71D0C7023F7}">
      <dsp:nvSpPr>
        <dsp:cNvPr id="0" name=""/>
        <dsp:cNvSpPr/>
      </dsp:nvSpPr>
      <dsp:spPr>
        <a:xfrm>
          <a:off x="1922" y="3369599"/>
          <a:ext cx="3607128" cy="1803564"/>
        </a:xfrm>
        <a:prstGeom prst="rect">
          <a:avLst/>
        </a:prstGeom>
        <a:solidFill>
          <a:schemeClr val="accent4">
            <a:lumMod val="20000"/>
            <a:lumOff val="80000"/>
          </a:schemeClr>
        </a:soli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latin typeface="Century Gothic"/>
              <a:cs typeface="Century Gothic"/>
            </a:rPr>
            <a:t>Implications for instruction</a:t>
          </a:r>
          <a:endParaRPr lang="en-US" sz="4200" kern="1200" dirty="0">
            <a:latin typeface="Century Gothic"/>
            <a:cs typeface="Century Gothic"/>
          </a:endParaRPr>
        </a:p>
      </dsp:txBody>
      <dsp:txXfrm>
        <a:off x="1922" y="3369599"/>
        <a:ext cx="3607128" cy="1803564"/>
      </dsp:txXfrm>
    </dsp:sp>
    <dsp:sp modelId="{8240F34E-348B-0A41-BF9B-76976C133EA3}">
      <dsp:nvSpPr>
        <dsp:cNvPr id="0" name=""/>
        <dsp:cNvSpPr/>
      </dsp:nvSpPr>
      <dsp:spPr>
        <a:xfrm>
          <a:off x="4366548" y="3369599"/>
          <a:ext cx="3607128" cy="1803564"/>
        </a:xfrm>
        <a:prstGeom prst="rect">
          <a:avLst/>
        </a:prstGeom>
        <a:solidFill>
          <a:schemeClr val="accent4">
            <a:lumMod val="20000"/>
            <a:lumOff val="80000"/>
          </a:schemeClr>
        </a:soli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latin typeface="Century Gothic"/>
              <a:cs typeface="Century Gothic"/>
            </a:rPr>
            <a:t>Opportunities for ELs</a:t>
          </a:r>
          <a:endParaRPr lang="en-US" sz="4200" kern="1200" dirty="0">
            <a:latin typeface="Century Gothic"/>
            <a:cs typeface="Century Gothic"/>
          </a:endParaRPr>
        </a:p>
      </dsp:txBody>
      <dsp:txXfrm>
        <a:off x="4366548" y="3369599"/>
        <a:ext cx="3607128" cy="18035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14743-4CE5-F34E-BC57-F9B789AF5B8D}">
      <dsp:nvSpPr>
        <dsp:cNvPr id="0" name=""/>
        <dsp:cNvSpPr/>
      </dsp:nvSpPr>
      <dsp:spPr>
        <a:xfrm>
          <a:off x="1922143" y="52536"/>
          <a:ext cx="1780659" cy="88661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a:cs typeface="Century Gothic"/>
            </a:rPr>
            <a:t>Before</a:t>
          </a:r>
          <a:r>
            <a:rPr lang="en-US" sz="1300" b="1" kern="1200" dirty="0" smtClean="0">
              <a:solidFill>
                <a:schemeClr val="tx1"/>
              </a:solidFill>
              <a:latin typeface="Century Gothic"/>
              <a:cs typeface="Century Gothic"/>
            </a:rPr>
            <a:t> some perceived Academic Language as…</a:t>
          </a:r>
          <a:endParaRPr lang="en-US" sz="1300" b="1" kern="1200" dirty="0">
            <a:solidFill>
              <a:schemeClr val="tx1"/>
            </a:solidFill>
            <a:latin typeface="Century Gothic"/>
            <a:cs typeface="Century Gothic"/>
          </a:endParaRPr>
        </a:p>
      </dsp:txBody>
      <dsp:txXfrm>
        <a:off x="1948111" y="78504"/>
        <a:ext cx="1728723" cy="834676"/>
      </dsp:txXfrm>
    </dsp:sp>
    <dsp:sp modelId="{F265578C-3E77-664E-AA79-C48B2C43F21B}">
      <dsp:nvSpPr>
        <dsp:cNvPr id="0" name=""/>
        <dsp:cNvSpPr/>
      </dsp:nvSpPr>
      <dsp:spPr>
        <a:xfrm>
          <a:off x="4163883" y="52536"/>
          <a:ext cx="1907565" cy="886612"/>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tx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latin typeface="Century Gothic"/>
              <a:cs typeface="Century Gothic"/>
            </a:rPr>
            <a:t>Now</a:t>
          </a:r>
          <a:r>
            <a:rPr lang="en-US" sz="1300" b="1" kern="1200" dirty="0" smtClean="0">
              <a:solidFill>
                <a:srgbClr val="000000"/>
              </a:solidFill>
              <a:latin typeface="Century Gothic"/>
              <a:cs typeface="Century Gothic"/>
            </a:rPr>
            <a:t> CCSS/ELD Standards clearly define Academic Language as…</a:t>
          </a:r>
          <a:endParaRPr lang="en-US" sz="1300" b="1" kern="1200" dirty="0">
            <a:solidFill>
              <a:srgbClr val="000000"/>
            </a:solidFill>
            <a:latin typeface="Century Gothic"/>
            <a:cs typeface="Century Gothic"/>
          </a:endParaRPr>
        </a:p>
      </dsp:txBody>
      <dsp:txXfrm>
        <a:off x="4189851" y="78504"/>
        <a:ext cx="1855629" cy="834676"/>
      </dsp:txXfrm>
    </dsp:sp>
    <dsp:sp modelId="{0F06F516-2038-514C-82BD-89B80E436509}">
      <dsp:nvSpPr>
        <dsp:cNvPr id="0" name=""/>
        <dsp:cNvSpPr/>
      </dsp:nvSpPr>
      <dsp:spPr>
        <a:xfrm>
          <a:off x="3559244" y="3820638"/>
          <a:ext cx="664959" cy="664959"/>
        </a:xfrm>
        <a:prstGeom prst="triangle">
          <a:avLst/>
        </a:prstGeom>
        <a:solidFill>
          <a:schemeClr val="tx1"/>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65B00F-B5DD-A144-89F9-2DD7D862D6A8}">
      <dsp:nvSpPr>
        <dsp:cNvPr id="0" name=""/>
        <dsp:cNvSpPr/>
      </dsp:nvSpPr>
      <dsp:spPr>
        <a:xfrm rot="240000">
          <a:off x="1896237" y="3535696"/>
          <a:ext cx="3990974" cy="279076"/>
        </a:xfrm>
        <a:prstGeom prst="rect">
          <a:avLst/>
        </a:prstGeom>
        <a:solidFill>
          <a:schemeClr val="tx1"/>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7E05A4-BD53-A949-BFE6-F879205692DC}">
      <dsp:nvSpPr>
        <dsp:cNvPr id="0" name=""/>
        <dsp:cNvSpPr/>
      </dsp:nvSpPr>
      <dsp:spPr>
        <a:xfrm rot="240000">
          <a:off x="3991889" y="2858956"/>
          <a:ext cx="2193523" cy="699840"/>
        </a:xfrm>
        <a:prstGeom prst="roundRect">
          <a:avLst/>
        </a:prstGeom>
        <a:gradFill rotWithShape="0">
          <a:gsLst>
            <a:gs pos="0">
              <a:schemeClr val="accent2">
                <a:hueOff val="0"/>
                <a:satOff val="0"/>
                <a:lumOff val="0"/>
                <a:alphaOff val="0"/>
                <a:shade val="100000"/>
                <a:satMod val="120000"/>
              </a:schemeClr>
            </a:gs>
            <a:gs pos="69000">
              <a:schemeClr val="accent2">
                <a:hueOff val="0"/>
                <a:satOff val="0"/>
                <a:lumOff val="0"/>
                <a:alphaOff val="0"/>
                <a:tint val="80000"/>
                <a:shade val="100000"/>
                <a:satMod val="150000"/>
              </a:schemeClr>
            </a:gs>
            <a:gs pos="100000">
              <a:schemeClr val="accent2">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Sentences, Clauses, </a:t>
          </a:r>
        </a:p>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Phrases</a:t>
          </a:r>
          <a:endParaRPr lang="en-US" sz="1500" b="1" kern="1200" dirty="0">
            <a:solidFill>
              <a:srgbClr val="000000"/>
            </a:solidFill>
            <a:latin typeface="Century Gothic"/>
            <a:cs typeface="Century Gothic"/>
          </a:endParaRPr>
        </a:p>
      </dsp:txBody>
      <dsp:txXfrm>
        <a:off x="4026052" y="2893119"/>
        <a:ext cx="2125197" cy="631514"/>
      </dsp:txXfrm>
    </dsp:sp>
    <dsp:sp modelId="{7204E6E2-547C-8F42-B20F-782D9A51DB71}">
      <dsp:nvSpPr>
        <dsp:cNvPr id="0" name=""/>
        <dsp:cNvSpPr/>
      </dsp:nvSpPr>
      <dsp:spPr>
        <a:xfrm rot="240000">
          <a:off x="4056252" y="2060534"/>
          <a:ext cx="2180057" cy="700781"/>
        </a:xfrm>
        <a:prstGeom prst="roundRect">
          <a:avLst/>
        </a:prstGeom>
        <a:gradFill rotWithShape="0">
          <a:gsLst>
            <a:gs pos="0">
              <a:schemeClr val="accent3">
                <a:hueOff val="0"/>
                <a:satOff val="0"/>
                <a:lumOff val="0"/>
                <a:alphaOff val="0"/>
                <a:shade val="100000"/>
                <a:satMod val="120000"/>
              </a:schemeClr>
            </a:gs>
            <a:gs pos="69000">
              <a:schemeClr val="accent3">
                <a:hueOff val="0"/>
                <a:satOff val="0"/>
                <a:lumOff val="0"/>
                <a:alphaOff val="0"/>
                <a:tint val="80000"/>
                <a:shade val="100000"/>
                <a:satMod val="150000"/>
              </a:schemeClr>
            </a:gs>
            <a:gs pos="100000">
              <a:schemeClr val="accent3">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Text Structures</a:t>
          </a:r>
          <a:endParaRPr lang="en-US" sz="1500" b="1" kern="1200" dirty="0">
            <a:solidFill>
              <a:srgbClr val="000000"/>
            </a:solidFill>
            <a:latin typeface="Century Gothic"/>
            <a:cs typeface="Century Gothic"/>
          </a:endParaRPr>
        </a:p>
      </dsp:txBody>
      <dsp:txXfrm>
        <a:off x="4090461" y="2094743"/>
        <a:ext cx="2111639" cy="632363"/>
      </dsp:txXfrm>
    </dsp:sp>
    <dsp:sp modelId="{D0CAA716-34EA-E849-9EA6-701087D54408}">
      <dsp:nvSpPr>
        <dsp:cNvPr id="0" name=""/>
        <dsp:cNvSpPr/>
      </dsp:nvSpPr>
      <dsp:spPr>
        <a:xfrm rot="240000">
          <a:off x="4111188" y="1280503"/>
          <a:ext cx="2185443" cy="700405"/>
        </a:xfrm>
        <a:prstGeom prst="roundRect">
          <a:avLst/>
        </a:prstGeom>
        <a:gradFill rotWithShape="0">
          <a:gsLst>
            <a:gs pos="0">
              <a:schemeClr val="accent4">
                <a:hueOff val="0"/>
                <a:satOff val="0"/>
                <a:lumOff val="0"/>
                <a:alphaOff val="0"/>
                <a:shade val="100000"/>
                <a:satMod val="120000"/>
              </a:schemeClr>
            </a:gs>
            <a:gs pos="69000">
              <a:schemeClr val="accent4">
                <a:hueOff val="0"/>
                <a:satOff val="0"/>
                <a:lumOff val="0"/>
                <a:alphaOff val="0"/>
                <a:tint val="80000"/>
                <a:shade val="100000"/>
                <a:satMod val="150000"/>
              </a:schemeClr>
            </a:gs>
            <a:gs pos="100000">
              <a:schemeClr val="accent4">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Vocabulary</a:t>
          </a:r>
          <a:endParaRPr lang="en-US" sz="1500" b="1" kern="1200" dirty="0">
            <a:solidFill>
              <a:srgbClr val="000000"/>
            </a:solidFill>
            <a:latin typeface="Century Gothic"/>
            <a:cs typeface="Century Gothic"/>
          </a:endParaRPr>
        </a:p>
      </dsp:txBody>
      <dsp:txXfrm>
        <a:off x="4145379" y="1314694"/>
        <a:ext cx="2117061" cy="632023"/>
      </dsp:txXfrm>
    </dsp:sp>
    <dsp:sp modelId="{DF27EAD8-544D-CD4F-844F-546B979082FA}">
      <dsp:nvSpPr>
        <dsp:cNvPr id="0" name=""/>
        <dsp:cNvSpPr/>
      </dsp:nvSpPr>
      <dsp:spPr>
        <a:xfrm rot="240000">
          <a:off x="1714356" y="2698981"/>
          <a:ext cx="2182535" cy="700608"/>
        </a:xfrm>
        <a:prstGeom prst="roundRect">
          <a:avLst/>
        </a:prstGeom>
        <a:gradFill rotWithShape="0">
          <a:gsLst>
            <a:gs pos="0">
              <a:schemeClr val="accent5">
                <a:hueOff val="0"/>
                <a:satOff val="0"/>
                <a:lumOff val="0"/>
                <a:alphaOff val="0"/>
                <a:shade val="100000"/>
                <a:satMod val="120000"/>
              </a:schemeClr>
            </a:gs>
            <a:gs pos="69000">
              <a:schemeClr val="accent5">
                <a:hueOff val="0"/>
                <a:satOff val="0"/>
                <a:lumOff val="0"/>
                <a:alphaOff val="0"/>
                <a:tint val="80000"/>
                <a:shade val="100000"/>
                <a:satMod val="150000"/>
              </a:schemeClr>
            </a:gs>
            <a:gs pos="100000">
              <a:schemeClr val="accent5">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latin typeface="Century Gothic"/>
              <a:cs typeface="Century Gothic"/>
            </a:rPr>
            <a:t>Vocabulary</a:t>
          </a:r>
          <a:endParaRPr lang="en-US" sz="1500" b="1" kern="1200" dirty="0">
            <a:solidFill>
              <a:schemeClr val="tx1"/>
            </a:solidFill>
            <a:latin typeface="Century Gothic"/>
            <a:cs typeface="Century Gothic"/>
          </a:endParaRPr>
        </a:p>
      </dsp:txBody>
      <dsp:txXfrm>
        <a:off x="1748557" y="2733182"/>
        <a:ext cx="2114133" cy="632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7BD7C-1646-5546-9FA8-20CFB6FC04D4}">
      <dsp:nvSpPr>
        <dsp:cNvPr id="0" name=""/>
        <dsp:cNvSpPr/>
      </dsp:nvSpPr>
      <dsp:spPr>
        <a:xfrm>
          <a:off x="3987799" y="2612101"/>
          <a:ext cx="2182312" cy="757497"/>
        </a:xfrm>
        <a:custGeom>
          <a:avLst/>
          <a:gdLst/>
          <a:ahLst/>
          <a:cxnLst/>
          <a:rect l="0" t="0" r="0" b="0"/>
          <a:pathLst>
            <a:path>
              <a:moveTo>
                <a:pt x="0" y="0"/>
              </a:moveTo>
              <a:lnTo>
                <a:pt x="0" y="378748"/>
              </a:lnTo>
              <a:lnTo>
                <a:pt x="2182312" y="378748"/>
              </a:lnTo>
              <a:lnTo>
                <a:pt x="2182312" y="75749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7712FA-EAAE-354C-B774-EC74CFF571F0}">
      <dsp:nvSpPr>
        <dsp:cNvPr id="0" name=""/>
        <dsp:cNvSpPr/>
      </dsp:nvSpPr>
      <dsp:spPr>
        <a:xfrm>
          <a:off x="1805487" y="2612101"/>
          <a:ext cx="2182312" cy="757497"/>
        </a:xfrm>
        <a:custGeom>
          <a:avLst/>
          <a:gdLst/>
          <a:ahLst/>
          <a:cxnLst/>
          <a:rect l="0" t="0" r="0" b="0"/>
          <a:pathLst>
            <a:path>
              <a:moveTo>
                <a:pt x="2182312" y="0"/>
              </a:moveTo>
              <a:lnTo>
                <a:pt x="2182312" y="378748"/>
              </a:lnTo>
              <a:lnTo>
                <a:pt x="0" y="378748"/>
              </a:lnTo>
              <a:lnTo>
                <a:pt x="0" y="757497"/>
              </a:lnTo>
            </a:path>
          </a:pathLst>
        </a:custGeom>
        <a:noFill/>
        <a:ln w="12700" cap="flat" cmpd="sng" algn="ctr">
          <a:solidFill>
            <a:schemeClr val="dk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A6817B-CAF3-9244-B0DD-71D5263D2ACE}">
      <dsp:nvSpPr>
        <dsp:cNvPr id="0" name=""/>
        <dsp:cNvSpPr/>
      </dsp:nvSpPr>
      <dsp:spPr>
        <a:xfrm>
          <a:off x="2184235" y="808537"/>
          <a:ext cx="3607128" cy="1803564"/>
        </a:xfrm>
        <a:prstGeom prst="rect">
          <a:avLst/>
        </a:prstGeom>
        <a:solidFill>
          <a:schemeClr val="bg2"/>
        </a:soli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latin typeface="Century Gothic"/>
              <a:cs typeface="Century Gothic"/>
            </a:rPr>
            <a:t>Learning How English Works</a:t>
          </a:r>
          <a:endParaRPr lang="en-US" sz="4200" kern="1200" dirty="0">
            <a:latin typeface="Century Gothic"/>
            <a:cs typeface="Century Gothic"/>
          </a:endParaRPr>
        </a:p>
      </dsp:txBody>
      <dsp:txXfrm>
        <a:off x="2184235" y="808537"/>
        <a:ext cx="3607128" cy="1803564"/>
      </dsp:txXfrm>
    </dsp:sp>
    <dsp:sp modelId="{B28AFFFC-2369-0741-8BE2-B71D0C7023F7}">
      <dsp:nvSpPr>
        <dsp:cNvPr id="0" name=""/>
        <dsp:cNvSpPr/>
      </dsp:nvSpPr>
      <dsp:spPr>
        <a:xfrm>
          <a:off x="1922" y="3369599"/>
          <a:ext cx="3607128" cy="1803564"/>
        </a:xfrm>
        <a:prstGeom prst="rect">
          <a:avLst/>
        </a:prstGeom>
        <a:solidFill>
          <a:schemeClr val="accent4">
            <a:lumMod val="20000"/>
            <a:lumOff val="80000"/>
          </a:schemeClr>
        </a:soli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latin typeface="Century Gothic"/>
              <a:cs typeface="Century Gothic"/>
            </a:rPr>
            <a:t>Implications for instruction</a:t>
          </a:r>
          <a:endParaRPr lang="en-US" sz="4200" kern="1200" dirty="0">
            <a:latin typeface="Century Gothic"/>
            <a:cs typeface="Century Gothic"/>
          </a:endParaRPr>
        </a:p>
      </dsp:txBody>
      <dsp:txXfrm>
        <a:off x="1922" y="3369599"/>
        <a:ext cx="3607128" cy="1803564"/>
      </dsp:txXfrm>
    </dsp:sp>
    <dsp:sp modelId="{8240F34E-348B-0A41-BF9B-76976C133EA3}">
      <dsp:nvSpPr>
        <dsp:cNvPr id="0" name=""/>
        <dsp:cNvSpPr/>
      </dsp:nvSpPr>
      <dsp:spPr>
        <a:xfrm>
          <a:off x="4366548" y="3369599"/>
          <a:ext cx="3607128" cy="1803564"/>
        </a:xfrm>
        <a:prstGeom prst="rect">
          <a:avLst/>
        </a:prstGeom>
        <a:solidFill>
          <a:schemeClr val="accent4">
            <a:lumMod val="20000"/>
            <a:lumOff val="80000"/>
          </a:schemeClr>
        </a:soli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smtClean="0">
              <a:latin typeface="Century Gothic"/>
              <a:cs typeface="Century Gothic"/>
            </a:rPr>
            <a:t>Opportunities for ELs</a:t>
          </a:r>
          <a:endParaRPr lang="en-US" sz="4200" kern="1200" dirty="0">
            <a:latin typeface="Century Gothic"/>
            <a:cs typeface="Century Gothic"/>
          </a:endParaRPr>
        </a:p>
      </dsp:txBody>
      <dsp:txXfrm>
        <a:off x="4366548" y="3369599"/>
        <a:ext cx="3607128" cy="18035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14743-4CE5-F34E-BC57-F9B789AF5B8D}">
      <dsp:nvSpPr>
        <dsp:cNvPr id="0" name=""/>
        <dsp:cNvSpPr/>
      </dsp:nvSpPr>
      <dsp:spPr>
        <a:xfrm>
          <a:off x="1922143" y="52536"/>
          <a:ext cx="1780659" cy="88661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tx1"/>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entury Gothic"/>
              <a:cs typeface="Century Gothic"/>
            </a:rPr>
            <a:t>Before</a:t>
          </a:r>
          <a:r>
            <a:rPr lang="en-US" sz="1300" b="1" kern="1200" dirty="0" smtClean="0">
              <a:solidFill>
                <a:schemeClr val="tx1"/>
              </a:solidFill>
              <a:latin typeface="Century Gothic"/>
              <a:cs typeface="Century Gothic"/>
            </a:rPr>
            <a:t> some perceived Academic Language as…</a:t>
          </a:r>
          <a:endParaRPr lang="en-US" sz="1300" b="1" kern="1200" dirty="0">
            <a:solidFill>
              <a:schemeClr val="tx1"/>
            </a:solidFill>
            <a:latin typeface="Century Gothic"/>
            <a:cs typeface="Century Gothic"/>
          </a:endParaRPr>
        </a:p>
      </dsp:txBody>
      <dsp:txXfrm>
        <a:off x="1948111" y="78504"/>
        <a:ext cx="1728723" cy="834676"/>
      </dsp:txXfrm>
    </dsp:sp>
    <dsp:sp modelId="{F265578C-3E77-664E-AA79-C48B2C43F21B}">
      <dsp:nvSpPr>
        <dsp:cNvPr id="0" name=""/>
        <dsp:cNvSpPr/>
      </dsp:nvSpPr>
      <dsp:spPr>
        <a:xfrm>
          <a:off x="4163883" y="52536"/>
          <a:ext cx="1907565" cy="886612"/>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tx1">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latin typeface="Century Gothic"/>
              <a:cs typeface="Century Gothic"/>
            </a:rPr>
            <a:t>Now</a:t>
          </a:r>
          <a:r>
            <a:rPr lang="en-US" sz="1300" b="1" kern="1200" dirty="0" smtClean="0">
              <a:solidFill>
                <a:srgbClr val="000000"/>
              </a:solidFill>
              <a:latin typeface="Century Gothic"/>
              <a:cs typeface="Century Gothic"/>
            </a:rPr>
            <a:t> CCSS/ELD Standards clearly define Academic Language as…</a:t>
          </a:r>
          <a:endParaRPr lang="en-US" sz="1300" b="1" kern="1200" dirty="0">
            <a:solidFill>
              <a:srgbClr val="000000"/>
            </a:solidFill>
            <a:latin typeface="Century Gothic"/>
            <a:cs typeface="Century Gothic"/>
          </a:endParaRPr>
        </a:p>
      </dsp:txBody>
      <dsp:txXfrm>
        <a:off x="4189851" y="78504"/>
        <a:ext cx="1855629" cy="834676"/>
      </dsp:txXfrm>
    </dsp:sp>
    <dsp:sp modelId="{0F06F516-2038-514C-82BD-89B80E436509}">
      <dsp:nvSpPr>
        <dsp:cNvPr id="0" name=""/>
        <dsp:cNvSpPr/>
      </dsp:nvSpPr>
      <dsp:spPr>
        <a:xfrm>
          <a:off x="3559244" y="3820638"/>
          <a:ext cx="664959" cy="664959"/>
        </a:xfrm>
        <a:prstGeom prst="triangle">
          <a:avLst/>
        </a:prstGeom>
        <a:solidFill>
          <a:schemeClr val="tx1"/>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B65B00F-B5DD-A144-89F9-2DD7D862D6A8}">
      <dsp:nvSpPr>
        <dsp:cNvPr id="0" name=""/>
        <dsp:cNvSpPr/>
      </dsp:nvSpPr>
      <dsp:spPr>
        <a:xfrm rot="240000">
          <a:off x="1896237" y="3535696"/>
          <a:ext cx="3990974" cy="279076"/>
        </a:xfrm>
        <a:prstGeom prst="rect">
          <a:avLst/>
        </a:prstGeom>
        <a:solidFill>
          <a:schemeClr val="tx1"/>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E7E05A4-BD53-A949-BFE6-F879205692DC}">
      <dsp:nvSpPr>
        <dsp:cNvPr id="0" name=""/>
        <dsp:cNvSpPr/>
      </dsp:nvSpPr>
      <dsp:spPr>
        <a:xfrm rot="240000">
          <a:off x="3991889" y="2858956"/>
          <a:ext cx="2193523" cy="699840"/>
        </a:xfrm>
        <a:prstGeom prst="roundRect">
          <a:avLst/>
        </a:prstGeom>
        <a:gradFill rotWithShape="0">
          <a:gsLst>
            <a:gs pos="0">
              <a:schemeClr val="accent2">
                <a:hueOff val="0"/>
                <a:satOff val="0"/>
                <a:lumOff val="0"/>
                <a:alphaOff val="0"/>
                <a:shade val="100000"/>
                <a:satMod val="120000"/>
              </a:schemeClr>
            </a:gs>
            <a:gs pos="69000">
              <a:schemeClr val="accent2">
                <a:hueOff val="0"/>
                <a:satOff val="0"/>
                <a:lumOff val="0"/>
                <a:alphaOff val="0"/>
                <a:tint val="80000"/>
                <a:shade val="100000"/>
                <a:satMod val="150000"/>
              </a:schemeClr>
            </a:gs>
            <a:gs pos="100000">
              <a:schemeClr val="accent2">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Sentences, Clauses, </a:t>
          </a:r>
        </a:p>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Phrases</a:t>
          </a:r>
          <a:endParaRPr lang="en-US" sz="1500" b="1" kern="1200" dirty="0">
            <a:solidFill>
              <a:srgbClr val="000000"/>
            </a:solidFill>
            <a:latin typeface="Century Gothic"/>
            <a:cs typeface="Century Gothic"/>
          </a:endParaRPr>
        </a:p>
      </dsp:txBody>
      <dsp:txXfrm>
        <a:off x="4026052" y="2893119"/>
        <a:ext cx="2125197" cy="631514"/>
      </dsp:txXfrm>
    </dsp:sp>
    <dsp:sp modelId="{7204E6E2-547C-8F42-B20F-782D9A51DB71}">
      <dsp:nvSpPr>
        <dsp:cNvPr id="0" name=""/>
        <dsp:cNvSpPr/>
      </dsp:nvSpPr>
      <dsp:spPr>
        <a:xfrm rot="240000">
          <a:off x="4056252" y="2060534"/>
          <a:ext cx="2180057" cy="700781"/>
        </a:xfrm>
        <a:prstGeom prst="roundRect">
          <a:avLst/>
        </a:prstGeom>
        <a:gradFill rotWithShape="0">
          <a:gsLst>
            <a:gs pos="0">
              <a:schemeClr val="accent3">
                <a:hueOff val="0"/>
                <a:satOff val="0"/>
                <a:lumOff val="0"/>
                <a:alphaOff val="0"/>
                <a:shade val="100000"/>
                <a:satMod val="120000"/>
              </a:schemeClr>
            </a:gs>
            <a:gs pos="69000">
              <a:schemeClr val="accent3">
                <a:hueOff val="0"/>
                <a:satOff val="0"/>
                <a:lumOff val="0"/>
                <a:alphaOff val="0"/>
                <a:tint val="80000"/>
                <a:shade val="100000"/>
                <a:satMod val="150000"/>
              </a:schemeClr>
            </a:gs>
            <a:gs pos="100000">
              <a:schemeClr val="accent3">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Text Structures</a:t>
          </a:r>
          <a:endParaRPr lang="en-US" sz="1500" b="1" kern="1200" dirty="0">
            <a:solidFill>
              <a:srgbClr val="000000"/>
            </a:solidFill>
            <a:latin typeface="Century Gothic"/>
            <a:cs typeface="Century Gothic"/>
          </a:endParaRPr>
        </a:p>
      </dsp:txBody>
      <dsp:txXfrm>
        <a:off x="4090461" y="2094743"/>
        <a:ext cx="2111639" cy="632363"/>
      </dsp:txXfrm>
    </dsp:sp>
    <dsp:sp modelId="{D0CAA716-34EA-E849-9EA6-701087D54408}">
      <dsp:nvSpPr>
        <dsp:cNvPr id="0" name=""/>
        <dsp:cNvSpPr/>
      </dsp:nvSpPr>
      <dsp:spPr>
        <a:xfrm rot="240000">
          <a:off x="4111188" y="1280503"/>
          <a:ext cx="2185443" cy="700405"/>
        </a:xfrm>
        <a:prstGeom prst="roundRect">
          <a:avLst/>
        </a:prstGeom>
        <a:gradFill rotWithShape="0">
          <a:gsLst>
            <a:gs pos="0">
              <a:schemeClr val="accent4">
                <a:hueOff val="0"/>
                <a:satOff val="0"/>
                <a:lumOff val="0"/>
                <a:alphaOff val="0"/>
                <a:shade val="100000"/>
                <a:satMod val="120000"/>
              </a:schemeClr>
            </a:gs>
            <a:gs pos="69000">
              <a:schemeClr val="accent4">
                <a:hueOff val="0"/>
                <a:satOff val="0"/>
                <a:lumOff val="0"/>
                <a:alphaOff val="0"/>
                <a:tint val="80000"/>
                <a:shade val="100000"/>
                <a:satMod val="150000"/>
              </a:schemeClr>
            </a:gs>
            <a:gs pos="100000">
              <a:schemeClr val="accent4">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entury Gothic"/>
              <a:cs typeface="Century Gothic"/>
            </a:rPr>
            <a:t>Vocabulary</a:t>
          </a:r>
          <a:endParaRPr lang="en-US" sz="1500" b="1" kern="1200" dirty="0">
            <a:solidFill>
              <a:srgbClr val="000000"/>
            </a:solidFill>
            <a:latin typeface="Century Gothic"/>
            <a:cs typeface="Century Gothic"/>
          </a:endParaRPr>
        </a:p>
      </dsp:txBody>
      <dsp:txXfrm>
        <a:off x="4145379" y="1314694"/>
        <a:ext cx="2117061" cy="632023"/>
      </dsp:txXfrm>
    </dsp:sp>
    <dsp:sp modelId="{DF27EAD8-544D-CD4F-844F-546B979082FA}">
      <dsp:nvSpPr>
        <dsp:cNvPr id="0" name=""/>
        <dsp:cNvSpPr/>
      </dsp:nvSpPr>
      <dsp:spPr>
        <a:xfrm rot="240000">
          <a:off x="1714356" y="2698981"/>
          <a:ext cx="2182535" cy="700608"/>
        </a:xfrm>
        <a:prstGeom prst="roundRect">
          <a:avLst/>
        </a:prstGeom>
        <a:gradFill rotWithShape="0">
          <a:gsLst>
            <a:gs pos="0">
              <a:schemeClr val="accent5">
                <a:hueOff val="0"/>
                <a:satOff val="0"/>
                <a:lumOff val="0"/>
                <a:alphaOff val="0"/>
                <a:shade val="100000"/>
                <a:satMod val="120000"/>
              </a:schemeClr>
            </a:gs>
            <a:gs pos="69000">
              <a:schemeClr val="accent5">
                <a:hueOff val="0"/>
                <a:satOff val="0"/>
                <a:lumOff val="0"/>
                <a:alphaOff val="0"/>
                <a:tint val="80000"/>
                <a:shade val="100000"/>
                <a:satMod val="150000"/>
              </a:schemeClr>
            </a:gs>
            <a:gs pos="100000">
              <a:schemeClr val="accent5">
                <a:hueOff val="0"/>
                <a:satOff val="0"/>
                <a:lumOff val="0"/>
                <a:alphaOff val="0"/>
                <a:tint val="50000"/>
                <a:shade val="100000"/>
                <a:satMod val="150000"/>
              </a:schemeClr>
            </a:gs>
          </a:gsLst>
          <a:path path="circle">
            <a:fillToRect l="100000" t="100000" r="100000" b="100000"/>
          </a:path>
        </a:gradFill>
        <a:ln>
          <a:solidFill>
            <a:schemeClr val="tx1">
              <a:alpha val="90000"/>
            </a:schemeClr>
          </a:solid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tx1"/>
              </a:solidFill>
              <a:latin typeface="Century Gothic"/>
              <a:cs typeface="Century Gothic"/>
            </a:rPr>
            <a:t>Vocabulary</a:t>
          </a:r>
          <a:endParaRPr lang="en-US" sz="1500" b="1" kern="1200" dirty="0">
            <a:solidFill>
              <a:schemeClr val="tx1"/>
            </a:solidFill>
            <a:latin typeface="Century Gothic"/>
            <a:cs typeface="Century Gothic"/>
          </a:endParaRPr>
        </a:p>
      </dsp:txBody>
      <dsp:txXfrm>
        <a:off x="1748557" y="2733182"/>
        <a:ext cx="2114133" cy="6322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B28366-DFC2-C844-AC55-C1AFD701A914}" type="datetimeFigureOut">
              <a:rPr lang="en-US" smtClean="0"/>
              <a:t>12/18/14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9AC0D8-8B50-694A-BAA1-8856942640ED}" type="slidenum">
              <a:rPr lang="en-US" smtClean="0"/>
              <a:t>‹#›</a:t>
            </a:fld>
            <a:endParaRPr lang="en-US"/>
          </a:p>
        </p:txBody>
      </p:sp>
    </p:spTree>
    <p:extLst>
      <p:ext uri="{BB962C8B-B14F-4D97-AF65-F5344CB8AC3E}">
        <p14:creationId xmlns:p14="http://schemas.microsoft.com/office/powerpoint/2010/main" val="2234503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7FDE24F-7D2C-5245-A1A0-62A604BE18E7}" type="datetimeFigureOut">
              <a:rPr lang="en-US"/>
              <a:pPr>
                <a:defRPr/>
              </a:pPr>
              <a:t>12/18/14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CC4C6-5D01-5547-8A88-50BF8D7EBCEA}" type="slidenum">
              <a:rPr lang="en-US"/>
              <a:pPr>
                <a:defRPr/>
              </a:pPr>
              <a:t>‹#›</a:t>
            </a:fld>
            <a:endParaRPr lang="en-US"/>
          </a:p>
        </p:txBody>
      </p:sp>
    </p:spTree>
    <p:extLst>
      <p:ext uri="{BB962C8B-B14F-4D97-AF65-F5344CB8AC3E}">
        <p14:creationId xmlns:p14="http://schemas.microsoft.com/office/powerpoint/2010/main" val="59857351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Add your name  as the presenter.</a:t>
            </a:r>
          </a:p>
          <a:p>
            <a:pPr eaLnBrk="1" hangingPunct="1">
              <a:spcBef>
                <a:spcPct val="0"/>
              </a:spcBef>
            </a:pPr>
            <a:endParaRPr lang="en-US">
              <a:latin typeface="Calibri" charset="0"/>
            </a:endParaRPr>
          </a:p>
          <a:p>
            <a:pPr eaLnBrk="1" hangingPunct="1">
              <a:spcBef>
                <a:spcPct val="0"/>
              </a:spcBef>
            </a:pPr>
            <a:r>
              <a:rPr lang="en-US" b="1">
                <a:latin typeface="Calibri" charset="0"/>
              </a:rPr>
              <a:t>Slide 1</a:t>
            </a:r>
            <a:r>
              <a:rPr lang="en-US">
                <a:latin typeface="Calibri" charset="0"/>
              </a:rPr>
              <a:t>: (1 minute) Introduction.  Add you name to the slide</a:t>
            </a:r>
          </a:p>
          <a:p>
            <a:pPr eaLnBrk="1" hangingPunct="1">
              <a:spcBef>
                <a:spcPct val="0"/>
              </a:spcBef>
            </a:pPr>
            <a:endParaRPr lang="en-US">
              <a:latin typeface="Calibri" charset="0"/>
            </a:endParaRPr>
          </a:p>
          <a:p>
            <a:pPr eaLnBrk="1" hangingPunct="1">
              <a:spcBef>
                <a:spcPct val="0"/>
              </a:spcBef>
            </a:pPr>
            <a:r>
              <a:rPr lang="en-US" b="1">
                <a:latin typeface="Calibri" charset="0"/>
              </a:rPr>
              <a:t>Purpose/Why:  </a:t>
            </a:r>
            <a:r>
              <a:rPr lang="en-US">
                <a:latin typeface="Calibri" charset="0"/>
              </a:rPr>
              <a:t>Remind participants that this is the last of 4 sessions in transitioning to the New CA ELD Standards</a:t>
            </a:r>
          </a:p>
          <a:p>
            <a:pPr eaLnBrk="1" hangingPunct="1">
              <a:spcBef>
                <a:spcPct val="0"/>
              </a:spcBef>
            </a:pPr>
            <a:endParaRPr lang="en-US">
              <a:latin typeface="Calibri" charset="0"/>
            </a:endParaRPr>
          </a:p>
          <a:p>
            <a:pPr eaLnBrk="1" hangingPunct="1">
              <a:spcBef>
                <a:spcPct val="0"/>
              </a:spcBef>
            </a:pPr>
            <a:r>
              <a:rPr lang="en-US" b="1">
                <a:latin typeface="Calibri" charset="0"/>
              </a:rPr>
              <a:t>How: </a:t>
            </a:r>
            <a:r>
              <a:rPr lang="en-US">
                <a:latin typeface="Calibri" charset="0"/>
              </a:rPr>
              <a:t>You will guide participants through the information while modeling instructional strategies that could be transferred to classroom practice. </a:t>
            </a: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36B10DC9-E93F-214B-9010-05A49EE6A524}" type="slidenum">
              <a:rPr lang="en-US" sz="1200">
                <a:latin typeface="Calibri" charset="0"/>
              </a:rPr>
              <a:pPr eaLnBrk="1" fontAlgn="base" hangingPunct="1">
                <a:spcBef>
                  <a:spcPct val="0"/>
                </a:spcBef>
                <a:spcAft>
                  <a:spcPct val="0"/>
                </a:spcAft>
              </a:pPr>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25000"/>
            </a:pPr>
            <a:r>
              <a:rPr lang="en-US" b="1" dirty="0">
                <a:latin typeface="Century Gothic"/>
              </a:rPr>
              <a:t>Slide 9:  1 min.</a:t>
            </a:r>
          </a:p>
          <a:p>
            <a:pPr eaLnBrk="1" hangingPunct="1">
              <a:spcBef>
                <a:spcPct val="0"/>
              </a:spcBef>
            </a:pPr>
            <a:endParaRPr lang="en-US" sz="1800" dirty="0">
              <a:latin typeface="Century Gothic"/>
            </a:endParaRPr>
          </a:p>
          <a:p>
            <a:pPr eaLnBrk="1" hangingPunct="1">
              <a:spcBef>
                <a:spcPct val="0"/>
              </a:spcBef>
              <a:buSzPct val="25000"/>
            </a:pPr>
            <a:r>
              <a:rPr lang="en-US" b="1" dirty="0">
                <a:latin typeface="Century Gothic"/>
              </a:rPr>
              <a:t>Why/Purpose</a:t>
            </a:r>
            <a:r>
              <a:rPr lang="en-US" sz="1800" dirty="0">
                <a:latin typeface="Century Gothic"/>
              </a:rPr>
              <a:t>:  </a:t>
            </a:r>
            <a:r>
              <a:rPr lang="en-US" dirty="0">
                <a:latin typeface="Century Gothic"/>
              </a:rPr>
              <a:t>To orient them to the organization of the CELDS</a:t>
            </a:r>
          </a:p>
          <a:p>
            <a:pPr eaLnBrk="1" hangingPunct="1">
              <a:spcBef>
                <a:spcPct val="0"/>
              </a:spcBef>
              <a:buSzPct val="25000"/>
            </a:pPr>
            <a:endParaRPr lang="en-US" dirty="0">
              <a:latin typeface="Century Gothic"/>
            </a:endParaRPr>
          </a:p>
          <a:p>
            <a:pPr eaLnBrk="1" hangingPunct="1">
              <a:spcBef>
                <a:spcPct val="0"/>
              </a:spcBef>
              <a:buSzPct val="25000"/>
            </a:pPr>
            <a:r>
              <a:rPr lang="en-US" b="1" dirty="0">
                <a:latin typeface="Century Gothic"/>
              </a:rPr>
              <a:t>How: Tell participants:</a:t>
            </a:r>
          </a:p>
          <a:p>
            <a:pPr eaLnBrk="1" hangingPunct="1">
              <a:spcBef>
                <a:spcPct val="0"/>
              </a:spcBef>
              <a:buClr>
                <a:srgbClr val="000000"/>
              </a:buClr>
              <a:buFont typeface="Arial" charset="0"/>
              <a:buChar char="●"/>
            </a:pPr>
            <a:r>
              <a:rPr lang="en-US" dirty="0">
                <a:latin typeface="Century Gothic"/>
              </a:rPr>
              <a:t>These are all of the sections of the documents found in the CDE.  Begins with Overview, then it goes into grade level standards, appendices, and glossary.</a:t>
            </a:r>
          </a:p>
          <a:p>
            <a:pPr eaLnBrk="1" hangingPunct="1">
              <a:spcBef>
                <a:spcPct val="0"/>
              </a:spcBef>
            </a:pPr>
            <a:endParaRPr lang="en-US" dirty="0">
              <a:latin typeface="Century Gothic"/>
            </a:endParaRPr>
          </a:p>
          <a:p>
            <a:pPr eaLnBrk="1" hangingPunct="1">
              <a:spcBef>
                <a:spcPct val="0"/>
              </a:spcBef>
              <a:buClr>
                <a:srgbClr val="000000"/>
              </a:buClr>
              <a:buFont typeface="Arial" charset="0"/>
              <a:buChar char="●"/>
            </a:pPr>
            <a:r>
              <a:rPr lang="en-US" dirty="0">
                <a:latin typeface="Century Gothic"/>
              </a:rPr>
              <a:t>Today our work will revolve around </a:t>
            </a:r>
            <a:r>
              <a:rPr lang="en-US" b="1" dirty="0">
                <a:latin typeface="Century Gothic"/>
              </a:rPr>
              <a:t>Appendix B </a:t>
            </a:r>
            <a:r>
              <a:rPr lang="en-US" dirty="0">
                <a:latin typeface="Century Gothic"/>
              </a:rPr>
              <a:t>which gives the theoretical and research about learning How English Works</a:t>
            </a:r>
          </a:p>
          <a:p>
            <a:pPr eaLnBrk="1" hangingPunct="1">
              <a:spcBef>
                <a:spcPct val="0"/>
              </a:spcBef>
            </a:pPr>
            <a:endParaRPr lang="en-US" dirty="0">
              <a:latin typeface="Century Gothic"/>
            </a:endParaRPr>
          </a:p>
          <a:p>
            <a:pPr eaLnBrk="1" hangingPunct="1">
              <a:spcBef>
                <a:spcPct val="0"/>
              </a:spcBef>
            </a:pPr>
            <a:endParaRPr lang="en-US" dirty="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C9281A3C-7FC7-8E41-BA37-2F6A424CE0FB}" type="slidenum">
              <a:rPr lang="en-US" sz="1200">
                <a:latin typeface="Calibri" charset="0"/>
              </a:rPr>
              <a:pPr eaLnBrk="1" fontAlgn="base" hangingPunct="1">
                <a:spcBef>
                  <a:spcPct val="0"/>
                </a:spcBef>
                <a:spcAft>
                  <a:spcPct val="0"/>
                </a:spcAft>
              </a:pPr>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79000"/>
            </a:pPr>
            <a:r>
              <a:rPr lang="en-US" b="1" dirty="0">
                <a:solidFill>
                  <a:srgbClr val="000000"/>
                </a:solidFill>
                <a:latin typeface="Century Gothic"/>
              </a:rPr>
              <a:t>Slides 9-19 ( minutes)</a:t>
            </a:r>
          </a:p>
          <a:p>
            <a:pPr eaLnBrk="1" hangingPunct="1">
              <a:spcBef>
                <a:spcPct val="0"/>
              </a:spcBef>
              <a:buSzPct val="79000"/>
            </a:pPr>
            <a:endParaRPr lang="en-US" dirty="0">
              <a:solidFill>
                <a:srgbClr val="000000"/>
              </a:solidFill>
              <a:latin typeface="Century Gothic"/>
            </a:endParaRPr>
          </a:p>
          <a:p>
            <a:pPr eaLnBrk="1" hangingPunct="1">
              <a:spcBef>
                <a:spcPct val="0"/>
              </a:spcBef>
              <a:buSzPct val="79000"/>
            </a:pPr>
            <a:r>
              <a:rPr lang="en-US" b="1" dirty="0">
                <a:solidFill>
                  <a:srgbClr val="000000"/>
                </a:solidFill>
                <a:latin typeface="Century Gothic"/>
              </a:rPr>
              <a:t>Why/Purpose: </a:t>
            </a:r>
            <a:r>
              <a:rPr lang="en-US" dirty="0">
                <a:solidFill>
                  <a:srgbClr val="000000"/>
                </a:solidFill>
                <a:latin typeface="Century Gothic"/>
              </a:rPr>
              <a:t>Understand Appendix B: how English Works</a:t>
            </a:r>
          </a:p>
          <a:p>
            <a:pPr eaLnBrk="1" hangingPunct="1">
              <a:spcBef>
                <a:spcPct val="0"/>
              </a:spcBef>
              <a:buSzPct val="79000"/>
            </a:pPr>
            <a:endParaRPr lang="en-US" dirty="0">
              <a:solidFill>
                <a:srgbClr val="000000"/>
              </a:solidFill>
              <a:latin typeface="Century Gothic"/>
            </a:endParaRPr>
          </a:p>
          <a:p>
            <a:pPr eaLnBrk="1" hangingPunct="1">
              <a:spcBef>
                <a:spcPct val="0"/>
              </a:spcBef>
              <a:buSzPct val="79000"/>
            </a:pPr>
            <a:r>
              <a:rPr lang="en-US" b="1" dirty="0">
                <a:solidFill>
                  <a:srgbClr val="000000"/>
                </a:solidFill>
                <a:latin typeface="Century Gothic"/>
              </a:rPr>
              <a:t>How: </a:t>
            </a:r>
            <a:r>
              <a:rPr lang="en-US" dirty="0">
                <a:solidFill>
                  <a:srgbClr val="000000"/>
                </a:solidFill>
                <a:latin typeface="Century Gothic"/>
              </a:rPr>
              <a:t> </a:t>
            </a:r>
          </a:p>
          <a:p>
            <a:pPr eaLnBrk="1" hangingPunct="1">
              <a:spcBef>
                <a:spcPct val="0"/>
              </a:spcBef>
              <a:buSzPct val="79000"/>
            </a:pPr>
            <a:r>
              <a:rPr lang="en-US" dirty="0">
                <a:solidFill>
                  <a:srgbClr val="000000"/>
                </a:solidFill>
                <a:latin typeface="Century Gothic"/>
              </a:rPr>
              <a:t>Explain that the participants will have an opportunity to learn about the New CA ELD standards and how English Works by reading Appendix B</a:t>
            </a:r>
          </a:p>
          <a:p>
            <a:pPr eaLnBrk="1" hangingPunct="1">
              <a:spcBef>
                <a:spcPct val="0"/>
              </a:spcBef>
              <a:buSzPct val="79000"/>
            </a:pPr>
            <a:endParaRPr lang="en-US" dirty="0">
              <a:solidFill>
                <a:srgbClr val="000000"/>
              </a:solidFill>
              <a:latin typeface="Century Gothic"/>
            </a:endParaRPr>
          </a:p>
          <a:p>
            <a:pPr eaLnBrk="1" hangingPunct="1">
              <a:spcBef>
                <a:spcPct val="0"/>
              </a:spcBef>
              <a:buSzPct val="79000"/>
            </a:pPr>
            <a:r>
              <a:rPr lang="en-US" b="1" dirty="0">
                <a:solidFill>
                  <a:srgbClr val="000000"/>
                </a:solidFill>
                <a:latin typeface="Century Gothic"/>
              </a:rPr>
              <a:t>Additional Information: For this session, we will do a close reading of Appendix B.  Here are the  sections  and how they are chunked:</a:t>
            </a:r>
          </a:p>
          <a:p>
            <a:pPr marL="685800" lvl="1" indent="-228600" eaLnBrk="1" hangingPunct="1">
              <a:spcBef>
                <a:spcPct val="0"/>
              </a:spcBef>
              <a:buSzPct val="79000"/>
              <a:buFont typeface="Calibri" charset="0"/>
              <a:buAutoNum type="arabicPeriod"/>
            </a:pPr>
            <a:r>
              <a:rPr lang="en-US" b="1" dirty="0">
                <a:solidFill>
                  <a:srgbClr val="000000"/>
                </a:solidFill>
                <a:latin typeface="Century Gothic"/>
              </a:rPr>
              <a:t>Slide 9: introduction</a:t>
            </a:r>
          </a:p>
          <a:p>
            <a:pPr marL="685800" lvl="1" indent="-228600" eaLnBrk="1" hangingPunct="1">
              <a:spcBef>
                <a:spcPct val="0"/>
              </a:spcBef>
              <a:buSzPct val="79000"/>
              <a:buFont typeface="Calibri" charset="0"/>
              <a:buAutoNum type="arabicPeriod"/>
            </a:pPr>
            <a:r>
              <a:rPr lang="en-US" b="1" dirty="0">
                <a:solidFill>
                  <a:srgbClr val="000000"/>
                </a:solidFill>
                <a:latin typeface="Century Gothic"/>
              </a:rPr>
              <a:t>Slide 10: video with guiding question</a:t>
            </a:r>
          </a:p>
          <a:p>
            <a:pPr marL="685800" lvl="1" indent="-228600" eaLnBrk="1" hangingPunct="1">
              <a:spcBef>
                <a:spcPct val="0"/>
              </a:spcBef>
              <a:buSzPct val="79000"/>
              <a:buFont typeface="Calibri" charset="0"/>
              <a:buAutoNum type="arabicPeriod"/>
            </a:pPr>
            <a:r>
              <a:rPr lang="en-US" b="1" dirty="0">
                <a:solidFill>
                  <a:srgbClr val="000000"/>
                </a:solidFill>
                <a:latin typeface="Century Gothic"/>
              </a:rPr>
              <a:t>Slide 11:  Close reading of page 1 ¶ and 2</a:t>
            </a:r>
          </a:p>
          <a:p>
            <a:pPr marL="685800" lvl="1" indent="-228600" eaLnBrk="1" hangingPunct="1">
              <a:spcBef>
                <a:spcPct val="0"/>
              </a:spcBef>
              <a:buSzPct val="79000"/>
              <a:buFont typeface="Calibri" charset="0"/>
              <a:buAutoNum type="arabicPeriod"/>
            </a:pPr>
            <a:r>
              <a:rPr lang="en-US" b="1" dirty="0">
                <a:solidFill>
                  <a:srgbClr val="000000"/>
                </a:solidFill>
                <a:latin typeface="Century Gothic"/>
              </a:rPr>
              <a:t>Slide 12: Looking at the shifts based </a:t>
            </a:r>
          </a:p>
          <a:p>
            <a:pPr marL="685800" lvl="1" indent="-228600" eaLnBrk="1" hangingPunct="1">
              <a:spcBef>
                <a:spcPct val="0"/>
              </a:spcBef>
              <a:buSzPct val="79000"/>
              <a:buFont typeface="Calibri" charset="0"/>
              <a:buAutoNum type="arabicPeriod"/>
            </a:pPr>
            <a:r>
              <a:rPr lang="en-US" b="1" dirty="0">
                <a:solidFill>
                  <a:srgbClr val="000000"/>
                </a:solidFill>
                <a:latin typeface="Century Gothic"/>
              </a:rPr>
              <a:t>Slide 13 – 19: </a:t>
            </a:r>
          </a:p>
          <a:p>
            <a:pPr marL="1143000" lvl="2" indent="-228600" eaLnBrk="1" hangingPunct="1">
              <a:spcBef>
                <a:spcPct val="0"/>
              </a:spcBef>
              <a:buSzPct val="79000"/>
              <a:buFont typeface="Calibri" charset="0"/>
              <a:buAutoNum type="arabicPeriod"/>
            </a:pPr>
            <a:r>
              <a:rPr lang="en-US" b="1" dirty="0">
                <a:solidFill>
                  <a:srgbClr val="000000"/>
                </a:solidFill>
                <a:latin typeface="Century Gothic"/>
              </a:rPr>
              <a:t>Structuring cohesive texts</a:t>
            </a:r>
          </a:p>
          <a:p>
            <a:pPr marL="1600200" lvl="3" indent="-228600" eaLnBrk="1" hangingPunct="1">
              <a:spcBef>
                <a:spcPct val="0"/>
              </a:spcBef>
              <a:buSzPct val="79000"/>
              <a:buFont typeface="Calibri" charset="0"/>
              <a:buAutoNum type="alphaUcPeriod"/>
            </a:pPr>
            <a:r>
              <a:rPr lang="en-US" dirty="0">
                <a:latin typeface="Century Gothic" charset="0"/>
                <a:cs typeface="Century Gothic" charset="0"/>
              </a:rPr>
              <a:t>Understanding </a:t>
            </a:r>
            <a:r>
              <a:rPr lang="en-US" b="1" dirty="0">
                <a:latin typeface="Century Gothic" charset="0"/>
                <a:cs typeface="Century Gothic" charset="0"/>
              </a:rPr>
              <a:t>text structures </a:t>
            </a:r>
            <a:r>
              <a:rPr lang="en-US" dirty="0">
                <a:latin typeface="Century Gothic" charset="0"/>
                <a:cs typeface="Century Gothic" charset="0"/>
              </a:rPr>
              <a:t>Page 6 - 7, Paragraphs 3 – 4</a:t>
            </a:r>
          </a:p>
          <a:p>
            <a:pPr marL="1600200" lvl="3" indent="-228600" eaLnBrk="1" hangingPunct="1">
              <a:spcBef>
                <a:spcPct val="0"/>
              </a:spcBef>
              <a:buSzPct val="79000"/>
              <a:buFont typeface="Calibri" charset="0"/>
              <a:buAutoNum type="alphaUcPeriod"/>
            </a:pPr>
            <a:r>
              <a:rPr lang="en-US" dirty="0">
                <a:latin typeface="Century Gothic" charset="0"/>
                <a:cs typeface="Century Gothic" charset="0"/>
              </a:rPr>
              <a:t>Understanding </a:t>
            </a:r>
            <a:r>
              <a:rPr lang="en-US" b="1" dirty="0">
                <a:latin typeface="Century Gothic" charset="0"/>
                <a:cs typeface="Century Gothic" charset="0"/>
              </a:rPr>
              <a:t>cohesion</a:t>
            </a:r>
            <a:r>
              <a:rPr lang="en-US" dirty="0">
                <a:latin typeface="Century Gothic" charset="0"/>
                <a:cs typeface="Century Gothic" charset="0"/>
              </a:rPr>
              <a:t> Page 9, 2</a:t>
            </a:r>
            <a:r>
              <a:rPr lang="en-US" baseline="30000" dirty="0">
                <a:latin typeface="Century Gothic" charset="0"/>
                <a:cs typeface="Century Gothic" charset="0"/>
              </a:rPr>
              <a:t>nd</a:t>
            </a:r>
            <a:r>
              <a:rPr lang="en-US" dirty="0">
                <a:latin typeface="Century Gothic" charset="0"/>
                <a:cs typeface="Century Gothic" charset="0"/>
              </a:rPr>
              <a:t> - 3</a:t>
            </a:r>
            <a:r>
              <a:rPr lang="en-US" baseline="30000" dirty="0">
                <a:latin typeface="Century Gothic" charset="0"/>
                <a:cs typeface="Century Gothic" charset="0"/>
              </a:rPr>
              <a:t>rd</a:t>
            </a:r>
            <a:r>
              <a:rPr lang="en-US" dirty="0">
                <a:latin typeface="Century Gothic" charset="0"/>
                <a:cs typeface="Century Gothic" charset="0"/>
              </a:rPr>
              <a:t> paragraphs</a:t>
            </a:r>
          </a:p>
          <a:p>
            <a:pPr marL="1143000" lvl="2" indent="-228600" eaLnBrk="1" hangingPunct="1">
              <a:spcBef>
                <a:spcPct val="0"/>
              </a:spcBef>
              <a:buSzPct val="79000"/>
              <a:buFont typeface="Calibri" charset="0"/>
              <a:buAutoNum type="arabicPeriod"/>
            </a:pPr>
            <a:r>
              <a:rPr lang="en-US" dirty="0">
                <a:latin typeface="Century Gothic" charset="0"/>
                <a:cs typeface="Century Gothic" charset="0"/>
              </a:rPr>
              <a:t>Expanding and Enriching ideas </a:t>
            </a:r>
          </a:p>
          <a:p>
            <a:pPr marL="1600200" lvl="3" indent="-228600" eaLnBrk="1" hangingPunct="1">
              <a:spcBef>
                <a:spcPct val="0"/>
              </a:spcBef>
              <a:buSzPct val="79000"/>
              <a:buFont typeface="Calibri" charset="0"/>
              <a:buAutoNum type="alphaUcPeriod"/>
            </a:pPr>
            <a:r>
              <a:rPr lang="en-US" dirty="0">
                <a:latin typeface="Century Gothic" charset="0"/>
                <a:cs typeface="Century Gothic" charset="0"/>
              </a:rPr>
              <a:t>Using verbs and verb phrases </a:t>
            </a:r>
          </a:p>
          <a:p>
            <a:pPr marL="1600200" lvl="3" indent="-228600" eaLnBrk="1" hangingPunct="1">
              <a:spcBef>
                <a:spcPct val="0"/>
              </a:spcBef>
              <a:buSzPct val="79000"/>
              <a:buFont typeface="Calibri" charset="0"/>
              <a:buAutoNum type="alphaUcPeriod"/>
            </a:pPr>
            <a:r>
              <a:rPr lang="en-US" dirty="0">
                <a:latin typeface="Century Gothic" charset="0"/>
                <a:cs typeface="Century Gothic" charset="0"/>
              </a:rPr>
              <a:t>Using nouns and noun phrases</a:t>
            </a:r>
          </a:p>
          <a:p>
            <a:pPr marL="1143000" lvl="2" indent="-228600" eaLnBrk="1" hangingPunct="1">
              <a:spcBef>
                <a:spcPct val="0"/>
              </a:spcBef>
              <a:buSzPct val="79000"/>
              <a:buFont typeface="Calibri" charset="0"/>
              <a:buAutoNum type="arabicPeriod"/>
            </a:pPr>
            <a:r>
              <a:rPr lang="en-US" dirty="0">
                <a:latin typeface="Century Gothic" charset="0"/>
                <a:cs typeface="Century Gothic" charset="0"/>
              </a:rPr>
              <a:t>Connecting and condensing ideas</a:t>
            </a:r>
          </a:p>
          <a:p>
            <a:pPr marL="1600200" lvl="3" indent="-228600" eaLnBrk="1" hangingPunct="1">
              <a:spcBef>
                <a:spcPct val="0"/>
              </a:spcBef>
              <a:buSzPct val="79000"/>
              <a:buFont typeface="Calibri" charset="0"/>
              <a:buAutoNum type="alphaUcPeriod"/>
            </a:pPr>
            <a:endParaRPr lang="en-US" dirty="0">
              <a:latin typeface="Century Gothic" charset="0"/>
              <a:cs typeface="Century Gothic" charset="0"/>
            </a:endParaRPr>
          </a:p>
          <a:p>
            <a:pPr marL="1143000" lvl="2" indent="-228600" eaLnBrk="1" hangingPunct="1">
              <a:spcBef>
                <a:spcPct val="0"/>
              </a:spcBef>
              <a:buSzPct val="79000"/>
              <a:buFont typeface="Calibri" charset="0"/>
              <a:buAutoNum type="arabicPeriod"/>
            </a:pPr>
            <a:endParaRPr lang="en-US" dirty="0">
              <a:latin typeface="Century Gothic" charset="0"/>
              <a:cs typeface="Century Gothic" charset="0"/>
            </a:endParaRPr>
          </a:p>
          <a:p>
            <a:pPr marL="1143000" lvl="2" indent="-228600" eaLnBrk="1" hangingPunct="1">
              <a:spcBef>
                <a:spcPct val="0"/>
              </a:spcBef>
              <a:buSzPct val="79000"/>
              <a:buFont typeface="Calibri" charset="0"/>
              <a:buAutoNum type="arabicPeriod"/>
            </a:pPr>
            <a:endParaRPr lang="en-US" dirty="0">
              <a:latin typeface="Century Gothic" charset="0"/>
              <a:cs typeface="Century Gothic" charset="0"/>
            </a:endParaRPr>
          </a:p>
          <a:p>
            <a:pPr marL="685800" lvl="1" indent="-228600" eaLnBrk="1" hangingPunct="1">
              <a:spcBef>
                <a:spcPct val="0"/>
              </a:spcBef>
              <a:buSzPct val="79000"/>
              <a:buFont typeface="Calibri" charset="0"/>
              <a:buAutoNum type="arabicPeriod"/>
            </a:pPr>
            <a:endParaRPr lang="en-US" dirty="0">
              <a:latin typeface="Century Gothic" charset="0"/>
              <a:cs typeface="Century Gothic" charset="0"/>
            </a:endParaRPr>
          </a:p>
          <a:p>
            <a:pPr marL="1143000" lvl="2" indent="-228600" eaLnBrk="1" hangingPunct="1">
              <a:spcBef>
                <a:spcPct val="0"/>
              </a:spcBef>
              <a:buSzPct val="79000"/>
              <a:buFont typeface="Calibri" charset="0"/>
              <a:buAutoNum type="arabicPeriod"/>
            </a:pPr>
            <a:endParaRPr lang="en-US" b="1" dirty="0">
              <a:solidFill>
                <a:srgbClr val="000000"/>
              </a:solidFill>
              <a:latin typeface="Century Gothic"/>
            </a:endParaRPr>
          </a:p>
          <a:p>
            <a:pPr marL="685800" lvl="1" indent="-228600" eaLnBrk="1" hangingPunct="1">
              <a:spcBef>
                <a:spcPct val="0"/>
              </a:spcBef>
              <a:buSzPct val="79000"/>
              <a:buFont typeface="Calibri" charset="0"/>
              <a:buAutoNum type="arabicPeriod"/>
            </a:pPr>
            <a:endParaRPr lang="en-US" b="1" dirty="0">
              <a:solidFill>
                <a:srgbClr val="000000"/>
              </a:solidFill>
              <a:latin typeface="Century Gothic"/>
            </a:endParaRPr>
          </a:p>
          <a:p>
            <a:pPr eaLnBrk="1" hangingPunct="1">
              <a:spcBef>
                <a:spcPct val="0"/>
              </a:spcBef>
            </a:pP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63049E9C-14C3-2D4D-8C79-AD51A43BB996}" type="slidenum">
              <a:rPr lang="en-US" sz="1200">
                <a:latin typeface="Calibri" charset="0"/>
              </a:rPr>
              <a:pPr eaLnBrk="1" fontAlgn="base" hangingPunct="1">
                <a:spcBef>
                  <a:spcPct val="0"/>
                </a:spcBef>
                <a:spcAft>
                  <a:spcPct val="0"/>
                </a:spcAft>
              </a:pPr>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47500" lnSpcReduction="20000"/>
          </a:bodyPr>
          <a:lstStyle/>
          <a:p>
            <a:pPr>
              <a:defRPr/>
            </a:pPr>
            <a:endParaRPr lang="en-US" b="1" dirty="0" smtClean="0"/>
          </a:p>
          <a:p>
            <a:pPr>
              <a:defRPr/>
            </a:pPr>
            <a:r>
              <a:rPr lang="en-US" b="1" dirty="0" smtClean="0"/>
              <a:t>Purpose</a:t>
            </a:r>
            <a:r>
              <a:rPr lang="en-US" dirty="0" smtClean="0"/>
              <a:t>:</a:t>
            </a:r>
          </a:p>
          <a:p>
            <a:pPr>
              <a:defRPr/>
            </a:pPr>
            <a:r>
              <a:rPr lang="en-US" dirty="0" smtClean="0"/>
              <a:t>Participants will understand that for every Grade level, the ELD Standards have the same ‘Section 1’ with the exception of the corresponding common core state standards. There are three parts to section 1. Part one is divided into modes and Part two is divided into 3 process.</a:t>
            </a:r>
          </a:p>
          <a:p>
            <a:pPr>
              <a:defRPr/>
            </a:pPr>
            <a:endParaRPr lang="en-US" dirty="0" smtClean="0"/>
          </a:p>
          <a:p>
            <a:pPr>
              <a:defRPr/>
            </a:pPr>
            <a:r>
              <a:rPr lang="en-US" dirty="0" smtClean="0"/>
              <a:t>Say: “For every Grade level, the ELD Standards have the same ‘Section 1”</a:t>
            </a:r>
          </a:p>
          <a:p>
            <a:pPr marL="166358" indent="-166358">
              <a:buFont typeface="Arial"/>
              <a:buChar char="•"/>
              <a:defRPr/>
            </a:pPr>
            <a:r>
              <a:rPr lang="en-US" dirty="0" smtClean="0"/>
              <a:t>The same goal is listed at each grade level</a:t>
            </a:r>
          </a:p>
          <a:p>
            <a:pPr marL="166358" indent="-166358">
              <a:buFont typeface="Arial"/>
              <a:buChar char="•"/>
              <a:defRPr/>
            </a:pPr>
            <a:r>
              <a:rPr lang="en-US" dirty="0" smtClean="0"/>
              <a:t>The same Critical Principles for Developing Language and Cognition in Academic Contexts is at each grade level</a:t>
            </a:r>
          </a:p>
          <a:p>
            <a:pPr>
              <a:defRPr/>
            </a:pPr>
            <a:r>
              <a:rPr lang="en-US" dirty="0" smtClean="0"/>
              <a:t>(Facilitator and participants highlight the bold)</a:t>
            </a:r>
          </a:p>
          <a:p>
            <a:pPr>
              <a:defRPr/>
            </a:pPr>
            <a:endParaRPr lang="en-US" dirty="0" smtClean="0"/>
          </a:p>
          <a:p>
            <a:pPr>
              <a:defRPr/>
            </a:pPr>
            <a:r>
              <a:rPr lang="en-US" b="1" dirty="0" smtClean="0"/>
              <a:t>Part I </a:t>
            </a:r>
            <a:r>
              <a:rPr lang="en-US" dirty="0" smtClean="0"/>
              <a:t>is the same at each grade level. Part 1 of the CA ELD Standards is interacting in meaningful ways.  It lists 3 Modes 1. The modes is the ways of using language and there are three listed under the mode.</a:t>
            </a:r>
          </a:p>
          <a:p>
            <a:pPr marL="665432" lvl="1" indent="-221811">
              <a:buFont typeface="+mj-lt"/>
              <a:buAutoNum type="alphaUcPeriod"/>
              <a:defRPr/>
            </a:pPr>
            <a:r>
              <a:rPr lang="en-US" dirty="0" smtClean="0"/>
              <a:t>Collaborative</a:t>
            </a:r>
          </a:p>
          <a:p>
            <a:pPr marL="665432" lvl="1" indent="-221811">
              <a:buFont typeface="+mj-lt"/>
              <a:buAutoNum type="alphaUcPeriod"/>
              <a:defRPr/>
            </a:pPr>
            <a:r>
              <a:rPr lang="en-US" dirty="0" smtClean="0"/>
              <a:t>Interpretive</a:t>
            </a:r>
          </a:p>
          <a:p>
            <a:pPr marL="665432" lvl="1" indent="-221811">
              <a:buFont typeface="+mj-lt"/>
              <a:buAutoNum type="alphaUcPeriod"/>
              <a:defRPr/>
            </a:pPr>
            <a:r>
              <a:rPr lang="en-US" dirty="0" smtClean="0"/>
              <a:t>Productive</a:t>
            </a:r>
          </a:p>
          <a:p>
            <a:pPr>
              <a:defRPr/>
            </a:pPr>
            <a:r>
              <a:rPr lang="en-US" dirty="0" smtClean="0"/>
              <a:t/>
            </a:r>
            <a:br>
              <a:rPr lang="en-US" dirty="0" smtClean="0"/>
            </a:br>
            <a:r>
              <a:rPr lang="en-US" dirty="0" smtClean="0"/>
              <a:t>Say: There are 4 strands under each mode. Since there are 3 modes and 4 strands under each mode, there are total of 12 strands under Part 1 of Section 1.</a:t>
            </a:r>
          </a:p>
          <a:p>
            <a:pPr>
              <a:defRPr/>
            </a:pPr>
            <a:r>
              <a:rPr lang="en-US" dirty="0" smtClean="0"/>
              <a:t>(Facilitator will have the participants point to the strands)</a:t>
            </a:r>
            <a:r>
              <a:rPr lang="en-US" dirty="0" smtClean="0">
                <a:latin typeface="Calibri" charset="0"/>
              </a:rPr>
              <a:t> Say: Take a minute to look a the language and highlight some of the language you see there. </a:t>
            </a:r>
          </a:p>
          <a:p>
            <a:pPr>
              <a:defRPr/>
            </a:pPr>
            <a:endParaRPr lang="en-US" dirty="0" smtClean="0"/>
          </a:p>
          <a:p>
            <a:pPr>
              <a:defRPr/>
            </a:pPr>
            <a:endParaRPr lang="en-US" dirty="0" smtClean="0"/>
          </a:p>
          <a:p>
            <a:pPr>
              <a:defRPr/>
            </a:pPr>
            <a:r>
              <a:rPr lang="en-US" dirty="0" smtClean="0"/>
              <a:t>Say: </a:t>
            </a:r>
            <a:r>
              <a:rPr lang="en-US" b="1" dirty="0" smtClean="0"/>
              <a:t>Part II </a:t>
            </a:r>
            <a:r>
              <a:rPr lang="en-US" dirty="0" smtClean="0"/>
              <a:t>is the same at each grade level. Part 2 of section 1 is learning about how English works. . It lists 3 Processes </a:t>
            </a:r>
          </a:p>
          <a:p>
            <a:pPr>
              <a:defRPr/>
            </a:pPr>
            <a:r>
              <a:rPr lang="en-US" dirty="0" smtClean="0"/>
              <a:t>	A. Structuring Cohesive Texts</a:t>
            </a:r>
          </a:p>
          <a:p>
            <a:pPr marL="443621" lvl="1">
              <a:buFont typeface="+mj-lt"/>
              <a:buNone/>
              <a:defRPr/>
            </a:pPr>
            <a:r>
              <a:rPr lang="en-US" dirty="0" smtClean="0"/>
              <a:t>B. Expanding and Enriching Ideas</a:t>
            </a:r>
          </a:p>
          <a:p>
            <a:pPr marL="443621" lvl="1">
              <a:buFont typeface="+mj-lt"/>
              <a:buNone/>
              <a:defRPr/>
            </a:pPr>
            <a:r>
              <a:rPr lang="en-US" dirty="0" smtClean="0"/>
              <a:t>C. Connecting and Condensing Ideas</a:t>
            </a:r>
          </a:p>
          <a:p>
            <a:pPr>
              <a:defRPr/>
            </a:pPr>
            <a:endParaRPr lang="en-US" dirty="0" smtClean="0"/>
          </a:p>
          <a:p>
            <a:pPr>
              <a:defRPr/>
            </a:pPr>
            <a:r>
              <a:rPr lang="en-US" dirty="0" smtClean="0"/>
              <a:t>The Strands appear beneath.</a:t>
            </a:r>
          </a:p>
          <a:p>
            <a:pPr>
              <a:defRPr/>
            </a:pPr>
            <a:endParaRPr lang="en-US" dirty="0" smtClean="0"/>
          </a:p>
          <a:p>
            <a:pPr>
              <a:defRPr/>
            </a:pPr>
            <a:r>
              <a:rPr lang="en-US" dirty="0" smtClean="0"/>
              <a:t>(Facilitator and participants highlight the bold and write PROCESSES)</a:t>
            </a:r>
          </a:p>
          <a:p>
            <a:pPr>
              <a:defRPr/>
            </a:pPr>
            <a:endParaRPr lang="en-US" dirty="0" smtClean="0"/>
          </a:p>
          <a:p>
            <a:pPr>
              <a:defRPr/>
            </a:pPr>
            <a:r>
              <a:rPr lang="en-US" dirty="0" smtClean="0"/>
              <a:t>The only thing that differs on page 1 of each grade level is the CCSS standards it corresponds to.</a:t>
            </a:r>
          </a:p>
          <a:p>
            <a:pPr>
              <a:defRPr/>
            </a:pPr>
            <a:endParaRPr lang="en-US" dirty="0" smtClean="0"/>
          </a:p>
          <a:p>
            <a:pPr>
              <a:defRPr/>
            </a:pPr>
            <a:r>
              <a:rPr lang="en-US" dirty="0" smtClean="0"/>
              <a:t>Part 3 is the foundational literacy skills.</a:t>
            </a:r>
          </a:p>
          <a:p>
            <a:pPr marL="665432" lvl="1" indent="-221811">
              <a:buFont typeface="+mj-lt"/>
              <a:buAutoNum type="alphaUcPeriod"/>
              <a:defRPr/>
            </a:pPr>
            <a:endParaRPr lang="en-US" dirty="0"/>
          </a:p>
        </p:txBody>
      </p:sp>
      <p:sp>
        <p:nvSpPr>
          <p:cNvPr id="4" name="Slide Number Placeholder 3"/>
          <p:cNvSpPr>
            <a:spLocks noGrp="1"/>
          </p:cNvSpPr>
          <p:nvPr>
            <p:ph type="sldNum" sz="quarter" idx="5"/>
          </p:nvPr>
        </p:nvSpPr>
        <p:spPr/>
        <p:txBody>
          <a:bodyPr/>
          <a:lstStyle/>
          <a:p>
            <a:pPr>
              <a:defRPr/>
            </a:pPr>
            <a:fld id="{A53A4913-9FFA-1F47-A55D-EEE0FB252F97}" type="slidenum">
              <a:rPr lang="en-US" smtClean="0"/>
              <a:pPr>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b="1" dirty="0" smtClean="0">
                <a:latin typeface="Calibri" charset="0"/>
              </a:rPr>
              <a:t>Session 10: (4 minutes video,</a:t>
            </a:r>
            <a:r>
              <a:rPr lang="en-US" b="1" baseline="0" dirty="0" smtClean="0">
                <a:latin typeface="Calibri" charset="0"/>
              </a:rPr>
              <a:t> 4 minute discussion</a:t>
            </a:r>
            <a:r>
              <a:rPr lang="en-US" b="1" dirty="0" smtClean="0">
                <a:latin typeface="Calibri" charset="0"/>
              </a:rPr>
              <a:t>) </a:t>
            </a:r>
          </a:p>
          <a:p>
            <a:endParaRPr lang="en-US" b="1" dirty="0" smtClean="0">
              <a:latin typeface="Calibri" charset="0"/>
            </a:endParaRPr>
          </a:p>
          <a:p>
            <a:r>
              <a:rPr lang="en-US" b="1" dirty="0" smtClean="0">
                <a:latin typeface="Calibri" charset="0"/>
              </a:rPr>
              <a:t>Purpose:</a:t>
            </a:r>
            <a:r>
              <a:rPr lang="en-US" b="1" baseline="0" dirty="0" smtClean="0">
                <a:latin typeface="Calibri" charset="0"/>
              </a:rPr>
              <a:t> </a:t>
            </a:r>
            <a:r>
              <a:rPr lang="en-US" b="0" baseline="0" dirty="0" smtClean="0">
                <a:latin typeface="Calibri" charset="0"/>
              </a:rPr>
              <a:t>To gain a deeper understanding of the instructional implications  and opportunities that we face with the recent shifts</a:t>
            </a:r>
          </a:p>
          <a:p>
            <a:endParaRPr lang="en-US" baseline="0"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rPr>
              <a:t>How: </a:t>
            </a:r>
            <a:r>
              <a:rPr lang="en-US" dirty="0" smtClean="0">
                <a:latin typeface="Calibri" charset="0"/>
              </a:rPr>
              <a:t>Provide transcript of video</a:t>
            </a:r>
            <a:r>
              <a:rPr lang="en-US" baseline="0" dirty="0" smtClean="0">
                <a:latin typeface="Calibri" charset="0"/>
              </a:rPr>
              <a:t> to ensure that participants can comprehend and highlight some of the the key points as they read. ELS and complex text and providing students supports for cohesion and language structures</a:t>
            </a:r>
          </a:p>
          <a:p>
            <a:endParaRPr lang="en-US" baseline="0"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b="1" baseline="0" dirty="0" smtClean="0">
                <a:latin typeface="Calibri" charset="0"/>
              </a:rPr>
              <a:t>	Guiding Question: What are some linguistic resources that ELs need to be successful in literacy development?</a:t>
            </a:r>
          </a:p>
          <a:p>
            <a:endParaRPr lang="en-US" baseline="0" dirty="0" smtClean="0">
              <a:latin typeface="Calibri" charset="0"/>
            </a:endParaRPr>
          </a:p>
          <a:p>
            <a:r>
              <a:rPr lang="en-US" baseline="0" dirty="0" smtClean="0">
                <a:latin typeface="Calibri" charset="0"/>
              </a:rPr>
              <a:t>Participants may use a different color pen or highlighter to indicate notes from this activity. </a:t>
            </a:r>
          </a:p>
          <a:p>
            <a:endParaRPr lang="en-US" baseline="0" dirty="0" smtClean="0">
              <a:latin typeface="Calibri" charset="0"/>
            </a:endParaRPr>
          </a:p>
          <a:p>
            <a:r>
              <a:rPr lang="en-US" baseline="0" dirty="0" smtClean="0">
                <a:latin typeface="Calibri" charset="0"/>
              </a:rPr>
              <a:t>Note: as video observation becomes part of classroom instruction, this is a scaffold for understanding for students as well.</a:t>
            </a:r>
          </a:p>
          <a:p>
            <a:endParaRPr lang="en-US" baseline="0" dirty="0" smtClean="0">
              <a:latin typeface="Calibri" charset="0"/>
            </a:endParaRPr>
          </a:p>
        </p:txBody>
      </p:sp>
      <p:sp>
        <p:nvSpPr>
          <p:cNvPr id="4" name="Slide Number Placeholder 3"/>
          <p:cNvSpPr>
            <a:spLocks noGrp="1"/>
          </p:cNvSpPr>
          <p:nvPr>
            <p:ph type="sldNum" sz="quarter" idx="5"/>
          </p:nvPr>
        </p:nvSpPr>
        <p:spPr/>
        <p:txBody>
          <a:bodyPr/>
          <a:lstStyle/>
          <a:p>
            <a:pPr>
              <a:defRPr/>
            </a:pPr>
            <a:fld id="{82C912FA-DD12-7E47-B604-01B9E8AA3FB7}"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(1 </a:t>
            </a:r>
            <a:r>
              <a:rPr lang="en-US" b="1" dirty="0">
                <a:latin typeface="Calibri" charset="0"/>
              </a:rPr>
              <a:t>Min. )</a:t>
            </a:r>
          </a:p>
          <a:p>
            <a:pPr eaLnBrk="1" hangingPunct="1">
              <a:spcBef>
                <a:spcPct val="0"/>
              </a:spcBef>
            </a:pPr>
            <a:endParaRPr lang="en-US" b="1" dirty="0">
              <a:latin typeface="Calibri" charset="0"/>
            </a:endParaRPr>
          </a:p>
          <a:p>
            <a:pPr eaLnBrk="1" hangingPunct="1">
              <a:spcBef>
                <a:spcPct val="0"/>
              </a:spcBef>
            </a:pPr>
            <a:r>
              <a:rPr lang="en-US" b="1" dirty="0">
                <a:latin typeface="Calibri" charset="0"/>
              </a:rPr>
              <a:t>Purpose: </a:t>
            </a:r>
            <a:r>
              <a:rPr lang="en-US" dirty="0" smtClean="0">
                <a:latin typeface="Calibri" charset="0"/>
              </a:rPr>
              <a:t>Note</a:t>
            </a:r>
            <a:r>
              <a:rPr lang="en-US" baseline="0" dirty="0" smtClean="0">
                <a:latin typeface="Calibri" charset="0"/>
              </a:rPr>
              <a:t>-taking tool for reading </a:t>
            </a:r>
            <a:endParaRPr lang="en-US" dirty="0">
              <a:latin typeface="Calibri" charset="0"/>
            </a:endParaRPr>
          </a:p>
          <a:p>
            <a:pPr eaLnBrk="1" hangingPunct="1">
              <a:spcBef>
                <a:spcPct val="0"/>
              </a:spcBef>
            </a:pPr>
            <a:endParaRPr lang="en-US" dirty="0">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21C07FC7-9754-6C40-8968-F891ECAAC2F8}" type="slidenum">
              <a:rPr lang="en-US" sz="1200">
                <a:latin typeface="Calibri" charset="0"/>
              </a:rPr>
              <a:pPr eaLnBrk="1" fontAlgn="base" hangingPunct="1">
                <a:spcBef>
                  <a:spcPct val="0"/>
                </a:spcBef>
                <a:spcAft>
                  <a:spcPct val="0"/>
                </a:spcAft>
              </a:pPr>
              <a:t>14</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Slide 21: (5 minutes) </a:t>
            </a:r>
          </a:p>
          <a:p>
            <a:pPr eaLnBrk="1" hangingPunct="1">
              <a:spcBef>
                <a:spcPct val="0"/>
              </a:spcBef>
            </a:pPr>
            <a:endParaRPr lang="en-US" b="1">
              <a:latin typeface="Calibri" charset="0"/>
            </a:endParaRPr>
          </a:p>
          <a:p>
            <a:pPr eaLnBrk="1" hangingPunct="1">
              <a:spcBef>
                <a:spcPct val="0"/>
              </a:spcBef>
            </a:pPr>
            <a:r>
              <a:rPr lang="en-US" b="1">
                <a:latin typeface="Calibri" charset="0"/>
              </a:rPr>
              <a:t>Purpose: </a:t>
            </a:r>
            <a:r>
              <a:rPr lang="en-US">
                <a:latin typeface="Calibri" charset="0"/>
              </a:rPr>
              <a:t>Review pp. 1-2 and discuss with an elbow partner</a:t>
            </a:r>
          </a:p>
          <a:p>
            <a:pPr eaLnBrk="1" hangingPunct="1">
              <a:spcBef>
                <a:spcPct val="0"/>
              </a:spcBef>
            </a:pPr>
            <a:endParaRPr lang="en-US">
              <a:latin typeface="Calibri" charset="0"/>
            </a:endParaRPr>
          </a:p>
          <a:p>
            <a:pPr eaLnBrk="1" hangingPunct="1">
              <a:spcBef>
                <a:spcPct val="0"/>
              </a:spcBef>
            </a:pPr>
            <a:r>
              <a:rPr lang="en-US" b="1">
                <a:latin typeface="Calibri" charset="0"/>
              </a:rPr>
              <a:t>How: </a:t>
            </a:r>
            <a:r>
              <a:rPr lang="en-US">
                <a:latin typeface="Calibri" charset="0"/>
              </a:rPr>
              <a:t>Ensure  that participants focus on the definition of Academic English.</a:t>
            </a:r>
          </a:p>
          <a:p>
            <a:pPr eaLnBrk="1" hangingPunct="1">
              <a:spcBef>
                <a:spcPct val="0"/>
              </a:spcBef>
            </a:pPr>
            <a:r>
              <a:rPr lang="en-US">
                <a:latin typeface="Calibri" charset="0"/>
              </a:rPr>
              <a:t>Make connections to learning about  craft and structure in CCSS language arts.</a:t>
            </a:r>
            <a:r>
              <a:rPr lang="en-US" b="1">
                <a:solidFill>
                  <a:srgbClr val="FF0000"/>
                </a:solidFill>
                <a:latin typeface="Calibri" charset="0"/>
              </a:rPr>
              <a:t> Refer </a:t>
            </a:r>
            <a:r>
              <a:rPr lang="en-US">
                <a:latin typeface="Calibri" charset="0"/>
              </a:rPr>
              <a:t>to p. 1, paragraph 3 THE GOAL….</a:t>
            </a:r>
          </a:p>
          <a:p>
            <a:pPr eaLnBrk="1" hangingPunct="1">
              <a:spcBef>
                <a:spcPct val="0"/>
              </a:spcBef>
            </a:pPr>
            <a:endParaRPr lang="en-US">
              <a:latin typeface="Calibri" charset="0"/>
            </a:endParaRPr>
          </a:p>
          <a:p>
            <a:pPr eaLnBrk="1" hangingPunct="1">
              <a:spcBef>
                <a:spcPct val="0"/>
              </a:spcBef>
            </a:pPr>
            <a:r>
              <a:rPr lang="en-US">
                <a:latin typeface="Calibri" charset="0"/>
              </a:rPr>
              <a:t>Group share (2-3 volunteers)</a:t>
            </a:r>
          </a:p>
          <a:p>
            <a:pPr eaLnBrk="1" hangingPunct="1">
              <a:spcBef>
                <a:spcPct val="0"/>
              </a:spcBef>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41922B51-5A97-BD47-829D-83B3F40E3123}" type="slidenum">
              <a:rPr lang="en-US" sz="1200">
                <a:latin typeface="Calibri" charset="0"/>
              </a:rPr>
              <a:pPr eaLnBrk="1" fontAlgn="base" hangingPunct="1">
                <a:spcBef>
                  <a:spcPct val="0"/>
                </a:spcBef>
                <a:spcAft>
                  <a:spcPct val="0"/>
                </a:spcAft>
              </a:pPr>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79000"/>
            </a:pPr>
            <a:r>
              <a:rPr lang="en-US" b="1" dirty="0" smtClean="0">
                <a:solidFill>
                  <a:srgbClr val="000000"/>
                </a:solidFill>
                <a:latin typeface="Century Gothic"/>
              </a:rPr>
              <a:t>Slide 22: (1 Minute)</a:t>
            </a:r>
            <a:endParaRPr lang="en-US" dirty="0" smtClean="0">
              <a:solidFill>
                <a:srgbClr val="000000"/>
              </a:solidFill>
              <a:latin typeface="Century Gothic"/>
            </a:endParaRPr>
          </a:p>
          <a:p>
            <a:pPr eaLnBrk="1" hangingPunct="1">
              <a:spcBef>
                <a:spcPct val="0"/>
              </a:spcBef>
              <a:buClr>
                <a:srgbClr val="000000"/>
              </a:buClr>
            </a:pPr>
            <a:endParaRPr lang="en-US" dirty="0" smtClean="0">
              <a:solidFill>
                <a:srgbClr val="000000"/>
              </a:solidFill>
              <a:latin typeface="Century Gothic"/>
            </a:endParaRPr>
          </a:p>
          <a:p>
            <a:pPr eaLnBrk="1" hangingPunct="1">
              <a:spcBef>
                <a:spcPct val="0"/>
              </a:spcBef>
              <a:buSzPct val="79000"/>
            </a:pPr>
            <a:r>
              <a:rPr lang="en-US" b="1" dirty="0" smtClean="0">
                <a:solidFill>
                  <a:srgbClr val="000000"/>
                </a:solidFill>
                <a:latin typeface="Century Gothic"/>
              </a:rPr>
              <a:t>Why/Purpose: </a:t>
            </a:r>
            <a:r>
              <a:rPr lang="en-US" dirty="0" smtClean="0">
                <a:solidFill>
                  <a:srgbClr val="000000"/>
                </a:solidFill>
                <a:latin typeface="Century Gothic"/>
              </a:rPr>
              <a:t>To understand the big shift that is called by the New CA ELD Standards. </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b="1" dirty="0" smtClean="0">
                <a:latin typeface="Calibri" charset="0"/>
              </a:rPr>
              <a:t>How: </a:t>
            </a:r>
          </a:p>
          <a:p>
            <a:pPr eaLnBrk="1" hangingPunct="1">
              <a:spcBef>
                <a:spcPct val="0"/>
              </a:spcBef>
            </a:pPr>
            <a:r>
              <a:rPr lang="en-US" dirty="0" smtClean="0">
                <a:latin typeface="Calibri" charset="0"/>
              </a:rPr>
              <a:t>It’s important to stress that before (CA SS) Academic Language was thought of thru the perspective of Vocabulary. Now under the CCSS, Academic Language is much more than just vocabulary. It focuses not only on vocabulary in the text , but how the text is structured. These structured in terms of the clauses, phrases, and whole written and oral texts and how this affects meaning. These pieces need to be broken down and analyzed so students get to that meaning. </a:t>
            </a:r>
            <a:endParaRPr lang="en-US" dirty="0">
              <a:latin typeface="Calibri"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0A1B035A-0670-5F44-BD6B-8C18F8DE6D2F}" type="slidenum">
              <a:rPr lang="en-US" sz="1200">
                <a:latin typeface="Calibri" charset="0"/>
              </a:rPr>
              <a:pPr eaLnBrk="1" fontAlgn="base" hangingPunct="1">
                <a:spcBef>
                  <a:spcPct val="0"/>
                </a:spcBef>
                <a:spcAft>
                  <a:spcPct val="0"/>
                </a:spcAft>
              </a:pPr>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How</a:t>
            </a:r>
            <a:r>
              <a:rPr lang="en-US">
                <a:latin typeface="Calibri" charset="0"/>
              </a:rPr>
              <a:t>: Participants will be divided in three reading groups. </a:t>
            </a:r>
          </a:p>
        </p:txBody>
      </p:sp>
      <p:sp>
        <p:nvSpPr>
          <p:cNvPr id="4" name="Slide Number Placeholder 3"/>
          <p:cNvSpPr>
            <a:spLocks noGrp="1"/>
          </p:cNvSpPr>
          <p:nvPr>
            <p:ph type="sldNum" sz="quarter" idx="5"/>
          </p:nvPr>
        </p:nvSpPr>
        <p:spPr/>
        <p:txBody>
          <a:bodyPr/>
          <a:lstStyle/>
          <a:p>
            <a:pPr>
              <a:defRPr/>
            </a:pPr>
            <a:fld id="{5DE36991-9372-DE48-B9CC-80AC6C7A2215}"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7CC4C6-5D01-5547-8A88-50BF8D7EBCEA}" type="slidenum">
              <a:rPr lang="en-US" smtClean="0"/>
              <a:pPr>
                <a:defRPr/>
              </a:pPr>
              <a:t>18</a:t>
            </a:fld>
            <a:endParaRPr lang="en-US"/>
          </a:p>
        </p:txBody>
      </p:sp>
    </p:spTree>
    <p:extLst>
      <p:ext uri="{BB962C8B-B14F-4D97-AF65-F5344CB8AC3E}">
        <p14:creationId xmlns:p14="http://schemas.microsoft.com/office/powerpoint/2010/main" val="1195411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entury Gothic" charset="0"/>
                <a:cs typeface="Century Gothic" charset="0"/>
              </a:rPr>
              <a:t>Reading Protocol: </a:t>
            </a:r>
            <a:r>
              <a:rPr lang="en-US" b="1">
                <a:latin typeface="Calibri" charset="0"/>
              </a:rPr>
              <a:t>(5 minutes) </a:t>
            </a:r>
          </a:p>
          <a:p>
            <a:pPr eaLnBrk="1" hangingPunct="1">
              <a:spcBef>
                <a:spcPct val="0"/>
              </a:spcBef>
            </a:pPr>
            <a:endParaRPr lang="en-US" b="1">
              <a:latin typeface="Calibri" charset="0"/>
            </a:endParaRPr>
          </a:p>
          <a:p>
            <a:pPr eaLnBrk="1" hangingPunct="1">
              <a:spcBef>
                <a:spcPct val="0"/>
              </a:spcBef>
            </a:pPr>
            <a:r>
              <a:rPr lang="en-US" b="1">
                <a:latin typeface="Calibri" charset="0"/>
              </a:rPr>
              <a:t>Purpose: </a:t>
            </a:r>
            <a:r>
              <a:rPr lang="en-US">
                <a:latin typeface="Calibri" charset="0"/>
              </a:rPr>
              <a:t>Information Processing: Exploring and Discovering</a:t>
            </a:r>
          </a:p>
          <a:p>
            <a:pPr eaLnBrk="1" hangingPunct="1">
              <a:spcBef>
                <a:spcPct val="0"/>
              </a:spcBef>
            </a:pPr>
            <a:r>
              <a:rPr lang="en-US" b="1">
                <a:latin typeface="Calibri" charset="0"/>
              </a:rPr>
              <a:t>How: </a:t>
            </a:r>
            <a:r>
              <a:rPr lang="en-US">
                <a:latin typeface="Calibri" charset="0"/>
              </a:rPr>
              <a:t>Individually reading assignments, marking key concepts and ideas</a:t>
            </a:r>
          </a:p>
          <a:p>
            <a:pPr eaLnBrk="1" hangingPunct="1">
              <a:spcBef>
                <a:spcPct val="0"/>
              </a:spcBef>
            </a:pPr>
            <a:r>
              <a:rPr lang="en-US">
                <a:latin typeface="Calibri" charset="0"/>
              </a:rPr>
              <a:t>	When participants have finished reading each assigned sections, they take turns sharing and exploring the concepts and ideas marked by each participant. Each 	group will chart key ideas</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1E3AF497-78C1-4243-A181-8EAC5F6C3E6B}" type="slidenum">
              <a:rPr lang="en-US" sz="1200">
                <a:latin typeface="Calibri" charset="0"/>
              </a:rPr>
              <a:pPr eaLnBrk="1" fontAlgn="base" hangingPunct="1">
                <a:spcBef>
                  <a:spcPct val="0"/>
                </a:spcBef>
                <a:spcAft>
                  <a:spcPct val="0"/>
                </a:spcAft>
              </a:pPr>
              <a:t>19</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Slides 2 </a:t>
            </a:r>
            <a:r>
              <a:rPr lang="en-US">
                <a:latin typeface="Calibri" charset="0"/>
              </a:rPr>
              <a:t>(4 minutes).   </a:t>
            </a:r>
          </a:p>
          <a:p>
            <a:pPr eaLnBrk="1" hangingPunct="1">
              <a:spcBef>
                <a:spcPct val="0"/>
              </a:spcBef>
            </a:pPr>
            <a:endParaRPr lang="en-US">
              <a:latin typeface="Calibri" charset="0"/>
            </a:endParaRPr>
          </a:p>
          <a:p>
            <a:pPr eaLnBrk="1" hangingPunct="1">
              <a:spcBef>
                <a:spcPct val="0"/>
              </a:spcBef>
            </a:pPr>
            <a:r>
              <a:rPr lang="en-US" b="1">
                <a:latin typeface="Calibri" charset="0"/>
              </a:rPr>
              <a:t>Purpose/Why: </a:t>
            </a:r>
            <a:r>
              <a:rPr lang="en-US">
                <a:latin typeface="Calibri" charset="0"/>
              </a:rPr>
              <a:t>Engage participants in a GROUNDING ACTIVITY (Rally Robin)</a:t>
            </a:r>
            <a:r>
              <a:rPr lang="en-US" b="1">
                <a:latin typeface="Calibri" charset="0"/>
              </a:rPr>
              <a:t> </a:t>
            </a:r>
            <a:r>
              <a:rPr lang="en-US">
                <a:latin typeface="Calibri" charset="0"/>
              </a:rPr>
              <a:t>in order to start making connections to the learning of the session</a:t>
            </a:r>
          </a:p>
          <a:p>
            <a:pPr eaLnBrk="1" hangingPunct="1">
              <a:spcBef>
                <a:spcPct val="0"/>
              </a:spcBef>
            </a:pPr>
            <a:endParaRPr lang="en-US">
              <a:latin typeface="Calibri" charset="0"/>
            </a:endParaRPr>
          </a:p>
          <a:p>
            <a:r>
              <a:rPr lang="en-US" b="1">
                <a:latin typeface="Calibri" charset="0"/>
              </a:rPr>
              <a:t>How</a:t>
            </a:r>
            <a:r>
              <a:rPr lang="en-US">
                <a:latin typeface="Calibri" charset="0"/>
              </a:rPr>
              <a:t>: Let the participants know that they will partner up: Partner 1 and  2 answer question based on the registered provided in the directions. Partner 1 answers question in a conversation to  to Dr. Deasy and partner 2 to a parent. Discuss how the two conversations differ</a:t>
            </a:r>
          </a:p>
          <a:p>
            <a:endParaRPr lang="en-US" b="1">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692F79C2-C46E-7045-9FAC-A07272127C46}" type="slidenum">
              <a:rPr lang="en-US" sz="1200">
                <a:latin typeface="Calibri" charset="0"/>
              </a:rPr>
              <a:pPr eaLnBrk="1" fontAlgn="base" hangingPunct="1">
                <a:spcBef>
                  <a:spcPct val="0"/>
                </a:spcBef>
                <a:spcAft>
                  <a:spcPct val="0"/>
                </a:spcAft>
              </a:pPr>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How</a:t>
            </a:r>
            <a:r>
              <a:rPr lang="en-US" dirty="0" smtClean="0"/>
              <a:t>: Participants will share out in order what the key concepts/ideas. This is an opportunity to clarify any misconceptions or misunderstandings about the reading</a:t>
            </a:r>
          </a:p>
          <a:p>
            <a:pPr>
              <a:defRPr/>
            </a:pPr>
            <a:endParaRPr lang="en-US" dirty="0" smtClean="0"/>
          </a:p>
          <a:p>
            <a:pPr eaLnBrk="1" fontAlgn="auto" hangingPunct="1">
              <a:spcBef>
                <a:spcPts val="0"/>
              </a:spcBef>
              <a:spcAft>
                <a:spcPts val="0"/>
              </a:spcAft>
              <a:defRPr/>
            </a:pPr>
            <a:r>
              <a:rPr lang="en-US" b="1" dirty="0" smtClean="0">
                <a:solidFill>
                  <a:srgbClr val="000000"/>
                </a:solidFill>
                <a:latin typeface="Century Gothic"/>
              </a:rPr>
              <a:t>Why/Purpose: </a:t>
            </a:r>
            <a:r>
              <a:rPr lang="en-US" dirty="0" smtClean="0"/>
              <a:t>We are chunking the text for reader’s ease of understanding not because it follows the standards in a linear fashion. </a:t>
            </a:r>
          </a:p>
          <a:p>
            <a:pPr eaLnBrk="1" fontAlgn="auto" hangingPunct="1">
              <a:spcBef>
                <a:spcPts val="0"/>
              </a:spcBef>
              <a:spcAft>
                <a:spcPts val="0"/>
              </a:spcAft>
              <a:defRPr/>
            </a:pPr>
            <a:endParaRPr lang="en-US" b="1" dirty="0" smtClean="0">
              <a:solidFill>
                <a:srgbClr val="000000"/>
              </a:solidFill>
              <a:latin typeface="Century Gothic"/>
            </a:endParaRPr>
          </a:p>
          <a:p>
            <a:pPr eaLnBrk="1" fontAlgn="auto" hangingPunct="1">
              <a:spcBef>
                <a:spcPts val="0"/>
              </a:spcBef>
              <a:spcAft>
                <a:spcPts val="0"/>
              </a:spcAft>
              <a:defRPr/>
            </a:pPr>
            <a:r>
              <a:rPr lang="en-US" b="1" dirty="0" smtClean="0">
                <a:solidFill>
                  <a:srgbClr val="000000"/>
                </a:solidFill>
                <a:latin typeface="Century Gothic"/>
              </a:rPr>
              <a:t>Key ideas:</a:t>
            </a:r>
            <a:endParaRPr lang="en-US" dirty="0" smtClean="0"/>
          </a:p>
          <a:p>
            <a:pPr eaLnBrk="1" fontAlgn="auto" hangingPunct="1">
              <a:spcBef>
                <a:spcPts val="0"/>
              </a:spcBef>
              <a:spcAft>
                <a:spcPts val="0"/>
              </a:spcAft>
              <a:defRPr/>
            </a:pPr>
            <a:r>
              <a:rPr lang="en-US" b="1" dirty="0" smtClean="0"/>
              <a:t>Group 1:</a:t>
            </a:r>
          </a:p>
          <a:p>
            <a:pPr eaLnBrk="1" fontAlgn="auto" hangingPunct="1">
              <a:spcBef>
                <a:spcPts val="0"/>
              </a:spcBef>
              <a:spcAft>
                <a:spcPts val="0"/>
              </a:spcAft>
              <a:defRPr/>
            </a:pPr>
            <a:r>
              <a:rPr lang="en-US" dirty="0" smtClean="0"/>
              <a:t>Text Level Understanding focuses on the structure of text.</a:t>
            </a:r>
          </a:p>
          <a:p>
            <a:pPr marL="228600" indent="-228600" eaLnBrk="1" fontAlgn="auto" hangingPunct="1">
              <a:spcBef>
                <a:spcPts val="0"/>
              </a:spcBef>
              <a:spcAft>
                <a:spcPts val="0"/>
              </a:spcAft>
              <a:buFont typeface="Wingdings" charset="2"/>
              <a:buAutoNum type="arabicPlain"/>
              <a:defRPr/>
            </a:pPr>
            <a:r>
              <a:rPr lang="en-US" dirty="0" smtClean="0"/>
              <a:t>In elementary the primary structure of a story is orientation, complication, and resolution. In secondary, texts are more dense with meaning and authoritatively presented, and highly structured. One highly prominent structure both in CCSS and in the CA ELD Standards is argument</a:t>
            </a:r>
          </a:p>
          <a:p>
            <a:pPr marL="228600" indent="-228600" eaLnBrk="1" fontAlgn="auto" hangingPunct="1">
              <a:spcBef>
                <a:spcPts val="0"/>
              </a:spcBef>
              <a:spcAft>
                <a:spcPts val="0"/>
              </a:spcAft>
              <a:buFont typeface="Wingdings" charset="2"/>
              <a:buAutoNum type="arabicPlain"/>
              <a:defRPr/>
            </a:pPr>
            <a:r>
              <a:rPr lang="en-US" dirty="0" smtClean="0"/>
              <a:t>Students need time to work with these new structures and how cohesion(how information ”hangs together, how it unfolds, or how it flows) is created through a variety  of language resources.</a:t>
            </a:r>
          </a:p>
          <a:p>
            <a:pPr marL="228600" indent="-228600" eaLnBrk="1" fontAlgn="auto" hangingPunct="1">
              <a:spcBef>
                <a:spcPts val="0"/>
              </a:spcBef>
              <a:spcAft>
                <a:spcPts val="0"/>
              </a:spcAft>
              <a:buFont typeface="Wingdings" charset="2"/>
              <a:buAutoNum type="arabicPlain"/>
              <a:defRPr/>
            </a:pPr>
            <a:r>
              <a:rPr lang="en-US" dirty="0" smtClean="0"/>
              <a:t>One important focus that teachers need to maintain when teaching their students to better understand text structure and cohesion is </a:t>
            </a:r>
            <a:r>
              <a:rPr lang="en-US" b="1" dirty="0" smtClean="0"/>
              <a:t>meaning.</a:t>
            </a:r>
            <a:r>
              <a:rPr lang="en-US" dirty="0" smtClean="0"/>
              <a:t> </a:t>
            </a:r>
          </a:p>
          <a:p>
            <a:pPr marL="228600" indent="-228600" eaLnBrk="1" fontAlgn="auto" hangingPunct="1">
              <a:spcBef>
                <a:spcPts val="0"/>
              </a:spcBef>
              <a:spcAft>
                <a:spcPts val="0"/>
              </a:spcAft>
              <a:buFont typeface="Wingdings" charset="2"/>
              <a:buAutoNum type="arabicPlain"/>
              <a:defRPr/>
            </a:pPr>
            <a:r>
              <a:rPr lang="en-US" dirty="0" smtClean="0"/>
              <a:t>An example of what is meant by keeping “meaning” as the focus of structure and cohesion is how the whole purpose of writing an argument is to persuade others. </a:t>
            </a:r>
          </a:p>
          <a:p>
            <a:pPr eaLnBrk="1" fontAlgn="auto" hangingPunct="1">
              <a:spcBef>
                <a:spcPts val="0"/>
              </a:spcBef>
              <a:spcAft>
                <a:spcPts val="0"/>
              </a:spcAft>
              <a:buFont typeface="Wingdings" charset="2"/>
              <a:buNone/>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b="1" dirty="0" smtClean="0"/>
              <a:t>Group 2</a:t>
            </a:r>
            <a:r>
              <a:rPr lang="en-US" dirty="0" smtClean="0"/>
              <a:t>: Connecting and Condensing Ideas: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Process  C (along with Process  B)  is particularly important to students in secondary when encountering the densely packed language of science and history.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Essential to teach how to combine clauses:</a:t>
            </a:r>
          </a:p>
          <a:p>
            <a:pPr marL="228600" indent="-228600" eaLnBrk="1" fontAlgn="auto" hangingPunct="1">
              <a:spcBef>
                <a:spcPts val="0"/>
              </a:spcBef>
              <a:spcAft>
                <a:spcPts val="0"/>
              </a:spcAft>
              <a:buFontTx/>
              <a:buAutoNum type="arabicPeriod"/>
              <a:defRPr/>
            </a:pPr>
            <a:r>
              <a:rPr lang="en-US" dirty="0" smtClean="0"/>
              <a:t>Teach them about clauses by deconstructing sentences (strategy: master sentences). This will allow teachers to analyze the structure (linguistic features) and derive meaning (comprehension).</a:t>
            </a:r>
          </a:p>
          <a:p>
            <a:pPr marL="228600" indent="-228600" eaLnBrk="1" fontAlgn="auto" hangingPunct="1">
              <a:spcBef>
                <a:spcPts val="0"/>
              </a:spcBef>
              <a:spcAft>
                <a:spcPts val="0"/>
              </a:spcAft>
              <a:buFontTx/>
              <a:buAutoNum type="arabicPeriod"/>
              <a:defRPr/>
            </a:pPr>
            <a:r>
              <a:rPr lang="en-US" dirty="0" smtClean="0"/>
              <a:t>Practice combining clauses. </a:t>
            </a:r>
          </a:p>
          <a:p>
            <a:pPr marL="228600" indent="-228600" eaLnBrk="1" fontAlgn="auto" hangingPunct="1">
              <a:spcBef>
                <a:spcPts val="0"/>
              </a:spcBef>
              <a:spcAft>
                <a:spcPts val="0"/>
              </a:spcAft>
              <a:buFontTx/>
              <a:buAutoNum type="arabicPeriod"/>
              <a:defRPr/>
            </a:pPr>
            <a:r>
              <a:rPr lang="en-US" dirty="0" smtClean="0"/>
              <a:t>Lead discussions with students to unpack sentences within densely packed texts</a:t>
            </a:r>
          </a:p>
          <a:p>
            <a:pPr marL="228600" indent="-228600" eaLnBrk="1" fontAlgn="auto" hangingPunct="1">
              <a:spcBef>
                <a:spcPts val="0"/>
              </a:spcBef>
              <a:spcAft>
                <a:spcPts val="0"/>
              </a:spcAft>
              <a:buFontTx/>
              <a:buAutoNum type="arabicPeriod"/>
              <a:defRPr/>
            </a:pPr>
            <a:r>
              <a:rPr lang="en-US" dirty="0" smtClean="0"/>
              <a:t>Revise writing. </a:t>
            </a:r>
          </a:p>
          <a:p>
            <a:pPr marL="228600" indent="-228600" eaLnBrk="1" fontAlgn="auto" hangingPunct="1">
              <a:spcBef>
                <a:spcPts val="0"/>
              </a:spcBef>
              <a:spcAft>
                <a:spcPts val="0"/>
              </a:spcAft>
              <a:buFontTx/>
              <a:buAutoNum type="arabicPeriod"/>
              <a:defRPr/>
            </a:pPr>
            <a:endParaRPr lang="en-US" dirty="0" smtClean="0"/>
          </a:p>
          <a:p>
            <a:pPr eaLnBrk="1" fontAlgn="auto" hangingPunct="1">
              <a:spcBef>
                <a:spcPts val="0"/>
              </a:spcBef>
              <a:spcAft>
                <a:spcPts val="0"/>
              </a:spcAft>
              <a:defRPr/>
            </a:pPr>
            <a:r>
              <a:rPr lang="en-US" b="1" dirty="0" smtClean="0"/>
              <a:t>Group 3:</a:t>
            </a:r>
          </a:p>
          <a:p>
            <a:pPr eaLnBrk="1" fontAlgn="auto" hangingPunct="1">
              <a:spcBef>
                <a:spcPts val="0"/>
              </a:spcBef>
              <a:spcAft>
                <a:spcPts val="0"/>
              </a:spcAft>
              <a:defRPr/>
            </a:pPr>
            <a:r>
              <a:rPr lang="en-US" dirty="0" smtClean="0"/>
              <a:t>Long noun phrases is a language resources used to add details and make writing more interesting. </a:t>
            </a:r>
          </a:p>
          <a:p>
            <a:pPr eaLnBrk="1" fontAlgn="auto" hangingPunct="1">
              <a:spcBef>
                <a:spcPts val="0"/>
              </a:spcBef>
              <a:spcAft>
                <a:spcPts val="0"/>
              </a:spcAft>
              <a:defRPr/>
            </a:pPr>
            <a:r>
              <a:rPr lang="en-US" dirty="0" smtClean="0"/>
              <a:t>Showing students how to deconstruct noun phrases to derive meaning show occur across disciplines. In secondary settings, ELD teachers will show  students how to deconstruct long noun phrases that may be critical for comprehension.</a:t>
            </a:r>
          </a:p>
          <a:p>
            <a:pPr eaLnBrk="1" fontAlgn="auto" hangingPunct="1">
              <a:spcBef>
                <a:spcPts val="0"/>
              </a:spcBef>
              <a:spcAft>
                <a:spcPts val="0"/>
              </a:spcAft>
              <a:defRPr/>
            </a:pPr>
            <a:r>
              <a:rPr lang="en-US" dirty="0" smtClean="0"/>
              <a:t>This process will apply to prepositional phrases or embedded clauses.</a:t>
            </a:r>
          </a:p>
          <a:p>
            <a:pPr eaLnBrk="1" fontAlgn="auto" hangingPunct="1">
              <a:spcBef>
                <a:spcPts val="0"/>
              </a:spcBef>
              <a:spcAft>
                <a:spcPts val="0"/>
              </a:spcAft>
              <a:defRPr/>
            </a:pPr>
            <a:r>
              <a:rPr lang="en-US" dirty="0" smtClean="0"/>
              <a:t>Teachers engage students in these practices of deconstructing and constructing long noun phrases in purposeful ways while keeping a clear focus on meaning.</a:t>
            </a:r>
          </a:p>
          <a:p>
            <a:pPr eaLnBrk="1" fontAlgn="auto" hangingPunct="1">
              <a:spcBef>
                <a:spcPts val="0"/>
              </a:spcBef>
              <a:spcAft>
                <a:spcPts val="0"/>
              </a:spcAft>
              <a:defRPr/>
            </a:pPr>
            <a:r>
              <a:rPr lang="en-US" dirty="0" smtClean="0"/>
              <a:t>Another special  language resource students will encounter as they progress into secondary schooling is nominalization. </a:t>
            </a:r>
          </a:p>
          <a:p>
            <a:pPr eaLnBrk="1" fontAlgn="auto" hangingPunct="1">
              <a:spcBef>
                <a:spcPts val="0"/>
              </a:spcBef>
              <a:spcAft>
                <a:spcPts val="0"/>
              </a:spcAft>
              <a:defRPr/>
            </a:pPr>
            <a:r>
              <a:rPr lang="en-US" dirty="0" smtClean="0"/>
              <a:t>Nominalization is a prominent feature in academic texts. It occurs when  verbs and adjectives are transformed into  nouns. </a:t>
            </a:r>
          </a:p>
          <a:p>
            <a:endParaRPr lang="en-US" dirty="0"/>
          </a:p>
        </p:txBody>
      </p:sp>
      <p:sp>
        <p:nvSpPr>
          <p:cNvPr id="4" name="Slide Number Placeholder 3"/>
          <p:cNvSpPr>
            <a:spLocks noGrp="1"/>
          </p:cNvSpPr>
          <p:nvPr>
            <p:ph type="sldNum" sz="quarter" idx="10"/>
          </p:nvPr>
        </p:nvSpPr>
        <p:spPr/>
        <p:txBody>
          <a:bodyPr/>
          <a:lstStyle/>
          <a:p>
            <a:pPr>
              <a:defRPr/>
            </a:pPr>
            <a:fld id="{F97CC4C6-5D01-5547-8A88-50BF8D7EBCEA}" type="slidenum">
              <a:rPr lang="en-US" smtClean="0"/>
              <a:pPr>
                <a:defRPr/>
              </a:pPr>
              <a:t>20</a:t>
            </a:fld>
            <a:endParaRPr lang="en-US"/>
          </a:p>
        </p:txBody>
      </p:sp>
    </p:spTree>
    <p:extLst>
      <p:ext uri="{BB962C8B-B14F-4D97-AF65-F5344CB8AC3E}">
        <p14:creationId xmlns:p14="http://schemas.microsoft.com/office/powerpoint/2010/main" val="1195411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How: </a:t>
            </a:r>
          </a:p>
        </p:txBody>
      </p:sp>
      <p:sp>
        <p:nvSpPr>
          <p:cNvPr id="4" name="Slide Number Placeholder 3"/>
          <p:cNvSpPr>
            <a:spLocks noGrp="1"/>
          </p:cNvSpPr>
          <p:nvPr>
            <p:ph type="sldNum" sz="quarter" idx="5"/>
          </p:nvPr>
        </p:nvSpPr>
        <p:spPr/>
        <p:txBody>
          <a:bodyPr/>
          <a:lstStyle/>
          <a:p>
            <a:pPr>
              <a:defRPr/>
            </a:pPr>
            <a:fld id="{3EF82A33-8E75-7A40-B6A8-6E2B4709C66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rPr>
              <a:t>How</a:t>
            </a:r>
            <a:r>
              <a:rPr lang="en-US" dirty="0">
                <a:latin typeface="Calibri" charset="0"/>
              </a:rPr>
              <a:t>: Participants will share out in order what the key concepts/ideas. This is a opportunity to clarify any misconceptions or misunderstandings</a:t>
            </a:r>
          </a:p>
          <a:p>
            <a:r>
              <a:rPr lang="en-US" dirty="0">
                <a:latin typeface="Calibri" charset="0"/>
              </a:rPr>
              <a:t>Bring reading groups </a:t>
            </a:r>
            <a:r>
              <a:rPr lang="en-US" dirty="0" smtClean="0">
                <a:latin typeface="Calibri" charset="0"/>
              </a:rPr>
              <a:t>together</a:t>
            </a:r>
            <a:r>
              <a:rPr lang="en-US" baseline="0" dirty="0" smtClean="0">
                <a:latin typeface="Calibri" charset="0"/>
              </a:rPr>
              <a:t> and ask them to cite evidence form text as they share their findings.</a:t>
            </a:r>
          </a:p>
          <a:p>
            <a:endParaRPr lang="en-US" baseline="0" dirty="0" smtClean="0">
              <a:latin typeface="Calibri" charset="0"/>
            </a:endParaRPr>
          </a:p>
          <a:p>
            <a:r>
              <a:rPr lang="en-US" b="1" dirty="0" smtClean="0">
                <a:latin typeface="Calibri" charset="0"/>
              </a:rPr>
              <a:t>Group </a:t>
            </a:r>
            <a:r>
              <a:rPr lang="en-US" b="1" dirty="0">
                <a:latin typeface="Calibri" charset="0"/>
              </a:rPr>
              <a:t>1 </a:t>
            </a:r>
            <a:r>
              <a:rPr lang="en-US" dirty="0">
                <a:latin typeface="Calibri" charset="0"/>
              </a:rPr>
              <a:t>may share </a:t>
            </a:r>
            <a:r>
              <a:rPr lang="en-US" dirty="0" smtClean="0">
                <a:latin typeface="Calibri" charset="0"/>
              </a:rPr>
              <a:t>regarding Text structure the stages </a:t>
            </a:r>
            <a:r>
              <a:rPr lang="en-US" dirty="0">
                <a:latin typeface="Calibri" charset="0"/>
              </a:rPr>
              <a:t>in building an </a:t>
            </a:r>
            <a:r>
              <a:rPr lang="en-US" dirty="0" smtClean="0">
                <a:latin typeface="Calibri" charset="0"/>
              </a:rPr>
              <a:t>argument.</a:t>
            </a:r>
            <a:r>
              <a:rPr lang="en-US" baseline="0" dirty="0" smtClean="0">
                <a:latin typeface="Calibri" charset="0"/>
              </a:rPr>
              <a:t> Regarding cohesion, one possible example comes from Point C-Elaboration on page 8</a:t>
            </a:r>
          </a:p>
          <a:p>
            <a:r>
              <a:rPr lang="en-US" baseline="0" dirty="0" smtClean="0">
                <a:latin typeface="Calibri" charset="0"/>
              </a:rPr>
              <a:t>In slide, the selection that marks cohesion is highlighted in red. </a:t>
            </a:r>
          </a:p>
          <a:p>
            <a:r>
              <a:rPr lang="en-US" baseline="0" dirty="0" smtClean="0">
                <a:latin typeface="Calibri" charset="0"/>
              </a:rPr>
              <a:t>This selection is based is based on the reading on p. 9, paragraph 2.</a:t>
            </a: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27CC92F8-7B65-9D40-8982-A57B41B8E48D}"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smtClean="0">
                <a:latin typeface="Calibri" charset="0"/>
              </a:rPr>
              <a:t>Group 2 </a:t>
            </a:r>
            <a:r>
              <a:rPr lang="en-US" dirty="0" smtClean="0">
                <a:latin typeface="Calibri" charset="0"/>
              </a:rPr>
              <a:t>may share</a:t>
            </a:r>
            <a:r>
              <a:rPr lang="en-US" baseline="0" dirty="0" smtClean="0">
                <a:latin typeface="Calibri" charset="0"/>
              </a:rPr>
              <a:t> from </a:t>
            </a:r>
            <a:r>
              <a:rPr lang="en-US" dirty="0" smtClean="0">
                <a:latin typeface="Calibri" charset="0"/>
              </a:rPr>
              <a:t> Point B-Elaboration , line #3</a:t>
            </a:r>
            <a:r>
              <a:rPr lang="en-US" baseline="0" dirty="0" smtClean="0">
                <a:latin typeface="Calibri" charset="0"/>
              </a:rPr>
              <a:t> </a:t>
            </a:r>
            <a:r>
              <a:rPr lang="en-US" dirty="0" smtClean="0">
                <a:solidFill>
                  <a:srgbClr val="3366FF"/>
                </a:solidFill>
                <a:latin typeface="Calibri" charset="0"/>
              </a:rPr>
              <a:t>“Omega 3-fatty acids are important for brain health…”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solidFill>
                <a:srgbClr val="3366FF"/>
              </a:solidFill>
              <a:latin typeface="Calibri" charset="0"/>
            </a:endParaRPr>
          </a:p>
          <a:p>
            <a:r>
              <a:rPr lang="en-US" dirty="0" smtClean="0">
                <a:latin typeface="Calibri" charset="0"/>
              </a:rPr>
              <a:t>This </a:t>
            </a:r>
            <a:r>
              <a:rPr lang="en-US" dirty="0">
                <a:latin typeface="Calibri" charset="0"/>
              </a:rPr>
              <a:t>sentence is an example of connecting and condensing ideas . It contains two independent clauses linked by AND and one dependent (subordinated sentence)  clause linked by SO. The later has an embedded clause introduced by THAT</a:t>
            </a:r>
            <a:r>
              <a:rPr lang="en-US" dirty="0" smtClean="0">
                <a:latin typeface="Calibri" charset="0"/>
              </a:rPr>
              <a:t>. The connectors are highlighted in red.</a:t>
            </a:r>
          </a:p>
          <a:p>
            <a:endParaRPr lang="en-US" dirty="0" smtClean="0">
              <a:latin typeface="Calibri" charset="0"/>
            </a:endParaRPr>
          </a:p>
          <a:p>
            <a:r>
              <a:rPr lang="en-US" dirty="0" smtClean="0">
                <a:latin typeface="Calibri" charset="0"/>
              </a:rPr>
              <a:t>This selection is based on reading form p. 11, paragraphs</a:t>
            </a:r>
            <a:r>
              <a:rPr lang="en-US" baseline="0" dirty="0" smtClean="0">
                <a:latin typeface="Calibri" charset="0"/>
              </a:rPr>
              <a:t> 1-3.</a:t>
            </a:r>
            <a:endParaRPr lang="en-US" dirty="0" smtClean="0">
              <a:latin typeface="Calibri" charset="0"/>
            </a:endParaRPr>
          </a:p>
          <a:p>
            <a:endParaRPr lang="en-US"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22A739-291B-3049-B02A-0C66B4485E95}"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a:t>
            </a:r>
            <a:r>
              <a:rPr lang="en-US" dirty="0" smtClean="0"/>
              <a:t>:</a:t>
            </a:r>
            <a:r>
              <a:rPr lang="en-US" baseline="0" dirty="0" smtClean="0"/>
              <a:t> Facilitator will call the third group to share out.</a:t>
            </a:r>
          </a:p>
          <a:p>
            <a:endParaRPr lang="en-US" baseline="0" dirty="0" smtClean="0"/>
          </a:p>
          <a:p>
            <a:r>
              <a:rPr lang="en-US" b="1" baseline="0" dirty="0" smtClean="0"/>
              <a:t>Group 3: </a:t>
            </a:r>
            <a:r>
              <a:rPr lang="en-US" b="0" baseline="0" dirty="0" smtClean="0"/>
              <a:t>The examples are selected based on the reading from pp. 13-14. There are other possible answers. Ask participants to use their readings to explain their selections, when needed.</a:t>
            </a:r>
          </a:p>
          <a:p>
            <a:endParaRPr lang="en-US" b="0" baseline="0" dirty="0" smtClean="0"/>
          </a:p>
          <a:p>
            <a:r>
              <a:rPr lang="en-US" b="0" baseline="0" dirty="0" smtClean="0"/>
              <a:t>The head nouns in the noun phrases and prepositional phrases are highlighted in green. The embedded clause and the nominalization example are  underlined. </a:t>
            </a:r>
            <a:endParaRPr lang="en-US" b="0" dirty="0"/>
          </a:p>
        </p:txBody>
      </p:sp>
      <p:sp>
        <p:nvSpPr>
          <p:cNvPr id="4" name="Slide Number Placeholder 3"/>
          <p:cNvSpPr>
            <a:spLocks noGrp="1"/>
          </p:cNvSpPr>
          <p:nvPr>
            <p:ph type="sldNum" sz="quarter" idx="10"/>
          </p:nvPr>
        </p:nvSpPr>
        <p:spPr/>
        <p:txBody>
          <a:bodyPr/>
          <a:lstStyle/>
          <a:p>
            <a:pPr>
              <a:defRPr/>
            </a:pPr>
            <a:fld id="{F97CC4C6-5D01-5547-8A88-50BF8D7EBCEA}" type="slidenum">
              <a:rPr lang="en-US" smtClean="0"/>
              <a:pPr>
                <a:defRPr/>
              </a:pPr>
              <a:t>24</a:t>
            </a:fld>
            <a:endParaRPr lang="en-US"/>
          </a:p>
        </p:txBody>
      </p:sp>
    </p:spTree>
    <p:extLst>
      <p:ext uri="{BB962C8B-B14F-4D97-AF65-F5344CB8AC3E}">
        <p14:creationId xmlns:p14="http://schemas.microsoft.com/office/powerpoint/2010/main" val="3981425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a:t>
            </a:r>
            <a:r>
              <a:rPr lang="en-US" dirty="0" smtClean="0"/>
              <a:t>:</a:t>
            </a:r>
            <a:r>
              <a:rPr lang="en-US" baseline="0" dirty="0" smtClean="0"/>
              <a:t> Facilitator will call out last group to share out.</a:t>
            </a:r>
          </a:p>
          <a:p>
            <a:endParaRPr lang="en-US" baseline="0" dirty="0" smtClean="0"/>
          </a:p>
          <a:p>
            <a:r>
              <a:rPr lang="en-US" b="1" baseline="0" dirty="0" smtClean="0"/>
              <a:t>Group 3: </a:t>
            </a:r>
            <a:r>
              <a:rPr lang="en-US" b="0" baseline="0" dirty="0" smtClean="0"/>
              <a:t>The examples are selected based on the reading from pp. 13-15. There are other possible answers. Ask participants to use their readings to explain their selections, when needed.</a:t>
            </a:r>
          </a:p>
          <a:p>
            <a:endParaRPr lang="en-US" b="0" baseline="0" dirty="0" smtClean="0"/>
          </a:p>
          <a:p>
            <a:r>
              <a:rPr lang="en-US" b="0" baseline="0" dirty="0" smtClean="0"/>
              <a:t>The head nouns in the noun phrases and prepositional phrases are highlighted in green. The embedded clause and the nominalization example are  underlined. </a:t>
            </a:r>
            <a:endParaRPr lang="en-US" b="0" dirty="0"/>
          </a:p>
        </p:txBody>
      </p:sp>
      <p:sp>
        <p:nvSpPr>
          <p:cNvPr id="4" name="Slide Number Placeholder 3"/>
          <p:cNvSpPr>
            <a:spLocks noGrp="1"/>
          </p:cNvSpPr>
          <p:nvPr>
            <p:ph type="sldNum" sz="quarter" idx="10"/>
          </p:nvPr>
        </p:nvSpPr>
        <p:spPr/>
        <p:txBody>
          <a:bodyPr/>
          <a:lstStyle/>
          <a:p>
            <a:pPr>
              <a:defRPr/>
            </a:pPr>
            <a:fld id="{F97CC4C6-5D01-5547-8A88-50BF8D7EBCEA}" type="slidenum">
              <a:rPr lang="en-US" smtClean="0"/>
              <a:pPr>
                <a:defRPr/>
              </a:pPr>
              <a:t>25</a:t>
            </a:fld>
            <a:endParaRPr lang="en-US"/>
          </a:p>
        </p:txBody>
      </p:sp>
    </p:spTree>
    <p:extLst>
      <p:ext uri="{BB962C8B-B14F-4D97-AF65-F5344CB8AC3E}">
        <p14:creationId xmlns:p14="http://schemas.microsoft.com/office/powerpoint/2010/main" val="3981425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fontScale="47500" lnSpcReduction="20000"/>
          </a:bodyPr>
          <a:lstStyle/>
          <a:p>
            <a:pPr>
              <a:defRPr/>
            </a:pPr>
            <a:endParaRPr lang="en-US" b="1" dirty="0" smtClean="0"/>
          </a:p>
          <a:p>
            <a:pPr>
              <a:defRPr/>
            </a:pPr>
            <a:r>
              <a:rPr lang="en-US" b="1" dirty="0" smtClean="0"/>
              <a:t>Why/Purpose: </a:t>
            </a:r>
            <a:r>
              <a:rPr lang="en-US" dirty="0" smtClean="0"/>
              <a:t>To review the main goal of Part II as it’s also interconnected with Part I</a:t>
            </a:r>
          </a:p>
          <a:p>
            <a:pPr>
              <a:defRPr/>
            </a:pPr>
            <a:r>
              <a:rPr lang="en-US" b="1" dirty="0" smtClean="0"/>
              <a:t>How: </a:t>
            </a:r>
            <a:r>
              <a:rPr lang="en-US" dirty="0" smtClean="0"/>
              <a:t>Main goal is to guide teachers to support ELLs in ways appropriate to their grade level and English language proficiency level to unpack meaning in written and oral texts they encounter across disciplines and to make informed choice about how to use language appropriately.</a:t>
            </a:r>
          </a:p>
        </p:txBody>
      </p:sp>
      <p:sp>
        <p:nvSpPr>
          <p:cNvPr id="4" name="Slide Number Placeholder 3"/>
          <p:cNvSpPr>
            <a:spLocks noGrp="1"/>
          </p:cNvSpPr>
          <p:nvPr>
            <p:ph type="sldNum" sz="quarter" idx="5"/>
          </p:nvPr>
        </p:nvSpPr>
        <p:spPr/>
        <p:txBody>
          <a:bodyPr/>
          <a:lstStyle/>
          <a:p>
            <a:pPr>
              <a:defRPr/>
            </a:pPr>
            <a:fld id="{B202AB56-0BB0-CE4A-B37C-AA9D2497E2E5}" type="slidenum">
              <a:rPr lang="en-US" smtClean="0"/>
              <a:pPr>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(2 Min. )</a:t>
            </a:r>
          </a:p>
          <a:p>
            <a:pPr eaLnBrk="1" hangingPunct="1">
              <a:spcBef>
                <a:spcPct val="0"/>
              </a:spcBef>
            </a:pPr>
            <a:endParaRPr lang="en-US" b="1" dirty="0">
              <a:latin typeface="Calibri" charset="0"/>
            </a:endParaRPr>
          </a:p>
          <a:p>
            <a:pPr eaLnBrk="1" hangingPunct="1">
              <a:spcBef>
                <a:spcPct val="0"/>
              </a:spcBef>
            </a:pPr>
            <a:r>
              <a:rPr lang="en-US" b="1" dirty="0">
                <a:latin typeface="Calibri" charset="0"/>
              </a:rPr>
              <a:t>Purpose: </a:t>
            </a:r>
            <a:r>
              <a:rPr lang="en-US" dirty="0">
                <a:latin typeface="Calibri" charset="0"/>
              </a:rPr>
              <a:t>Debrief –</a:t>
            </a:r>
          </a:p>
          <a:p>
            <a:pPr eaLnBrk="1" hangingPunct="1">
              <a:spcBef>
                <a:spcPct val="0"/>
              </a:spcBef>
            </a:pPr>
            <a:r>
              <a:rPr lang="en-US" dirty="0">
                <a:latin typeface="Calibri" charset="0"/>
              </a:rPr>
              <a:t>Key points:</a:t>
            </a:r>
          </a:p>
          <a:p>
            <a:pPr eaLnBrk="1" hangingPunct="1">
              <a:spcBef>
                <a:spcPct val="0"/>
              </a:spcBef>
            </a:pPr>
            <a:endParaRPr lang="en-US" dirty="0">
              <a:latin typeface="Calibri" charset="0"/>
            </a:endParaRPr>
          </a:p>
          <a:p>
            <a:pPr eaLnBrk="1" hangingPunct="1">
              <a:spcBef>
                <a:spcPct val="0"/>
              </a:spcBef>
            </a:pPr>
            <a:r>
              <a:rPr lang="en-US" dirty="0">
                <a:latin typeface="Calibri" charset="0"/>
              </a:rPr>
              <a:t> </a:t>
            </a:r>
            <a:r>
              <a:rPr lang="en-US" b="1" dirty="0">
                <a:latin typeface="Calibri" charset="0"/>
              </a:rPr>
              <a:t>Implications for teachers</a:t>
            </a:r>
            <a:r>
              <a:rPr lang="en-US" dirty="0">
                <a:latin typeface="Calibri" charset="0"/>
              </a:rPr>
              <a:t>;</a:t>
            </a:r>
          </a:p>
          <a:p>
            <a:pPr eaLnBrk="1" hangingPunct="1">
              <a:spcBef>
                <a:spcPct val="0"/>
              </a:spcBef>
            </a:pPr>
            <a:r>
              <a:rPr lang="en-US" dirty="0">
                <a:latin typeface="Calibri" charset="0"/>
              </a:rPr>
              <a:t>1 Over the course of the unit,  Teachers lead </a:t>
            </a:r>
            <a:r>
              <a:rPr lang="en-US" dirty="0" smtClean="0">
                <a:latin typeface="Calibri" charset="0"/>
              </a:rPr>
              <a:t>ELs </a:t>
            </a:r>
            <a:r>
              <a:rPr lang="en-US" dirty="0">
                <a:latin typeface="Calibri" charset="0"/>
              </a:rPr>
              <a:t>in multiple readings and guide them through multiple layers to understand complex texts across disciplines.</a:t>
            </a:r>
          </a:p>
          <a:p>
            <a:pPr eaLnBrk="1" hangingPunct="1">
              <a:spcBef>
                <a:spcPct val="0"/>
              </a:spcBef>
            </a:pPr>
            <a:r>
              <a:rPr lang="en-US" dirty="0">
                <a:latin typeface="Calibri" charset="0"/>
              </a:rPr>
              <a:t>2 Teachers will highlight particular language features that are typically found in different text types</a:t>
            </a:r>
          </a:p>
          <a:p>
            <a:pPr eaLnBrk="1" hangingPunct="1">
              <a:spcBef>
                <a:spcPct val="0"/>
              </a:spcBef>
            </a:pPr>
            <a:r>
              <a:rPr lang="en-US" b="1" dirty="0">
                <a:latin typeface="Calibri" charset="0"/>
              </a:rPr>
              <a:t>Opportunities for ELLs. </a:t>
            </a:r>
          </a:p>
          <a:p>
            <a:pPr eaLnBrk="1" hangingPunct="1">
              <a:spcBef>
                <a:spcPct val="0"/>
              </a:spcBef>
            </a:pPr>
            <a:r>
              <a:rPr lang="en-US" dirty="0">
                <a:latin typeface="Calibri" charset="0"/>
              </a:rPr>
              <a:t>1 Students engage in collaborative discussions, debate content in texts, analyze and evaluate the meaning of texts, as  well as use of various language resources </a:t>
            </a:r>
          </a:p>
          <a:p>
            <a:pPr eaLnBrk="1" hangingPunct="1">
              <a:spcBef>
                <a:spcPct val="0"/>
              </a:spcBef>
            </a:pPr>
            <a:r>
              <a:rPr lang="en-US" dirty="0">
                <a:latin typeface="Calibri" charset="0"/>
              </a:rPr>
              <a:t>2 At the end of each unit, students will engage in a culminating activity demonstrating how to apply independently disciplinary  language resources when presenting their ideas </a:t>
            </a:r>
          </a:p>
          <a:p>
            <a:pPr eaLnBrk="1" hangingPunct="1">
              <a:spcBef>
                <a:spcPct val="0"/>
              </a:spcBef>
            </a:pPr>
            <a:endParaRPr lang="en-US" dirty="0">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21C07FC7-9754-6C40-8968-F891ECAAC2F8}" type="slidenum">
              <a:rPr lang="en-US" sz="1200">
                <a:latin typeface="Calibri" charset="0"/>
              </a:rPr>
              <a:pPr eaLnBrk="1" fontAlgn="base" hangingPunct="1">
                <a:spcBef>
                  <a:spcPct val="0"/>
                </a:spcBef>
                <a:spcAft>
                  <a:spcPct val="0"/>
                </a:spcAft>
              </a:pPr>
              <a:t>27</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SzPct val="79000"/>
            </a:pPr>
            <a:r>
              <a:rPr lang="en-US" b="1" dirty="0">
                <a:solidFill>
                  <a:srgbClr val="000000"/>
                </a:solidFill>
                <a:latin typeface="Century Gothic"/>
              </a:rPr>
              <a:t>Slide  (1 Minute)</a:t>
            </a:r>
            <a:endParaRPr lang="en-US" dirty="0">
              <a:solidFill>
                <a:srgbClr val="000000"/>
              </a:solidFill>
              <a:latin typeface="Century Gothic"/>
            </a:endParaRPr>
          </a:p>
          <a:p>
            <a:pPr eaLnBrk="1" hangingPunct="1">
              <a:spcBef>
                <a:spcPct val="0"/>
              </a:spcBef>
              <a:buClr>
                <a:srgbClr val="000000"/>
              </a:buClr>
            </a:pPr>
            <a:endParaRPr lang="en-US" dirty="0">
              <a:solidFill>
                <a:srgbClr val="000000"/>
              </a:solidFill>
              <a:latin typeface="Century Gothic"/>
            </a:endParaRPr>
          </a:p>
          <a:p>
            <a:pPr eaLnBrk="1" hangingPunct="1">
              <a:spcBef>
                <a:spcPct val="0"/>
              </a:spcBef>
              <a:buSzPct val="79000"/>
            </a:pPr>
            <a:r>
              <a:rPr lang="en-US" b="1" dirty="0">
                <a:solidFill>
                  <a:srgbClr val="000000"/>
                </a:solidFill>
                <a:latin typeface="Century Gothic"/>
              </a:rPr>
              <a:t>Why/Purpose: </a:t>
            </a:r>
            <a:r>
              <a:rPr lang="en-US" dirty="0">
                <a:solidFill>
                  <a:srgbClr val="000000"/>
                </a:solidFill>
                <a:latin typeface="Century Gothic"/>
              </a:rPr>
              <a:t>To remind participants that the big shift that is called by the New CA ELD Standard</a:t>
            </a:r>
          </a:p>
          <a:p>
            <a:pPr eaLnBrk="1" hangingPunct="1">
              <a:spcBef>
                <a:spcPct val="0"/>
              </a:spcBef>
              <a:buSzPct val="79000"/>
            </a:pPr>
            <a:endParaRPr lang="en-US" dirty="0">
              <a:latin typeface="Calibri" charset="0"/>
            </a:endParaRPr>
          </a:p>
          <a:p>
            <a:pPr eaLnBrk="1" hangingPunct="1">
              <a:spcBef>
                <a:spcPct val="0"/>
              </a:spcBef>
            </a:pPr>
            <a:r>
              <a:rPr lang="en-US" b="1" dirty="0">
                <a:latin typeface="Calibri" charset="0"/>
              </a:rPr>
              <a:t>How: </a:t>
            </a:r>
            <a:r>
              <a:rPr lang="en-US" dirty="0">
                <a:latin typeface="Calibri" charset="0"/>
              </a:rPr>
              <a:t>Participants will partner up and explain the slide to their elbow partner. </a:t>
            </a:r>
          </a:p>
          <a:p>
            <a:pPr eaLnBrk="1" hangingPunct="1">
              <a:spcBef>
                <a:spcPct val="0"/>
              </a:spcBef>
            </a:pPr>
            <a:endParaRPr lang="en-US" b="1" dirty="0">
              <a:latin typeface="Calibri" charset="0"/>
            </a:endParaRPr>
          </a:p>
          <a:p>
            <a:pPr eaLnBrk="1" hangingPunct="1">
              <a:spcBef>
                <a:spcPct val="0"/>
              </a:spcBef>
            </a:pPr>
            <a:r>
              <a:rPr lang="en-US" dirty="0">
                <a:latin typeface="Calibri" charset="0"/>
              </a:rPr>
              <a:t>It’s important to stress that before CCSS,  Academic Language was thought of through  the perspective of Vocabulary. Now under the CCSS, Academic Language is much more than just vocabulary. It focuses not only on vocabulary in the text , but how the text is structured. These structured in terms of the clauses, phrases, and whole written and oral texts and how this affects meaning. These pieces need to be broken down and analyzed so students get to that meaning. </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0A1B035A-0670-5F44-BD6B-8C18F8DE6D2F}" type="slidenum">
              <a:rPr lang="en-US" sz="1200">
                <a:latin typeface="Calibri" charset="0"/>
              </a:rPr>
              <a:pPr eaLnBrk="1" fontAlgn="base" hangingPunct="1">
                <a:spcBef>
                  <a:spcPct val="0"/>
                </a:spcBef>
                <a:spcAft>
                  <a:spcPct val="0"/>
                </a:spcAft>
              </a:pPr>
              <a:t>28</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solidFill>
                  <a:srgbClr val="000000"/>
                </a:solidFill>
                <a:latin typeface="Century Gothic"/>
              </a:rPr>
              <a:t>Slide 28: (1 min.) </a:t>
            </a:r>
          </a:p>
          <a:p>
            <a:pPr eaLnBrk="1" hangingPunct="1">
              <a:spcBef>
                <a:spcPct val="0"/>
              </a:spcBef>
              <a:buClr>
                <a:srgbClr val="000000"/>
              </a:buClr>
            </a:pPr>
            <a:endParaRPr lang="en-US" dirty="0">
              <a:solidFill>
                <a:srgbClr val="000000"/>
              </a:solidFill>
              <a:latin typeface="Century Gothic"/>
            </a:endParaRPr>
          </a:p>
          <a:p>
            <a:pPr eaLnBrk="1" hangingPunct="1">
              <a:spcBef>
                <a:spcPct val="0"/>
              </a:spcBef>
              <a:buClr>
                <a:srgbClr val="000000"/>
              </a:buClr>
              <a:buSzPct val="79000"/>
            </a:pPr>
            <a:r>
              <a:rPr lang="en-US" b="1" dirty="0">
                <a:solidFill>
                  <a:srgbClr val="000000"/>
                </a:solidFill>
                <a:latin typeface="Century Gothic"/>
              </a:rPr>
              <a:t>Why/Purpose:  </a:t>
            </a:r>
            <a:r>
              <a:rPr lang="en-US" dirty="0">
                <a:solidFill>
                  <a:srgbClr val="000000"/>
                </a:solidFill>
                <a:latin typeface="Century Gothic"/>
              </a:rPr>
              <a:t>Make the connection for the teachers between the instructional strategies used and experienced during this session and the use of these Instructional strategies in their classroom</a:t>
            </a:r>
            <a:endParaRPr lang="en-US" b="1" dirty="0">
              <a:solidFill>
                <a:srgbClr val="000000"/>
              </a:solidFill>
              <a:latin typeface="Century Gothic"/>
            </a:endParaRPr>
          </a:p>
          <a:p>
            <a:pPr eaLnBrk="1" hangingPunct="1">
              <a:spcBef>
                <a:spcPct val="0"/>
              </a:spcBef>
              <a:buClr>
                <a:srgbClr val="000000"/>
              </a:buClr>
              <a:buSzPct val="79000"/>
            </a:pPr>
            <a:endParaRPr lang="en-US" b="1" dirty="0">
              <a:solidFill>
                <a:srgbClr val="000000"/>
              </a:solidFill>
              <a:latin typeface="Century Gothic"/>
            </a:endParaRPr>
          </a:p>
          <a:p>
            <a:pPr eaLnBrk="1" hangingPunct="1">
              <a:spcBef>
                <a:spcPct val="0"/>
              </a:spcBef>
              <a:buClr>
                <a:srgbClr val="000000"/>
              </a:buClr>
              <a:buSzPct val="79000"/>
            </a:pPr>
            <a:r>
              <a:rPr lang="en-US" b="1" dirty="0">
                <a:solidFill>
                  <a:srgbClr val="000000"/>
                </a:solidFill>
                <a:latin typeface="Century Gothic"/>
              </a:rPr>
              <a:t>How: </a:t>
            </a:r>
            <a:r>
              <a:rPr lang="en-US" dirty="0">
                <a:latin typeface="Century Gothic"/>
              </a:rPr>
              <a:t>Read the instructional strategies to the participants. </a:t>
            </a:r>
            <a:r>
              <a:rPr lang="en-US" altLang="ja-JP" dirty="0">
                <a:latin typeface="Century Gothic"/>
              </a:rPr>
              <a:t>Today we implemented the strategies in bold print.</a:t>
            </a:r>
          </a:p>
          <a:p>
            <a:pPr eaLnBrk="1" hangingPunct="1">
              <a:spcBef>
                <a:spcPct val="0"/>
              </a:spcBef>
            </a:pPr>
            <a:endParaRPr lang="en-US" dirty="0">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EEAAB411-AA5D-6C49-BC85-48CA8B26C624}" type="slidenum">
              <a:rPr lang="en-US" sz="1200">
                <a:latin typeface="Calibri" charset="0"/>
              </a:rPr>
              <a:pPr eaLnBrk="1" fontAlgn="base" hangingPunct="1">
                <a:spcBef>
                  <a:spcPct val="0"/>
                </a:spcBef>
                <a:spcAft>
                  <a:spcPct val="0"/>
                </a:spcAft>
              </a:pPr>
              <a:t>29</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Slide </a:t>
            </a:r>
            <a:r>
              <a:rPr lang="en-US" b="1">
                <a:latin typeface="Calibri" charset="0"/>
              </a:rPr>
              <a:t>3: (1 minute)</a:t>
            </a:r>
          </a:p>
          <a:p>
            <a:pPr>
              <a:spcBef>
                <a:spcPct val="0"/>
              </a:spcBef>
            </a:pPr>
            <a:r>
              <a:rPr lang="en-US">
                <a:latin typeface="Calibri" charset="0"/>
              </a:rPr>
              <a:t> </a:t>
            </a:r>
          </a:p>
          <a:p>
            <a:pPr>
              <a:spcBef>
                <a:spcPct val="0"/>
              </a:spcBef>
            </a:pPr>
            <a:r>
              <a:rPr lang="en-US" b="1">
                <a:latin typeface="Calibri" charset="0"/>
              </a:rPr>
              <a:t>Why/purpose: </a:t>
            </a:r>
            <a:r>
              <a:rPr lang="en-US">
                <a:latin typeface="Calibri" charset="0"/>
              </a:rPr>
              <a:t>make the participants aware that this is the third of the four sessions.  </a:t>
            </a:r>
          </a:p>
          <a:p>
            <a:pPr>
              <a:spcBef>
                <a:spcPct val="0"/>
              </a:spcBef>
            </a:pPr>
            <a:endParaRPr lang="en-US">
              <a:latin typeface="Calibri" charset="0"/>
            </a:endParaRPr>
          </a:p>
          <a:p>
            <a:pPr>
              <a:spcBef>
                <a:spcPct val="0"/>
              </a:spcBef>
            </a:pPr>
            <a:r>
              <a:rPr lang="en-US" b="1">
                <a:latin typeface="Calibri" charset="0"/>
              </a:rPr>
              <a:t>How: </a:t>
            </a:r>
            <a:r>
              <a:rPr lang="en-US">
                <a:latin typeface="Calibri" charset="0"/>
              </a:rPr>
              <a:t>Give participants a few seconds to read over the slide to see flow of the four sessions</a:t>
            </a: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99E7DAEE-EB02-9A4D-937C-9EBEAC442F18}" type="slidenum">
              <a:rPr lang="en-US" sz="1400">
                <a:solidFill>
                  <a:srgbClr val="000000"/>
                </a:solidFill>
                <a:latin typeface="Century Gothic"/>
                <a:cs typeface="Century Gothic"/>
                <a:sym typeface="Arial" charset="0"/>
              </a:rPr>
              <a:pPr fontAlgn="base">
                <a:spcBef>
                  <a:spcPct val="0"/>
                </a:spcBef>
                <a:spcAft>
                  <a:spcPct val="0"/>
                </a:spcAft>
              </a:pPr>
              <a:t>3</a:t>
            </a:fld>
            <a:endParaRPr lang="en-US" sz="1400" dirty="0">
              <a:solidFill>
                <a:srgbClr val="000000"/>
              </a:solidFill>
              <a:latin typeface="Century Gothic"/>
              <a:cs typeface="Century Gothic"/>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400" b="1">
                <a:latin typeface="Calibri" charset="0"/>
              </a:rPr>
              <a:t>Slides 3 (</a:t>
            </a:r>
            <a:r>
              <a:rPr lang="en-US" sz="1400">
                <a:latin typeface="Calibri" charset="0"/>
              </a:rPr>
              <a:t>1 minute).   </a:t>
            </a:r>
          </a:p>
          <a:p>
            <a:pPr>
              <a:spcBef>
                <a:spcPct val="0"/>
              </a:spcBef>
            </a:pPr>
            <a:endParaRPr lang="en-US" sz="1400">
              <a:latin typeface="Calibri" charset="0"/>
            </a:endParaRPr>
          </a:p>
          <a:p>
            <a:pPr eaLnBrk="1" hangingPunct="1">
              <a:spcBef>
                <a:spcPct val="0"/>
              </a:spcBef>
            </a:pPr>
            <a:r>
              <a:rPr lang="en-US" sz="1400" b="1">
                <a:latin typeface="Calibri" charset="0"/>
              </a:rPr>
              <a:t>Purpose: </a:t>
            </a:r>
            <a:r>
              <a:rPr lang="en-US" sz="1400">
                <a:latin typeface="Calibri" charset="0"/>
              </a:rPr>
              <a:t>In today’s session you will continue to deepen your understanding about the research, layout and connection of the ELD standards to the Common Core State Standards. </a:t>
            </a:r>
          </a:p>
          <a:p>
            <a:pPr eaLnBrk="1" hangingPunct="1">
              <a:spcBef>
                <a:spcPct val="0"/>
              </a:spcBef>
            </a:pPr>
            <a:endParaRPr lang="en-US" sz="1400">
              <a:latin typeface="Calibri" charset="0"/>
            </a:endParaRPr>
          </a:p>
          <a:p>
            <a:pPr eaLnBrk="1" hangingPunct="1">
              <a:spcBef>
                <a:spcPct val="0"/>
              </a:spcBef>
            </a:pPr>
            <a:r>
              <a:rPr lang="en-US" sz="1400">
                <a:latin typeface="Calibri" charset="0"/>
              </a:rPr>
              <a:t>Please know that as we go through today’s learning I will be using a hand signal to bring us back as a group. </a:t>
            </a:r>
          </a:p>
          <a:p>
            <a:pPr eaLnBrk="1" hangingPunct="1">
              <a:spcBef>
                <a:spcPct val="0"/>
              </a:spcBef>
            </a:pPr>
            <a:endParaRPr lang="en-US" sz="1400">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3489BE21-0065-974C-9E29-4F4275C838A1}" type="slidenum">
              <a:rPr lang="en-US" sz="1200">
                <a:latin typeface="Calibri" charset="0"/>
              </a:rPr>
              <a:pPr eaLnBrk="1" fontAlgn="base" hangingPunct="1">
                <a:spcBef>
                  <a:spcPct val="0"/>
                </a:spcBef>
                <a:spcAft>
                  <a:spcPct val="0"/>
                </a:spcAft>
              </a:pPr>
              <a:t>4</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b="1">
                <a:latin typeface="Calibri" charset="0"/>
              </a:rPr>
              <a:t>Slide 12 </a:t>
            </a:r>
            <a:r>
              <a:rPr lang="en-US" sz="1800">
                <a:latin typeface="Calibri" charset="0"/>
              </a:rPr>
              <a:t>(1 minute).   </a:t>
            </a:r>
          </a:p>
          <a:p>
            <a:pPr eaLnBrk="1" hangingPunct="1">
              <a:spcBef>
                <a:spcPct val="0"/>
              </a:spcBef>
            </a:pPr>
            <a:endParaRPr lang="en-US" sz="1800">
              <a:latin typeface="Calibri" charset="0"/>
            </a:endParaRPr>
          </a:p>
          <a:p>
            <a:pPr eaLnBrk="1" hangingPunct="1">
              <a:spcBef>
                <a:spcPct val="0"/>
              </a:spcBef>
            </a:pPr>
            <a:r>
              <a:rPr lang="en-US" sz="1800" b="1">
                <a:latin typeface="Calibri" charset="0"/>
              </a:rPr>
              <a:t>Purpose/ Why: </a:t>
            </a:r>
            <a:r>
              <a:rPr lang="en-US" sz="1800">
                <a:latin typeface="Calibri" charset="0"/>
              </a:rPr>
              <a:t>The guiding principles slide must be in every presentation.  </a:t>
            </a:r>
          </a:p>
          <a:p>
            <a:pPr eaLnBrk="1" hangingPunct="1">
              <a:spcBef>
                <a:spcPct val="0"/>
              </a:spcBef>
            </a:pPr>
            <a:endParaRPr lang="en-US" sz="1800">
              <a:latin typeface="Calibri" charset="0"/>
            </a:endParaRPr>
          </a:p>
          <a:p>
            <a:pPr eaLnBrk="1" hangingPunct="1">
              <a:spcBef>
                <a:spcPct val="0"/>
              </a:spcBef>
            </a:pPr>
            <a:r>
              <a:rPr lang="en-US" sz="1800" b="1">
                <a:latin typeface="Calibri" charset="0"/>
              </a:rPr>
              <a:t>How: </a:t>
            </a:r>
            <a:r>
              <a:rPr lang="en-US" sz="1800">
                <a:latin typeface="Calibri" charset="0"/>
              </a:rPr>
              <a:t> Show the 6 Guiding Principles. For this particular presentation we will be focusing more on guiding principle 3 and 4. </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F06DD4DD-6B0F-EB43-AAB5-B9DD8F0D9AFE}" type="slidenum">
              <a:rPr lang="en-US" sz="1200">
                <a:latin typeface="Calibri" charset="0"/>
              </a:rPr>
              <a:pPr eaLnBrk="1" fontAlgn="base" hangingPunct="1">
                <a:spcBef>
                  <a:spcPct val="0"/>
                </a:spcBef>
                <a:spcAft>
                  <a:spcPct val="0"/>
                </a:spcAft>
              </a:pPr>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5" name="Shape 110"/>
          <p:cNvSpPr>
            <a:spLocks noGrp="1" noRot="1" noChangeAspect="1" noTextEdit="1"/>
          </p:cNvSpPr>
          <p:nvPr>
            <p:ph type="sldImg" idx="2"/>
          </p:nvPr>
        </p:nvSpPr>
        <p:spPr bwMode="auto">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6" name="Shape 11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buSzPct val="25000"/>
              <a:buFont typeface="Calibri" charset="0"/>
              <a:buNone/>
            </a:pPr>
            <a:r>
              <a:rPr lang="en-US" sz="1200">
                <a:solidFill>
                  <a:srgbClr val="000000"/>
                </a:solidFill>
                <a:cs typeface="Calibri" charset="0"/>
                <a:sym typeface="Calibri" charset="0"/>
              </a:rPr>
              <a:t>*</a:t>
            </a:r>
          </a:p>
        </p:txBody>
      </p:sp>
      <p:sp>
        <p:nvSpPr>
          <p:cNvPr id="6147" name="Shape 11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00" bIns="45700" numCol="1" anchor="t" anchorCtr="0" compatLnSpc="1">
            <a:prstTxWarp prst="textNoShape">
              <a:avLst/>
            </a:prstTxWarp>
          </a:bodyPr>
          <a:lstStyle/>
          <a:p>
            <a:pPr>
              <a:spcBef>
                <a:spcPct val="0"/>
              </a:spcBef>
              <a:buSzPct val="25000"/>
            </a:pPr>
            <a:r>
              <a:rPr lang="en-US" b="1" dirty="0">
                <a:latin typeface="Century Gothic"/>
              </a:rPr>
              <a:t>Slide </a:t>
            </a:r>
            <a:r>
              <a:rPr lang="en-US" b="1" dirty="0" smtClean="0">
                <a:latin typeface="Century Gothic"/>
              </a:rPr>
              <a:t>14:  </a:t>
            </a:r>
            <a:r>
              <a:rPr lang="en-US" b="1" dirty="0">
                <a:latin typeface="Century Gothic"/>
              </a:rPr>
              <a:t>(1 min)</a:t>
            </a:r>
          </a:p>
          <a:p>
            <a:pPr>
              <a:lnSpc>
                <a:spcPct val="90000"/>
              </a:lnSpc>
              <a:spcBef>
                <a:spcPct val="0"/>
              </a:spcBef>
            </a:pPr>
            <a:endParaRPr lang="en-US" b="1" dirty="0">
              <a:latin typeface="Century Gothic"/>
            </a:endParaRPr>
          </a:p>
          <a:p>
            <a:pPr>
              <a:lnSpc>
                <a:spcPct val="90000"/>
              </a:lnSpc>
              <a:spcBef>
                <a:spcPct val="0"/>
              </a:spcBef>
              <a:buSzPct val="25000"/>
            </a:pPr>
            <a:r>
              <a:rPr lang="en-US" b="1" dirty="0">
                <a:latin typeface="Century Gothic"/>
              </a:rPr>
              <a:t>Why/Purpose:</a:t>
            </a:r>
            <a:r>
              <a:rPr lang="en-US" sz="1800" b="1" dirty="0">
                <a:latin typeface="Century Gothic"/>
              </a:rPr>
              <a:t>  </a:t>
            </a:r>
            <a:r>
              <a:rPr lang="en-US" dirty="0">
                <a:latin typeface="Century Gothic"/>
              </a:rPr>
              <a:t>Review the priorities</a:t>
            </a:r>
          </a:p>
          <a:p>
            <a:pPr>
              <a:lnSpc>
                <a:spcPct val="90000"/>
              </a:lnSpc>
              <a:spcBef>
                <a:spcPct val="0"/>
              </a:spcBef>
              <a:buSzPct val="25000"/>
            </a:pPr>
            <a:endParaRPr lang="en-US" b="1" dirty="0">
              <a:latin typeface="Century Gothic"/>
            </a:endParaRPr>
          </a:p>
          <a:p>
            <a:pPr>
              <a:lnSpc>
                <a:spcPct val="90000"/>
              </a:lnSpc>
              <a:spcBef>
                <a:spcPct val="0"/>
              </a:spcBef>
              <a:buSzPct val="25000"/>
            </a:pPr>
            <a:r>
              <a:rPr lang="en-US" b="1" dirty="0">
                <a:latin typeface="Century Gothic"/>
              </a:rPr>
              <a:t>How:  </a:t>
            </a:r>
            <a:r>
              <a:rPr lang="en-US" dirty="0">
                <a:latin typeface="Century Gothic"/>
              </a:rPr>
              <a:t>Tell the participants:  </a:t>
            </a:r>
          </a:p>
          <a:p>
            <a:pPr>
              <a:lnSpc>
                <a:spcPct val="90000"/>
              </a:lnSpc>
              <a:spcBef>
                <a:spcPct val="0"/>
              </a:spcBef>
              <a:buSzPct val="25000"/>
            </a:pPr>
            <a:r>
              <a:rPr lang="en-US" dirty="0">
                <a:latin typeface="Century Gothic"/>
              </a:rPr>
              <a:t>The Teaching and Learning Framework will also be used alongside both the Master Plan and the Common Core State Standards.  All three initiatives are actually woven together. Clearly, the Common Core State Standards signify </a:t>
            </a:r>
            <a:r>
              <a:rPr lang="ja-JP" altLang="en-US" dirty="0">
                <a:latin typeface="Century Gothic"/>
              </a:rPr>
              <a:t>“</a:t>
            </a:r>
            <a:r>
              <a:rPr lang="en-US" altLang="ja-JP" dirty="0">
                <a:latin typeface="Century Gothic"/>
              </a:rPr>
              <a:t>What</a:t>
            </a:r>
            <a:r>
              <a:rPr lang="ja-JP" altLang="en-US" dirty="0">
                <a:latin typeface="Century Gothic"/>
              </a:rPr>
              <a:t>”</a:t>
            </a:r>
            <a:r>
              <a:rPr lang="en-US" altLang="ja-JP" dirty="0">
                <a:latin typeface="Century Gothic"/>
              </a:rPr>
              <a:t> we teach, while the Master Plan signifies the </a:t>
            </a:r>
            <a:r>
              <a:rPr lang="ja-JP" altLang="en-US" dirty="0">
                <a:latin typeface="Century Gothic"/>
              </a:rPr>
              <a:t>“</a:t>
            </a:r>
            <a:r>
              <a:rPr lang="en-US" altLang="ja-JP" dirty="0">
                <a:latin typeface="Century Gothic"/>
              </a:rPr>
              <a:t>Who</a:t>
            </a:r>
            <a:r>
              <a:rPr lang="ja-JP" altLang="en-US" dirty="0">
                <a:latin typeface="Century Gothic"/>
              </a:rPr>
              <a:t>”</a:t>
            </a:r>
            <a:r>
              <a:rPr lang="en-US" altLang="ja-JP" dirty="0">
                <a:latin typeface="Century Gothic"/>
              </a:rPr>
              <a:t> we teach, and The Teaching and Learning Framework speaks to </a:t>
            </a:r>
            <a:r>
              <a:rPr lang="ja-JP" altLang="en-US" dirty="0">
                <a:latin typeface="Century Gothic"/>
              </a:rPr>
              <a:t>“</a:t>
            </a:r>
            <a:r>
              <a:rPr lang="en-US" altLang="ja-JP" dirty="0">
                <a:latin typeface="Century Gothic"/>
              </a:rPr>
              <a:t>How</a:t>
            </a:r>
            <a:r>
              <a:rPr lang="ja-JP" altLang="en-US" dirty="0">
                <a:latin typeface="Century Gothic"/>
              </a:rPr>
              <a:t>”</a:t>
            </a:r>
            <a:r>
              <a:rPr lang="en-US" altLang="ja-JP" dirty="0">
                <a:latin typeface="Century Gothic"/>
              </a:rPr>
              <a:t> we teach in LAUSD.  When all three are woven together the outcome is that all LAUSD students will graduate College Prepared and Career Ready. </a:t>
            </a:r>
            <a:endParaRPr lang="en-US" dirty="0">
              <a:latin typeface="Century 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126"/>
          <p:cNvSpPr>
            <a:spLocks noGrp="1" noRot="1" noChangeAspect="1" noTextEdit="1"/>
          </p:cNvSpPr>
          <p:nvPr>
            <p:ph type="sldImg" idx="2"/>
          </p:nvPr>
        </p:nvSpPr>
        <p:spPr>
          <a:noFill/>
          <a:ln>
            <a:noFill/>
          </a:ln>
          <a:extLst>
            <a:ext uri="{91240B29-F687-4f45-9708-019B960494DF}">
              <a14:hiddenLine xmlns:a14="http://schemas.microsoft.com/office/drawing/2010/main" w="12700">
                <a:solidFill>
                  <a:srgbClr val="000000"/>
                </a:solidFill>
                <a:miter lim="800000"/>
                <a:headEnd/>
                <a:tailEnd/>
              </a14:hiddenLine>
            </a:ext>
          </a:extLst>
        </p:spPr>
      </p:sp>
      <p:sp>
        <p:nvSpPr>
          <p:cNvPr id="19458" name="Shape 12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anchor="t" compatLnSpc="1">
            <a:prstTxWarp prst="textNoShape">
              <a:avLst/>
            </a:prstTxWarp>
          </a:bodyPr>
          <a:lstStyle/>
          <a:p>
            <a:pPr eaLnBrk="1" hangingPunct="1">
              <a:spcBef>
                <a:spcPct val="0"/>
              </a:spcBef>
              <a:buSzPct val="25000"/>
            </a:pPr>
            <a:r>
              <a:rPr lang="en-US" b="1" dirty="0">
                <a:latin typeface="Century Gothic"/>
              </a:rPr>
              <a:t>Slide 4:  (1 min)</a:t>
            </a:r>
          </a:p>
          <a:p>
            <a:pPr eaLnBrk="1" hangingPunct="1">
              <a:spcBef>
                <a:spcPct val="0"/>
              </a:spcBef>
            </a:pPr>
            <a:endParaRPr lang="en-US" sz="1800" dirty="0">
              <a:latin typeface="Century Gothic"/>
            </a:endParaRPr>
          </a:p>
          <a:p>
            <a:pPr eaLnBrk="1" hangingPunct="1">
              <a:spcBef>
                <a:spcPct val="0"/>
              </a:spcBef>
              <a:buSzPct val="25000"/>
            </a:pPr>
            <a:r>
              <a:rPr lang="en-US" b="1" dirty="0">
                <a:latin typeface="Century Gothic"/>
              </a:rPr>
              <a:t>Why/Purpose:</a:t>
            </a:r>
            <a:r>
              <a:rPr lang="en-US" sz="1800" dirty="0">
                <a:latin typeface="Century Gothic"/>
              </a:rPr>
              <a:t>  </a:t>
            </a:r>
            <a:r>
              <a:rPr lang="en-US" dirty="0">
                <a:latin typeface="Century Gothic"/>
              </a:rPr>
              <a:t>To connect our work as educators and our  professional goals.</a:t>
            </a:r>
          </a:p>
          <a:p>
            <a:pPr eaLnBrk="1" hangingPunct="1">
              <a:spcBef>
                <a:spcPct val="0"/>
              </a:spcBef>
            </a:pPr>
            <a:endParaRPr lang="en-US" sz="1800" dirty="0">
              <a:latin typeface="Century Gothic"/>
            </a:endParaRPr>
          </a:p>
          <a:p>
            <a:pPr eaLnBrk="1" hangingPunct="1">
              <a:spcBef>
                <a:spcPct val="0"/>
              </a:spcBef>
              <a:buSzPct val="25000"/>
            </a:pPr>
            <a:r>
              <a:rPr lang="en-US" b="1" dirty="0">
                <a:latin typeface="Century Gothic"/>
              </a:rPr>
              <a:t>How: </a:t>
            </a:r>
            <a:r>
              <a:rPr lang="en-US" dirty="0">
                <a:latin typeface="Century Gothic"/>
              </a:rPr>
              <a:t>Read the 3 focus elements, tell the participants that the arrows point to the highlighted focus elements that apply to the work we will engage in today.</a:t>
            </a:r>
          </a:p>
        </p:txBody>
      </p:sp>
      <p:sp>
        <p:nvSpPr>
          <p:cNvPr id="19459" name="Shape 12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r" eaLnBrk="1" hangingPunct="1">
              <a:buSzPct val="25000"/>
              <a:buFont typeface="Times New Roman" charset="0"/>
              <a:buNone/>
            </a:pPr>
            <a:r>
              <a:rPr lang="en-US" sz="1200">
                <a:latin typeface="Times New Roman" charset="0"/>
                <a:cs typeface="Times New Roman" charset="0"/>
                <a:sym typeface="Times New Roman"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xfrm>
            <a:off x="173038" y="4129088"/>
            <a:ext cx="648493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Slide 6: </a:t>
            </a:r>
            <a:r>
              <a:rPr lang="en-US">
                <a:latin typeface="Calibri" charset="0"/>
              </a:rPr>
              <a:t>(2 minutes)</a:t>
            </a:r>
          </a:p>
          <a:p>
            <a:pPr eaLnBrk="1" hangingPunct="1">
              <a:spcBef>
                <a:spcPct val="0"/>
              </a:spcBef>
            </a:pPr>
            <a:endParaRPr lang="en-US">
              <a:latin typeface="Calibri" charset="0"/>
            </a:endParaRPr>
          </a:p>
          <a:p>
            <a:pPr eaLnBrk="1" hangingPunct="1">
              <a:spcBef>
                <a:spcPct val="0"/>
              </a:spcBef>
            </a:pPr>
            <a:r>
              <a:rPr lang="en-US" b="1">
                <a:latin typeface="Calibri" charset="0"/>
              </a:rPr>
              <a:t>Purpose/ Why:  </a:t>
            </a:r>
            <a:r>
              <a:rPr lang="en-US">
                <a:latin typeface="Calibri" charset="0"/>
              </a:rPr>
              <a:t>Review the phase in plan and highlight how it is aligned to the state’s plan. As participants go through the year and sessions, they will have a better understanding of the New CA ELD Standards. Purpose: To know what the standards are Engagement with the new CELDS by exploration of the new CELDS by engagement through practical applications</a:t>
            </a:r>
          </a:p>
          <a:p>
            <a:pPr eaLnBrk="1" hangingPunct="1">
              <a:spcBef>
                <a:spcPct val="0"/>
              </a:spcBef>
            </a:pPr>
            <a:endParaRPr lang="en-US">
              <a:latin typeface="Calibri" charset="0"/>
            </a:endParaRPr>
          </a:p>
          <a:p>
            <a:pPr eaLnBrk="1" hangingPunct="1">
              <a:spcBef>
                <a:spcPct val="0"/>
              </a:spcBef>
            </a:pPr>
            <a:r>
              <a:rPr lang="en-US" b="1">
                <a:latin typeface="Calibri" charset="0"/>
              </a:rPr>
              <a:t>How:  </a:t>
            </a:r>
            <a:r>
              <a:rPr lang="en-US">
                <a:latin typeface="Calibri" charset="0"/>
              </a:rPr>
              <a:t>Tell participants that this year we are the transition year.  As we move to the Transition year, the state and district will be building resources, implementing needs assessments, and continue to provide learning opportunities for stakeholders. Next year, we will be in the Implementation year where  there will be expansion of professional learning and alignment of curriculum instruction and assessment along with integration throughout the district. </a:t>
            </a:r>
          </a:p>
          <a:p>
            <a:pPr eaLnBrk="1" hangingPunct="1">
              <a:spcBef>
                <a:spcPct val="0"/>
              </a:spcBef>
            </a:pPr>
            <a:endParaRPr lang="en-US">
              <a:latin typeface="Calibri" charset="0"/>
            </a:endParaRPr>
          </a:p>
          <a:p>
            <a:pPr eaLnBrk="1" hangingPunct="1">
              <a:spcBef>
                <a:spcPct val="0"/>
              </a:spcBef>
              <a:buFontTx/>
              <a:buChar char="•"/>
            </a:pPr>
            <a:r>
              <a:rPr lang="en-US">
                <a:latin typeface="Calibri" charset="0"/>
              </a:rPr>
              <a:t>Let’s take a few minutes to take a look at the phase in plan </a:t>
            </a:r>
          </a:p>
          <a:p>
            <a:pPr eaLnBrk="1" hangingPunct="1">
              <a:spcBef>
                <a:spcPct val="0"/>
              </a:spcBef>
              <a:buFontTx/>
              <a:buChar char="•"/>
            </a:pPr>
            <a:r>
              <a:rPr lang="en-US">
                <a:latin typeface="Calibri" charset="0"/>
              </a:rPr>
              <a:t>Our phase in plan is aligned to the state’s plan and as the state releases additional information we will continue to upate this plan…our office will be convening a working group to identify additional needs and tools that we may develop</a:t>
            </a:r>
          </a:p>
          <a:p>
            <a:pPr eaLnBrk="1" hangingPunct="1">
              <a:spcBef>
                <a:spcPct val="0"/>
              </a:spcBef>
              <a:buFontTx/>
              <a:buChar char="•"/>
            </a:pPr>
            <a:r>
              <a:rPr lang="en-US">
                <a:latin typeface="Calibri" charset="0"/>
              </a:rPr>
              <a:t>As you can see in the awareness stage there is mention of brokers of expertise.. unveiled their brokers of expertise website which has additional resources for us to use, you can see from this plan that CELDT is also being revamped and we are expecting a new assessment in 2017.</a:t>
            </a:r>
          </a:p>
          <a:p>
            <a:pPr eaLnBrk="1" hangingPunct="1">
              <a:spcBef>
                <a:spcPct val="0"/>
              </a:spcBef>
              <a:buFontTx/>
              <a:buChar char="•"/>
            </a:pPr>
            <a:r>
              <a:rPr lang="en-US">
                <a:latin typeface="Calibri" charset="0"/>
              </a:rPr>
              <a:t>Take a look at this plan and see the various components of each stage….</a:t>
            </a:r>
          </a:p>
          <a:p>
            <a:pPr eaLnBrk="1" hangingPunct="1">
              <a:spcBef>
                <a:spcPct val="0"/>
              </a:spcBef>
              <a:buFontTx/>
              <a:buChar char="•"/>
            </a:pPr>
            <a:r>
              <a:rPr lang="en-US">
                <a:latin typeface="Calibri" charset="0"/>
              </a:rPr>
              <a:t>Timeline reflects the STATES ELD standards implementation actions</a:t>
            </a:r>
          </a:p>
          <a:p>
            <a:pPr eaLnBrk="1" hangingPunct="1">
              <a:spcBef>
                <a:spcPct val="0"/>
              </a:spcBef>
              <a:buFontTx/>
              <a:buChar char="•"/>
            </a:pPr>
            <a:r>
              <a:rPr lang="en-US">
                <a:latin typeface="Calibri" charset="0"/>
              </a:rPr>
              <a:t>Awareness – is introduction of ELD standards planning systems of implementation and establishing collaborations in this stage we have identified the need to put together a WORKING group</a:t>
            </a:r>
          </a:p>
          <a:p>
            <a:pPr eaLnBrk="1" hangingPunct="1">
              <a:spcBef>
                <a:spcPct val="0"/>
              </a:spcBef>
              <a:buFontTx/>
              <a:buChar char="•"/>
            </a:pPr>
            <a:r>
              <a:rPr lang="en-US">
                <a:latin typeface="Calibri" charset="0"/>
              </a:rPr>
              <a:t>Transition – building resources, implementing needs assessments, and continued learning </a:t>
            </a:r>
          </a:p>
          <a:p>
            <a:pPr eaLnBrk="1" hangingPunct="1">
              <a:spcBef>
                <a:spcPct val="0"/>
              </a:spcBef>
              <a:buFontTx/>
              <a:buChar char="•"/>
            </a:pPr>
            <a:r>
              <a:rPr lang="en-US">
                <a:latin typeface="Calibri" charset="0"/>
              </a:rPr>
              <a:t>Implementation – expansion of professional learning and alignment of curriculum instruction and assessment along with integration throughout the district</a:t>
            </a:r>
          </a:p>
          <a:p>
            <a:pPr eaLnBrk="1" hangingPunct="1">
              <a:spcBef>
                <a:spcPct val="0"/>
              </a:spcBef>
              <a:buFontTx/>
              <a:buChar char="•"/>
            </a:pPr>
            <a:endParaRPr lang="en-US">
              <a:latin typeface="Calibri" charset="0"/>
            </a:endParaRPr>
          </a:p>
          <a:p>
            <a:pPr eaLnBrk="1" hangingPunct="1">
              <a:spcBef>
                <a:spcPct val="0"/>
              </a:spcBef>
              <a:buFontTx/>
              <a:buChar char="•"/>
            </a:pPr>
            <a:endParaRPr lang="en-US">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8B280383-DAE7-5445-800B-4DABF599F947}" type="slidenum">
              <a:rPr lang="en-US" sz="1200">
                <a:latin typeface="Calibri" charset="0"/>
              </a:rPr>
              <a:pPr eaLnBrk="1" fontAlgn="base" hangingPunct="1">
                <a:spcBef>
                  <a:spcPct val="0"/>
                </a:spcBef>
                <a:spcAft>
                  <a:spcPct val="0"/>
                </a:spcAft>
              </a:pPr>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rPr>
              <a:t>Slide 15 </a:t>
            </a:r>
            <a:r>
              <a:rPr lang="en-US">
                <a:latin typeface="Calibri" charset="0"/>
              </a:rPr>
              <a:t>(1 minute)</a:t>
            </a:r>
          </a:p>
          <a:p>
            <a:pPr eaLnBrk="1" hangingPunct="1">
              <a:spcBef>
                <a:spcPct val="0"/>
              </a:spcBef>
            </a:pPr>
            <a:endParaRPr lang="en-US">
              <a:latin typeface="Calibri" charset="0"/>
            </a:endParaRPr>
          </a:p>
          <a:p>
            <a:pPr eaLnBrk="1" hangingPunct="1">
              <a:spcBef>
                <a:spcPct val="0"/>
              </a:spcBef>
            </a:pPr>
            <a:r>
              <a:rPr lang="en-US" b="1">
                <a:latin typeface="Calibri" charset="0"/>
              </a:rPr>
              <a:t>Purpose/Why: </a:t>
            </a:r>
            <a:r>
              <a:rPr lang="en-US">
                <a:latin typeface="Calibri" charset="0"/>
              </a:rPr>
              <a:t>To visually show how the ELD Standards align and correlate to the new CCSS and review the language demands across content areas</a:t>
            </a:r>
          </a:p>
          <a:p>
            <a:pPr eaLnBrk="1" hangingPunct="1">
              <a:spcBef>
                <a:spcPct val="0"/>
              </a:spcBef>
            </a:pPr>
            <a:endParaRPr lang="en-US">
              <a:latin typeface="Calibri" charset="0"/>
            </a:endParaRPr>
          </a:p>
          <a:p>
            <a:pPr eaLnBrk="1" hangingPunct="1">
              <a:spcBef>
                <a:spcPct val="0"/>
              </a:spcBef>
            </a:pPr>
            <a:r>
              <a:rPr lang="en-US" b="1">
                <a:latin typeface="Calibri" charset="0"/>
              </a:rPr>
              <a:t>How</a:t>
            </a:r>
            <a:r>
              <a:rPr lang="en-US">
                <a:latin typeface="Calibri" charset="0"/>
              </a:rPr>
              <a:t>: Review the language demands of each column.  Remind participants that the CA ELD Standards highlight and amplify the Common Core State Standards so that students develop both English and content knowledge. Remind participants that the CA ELD Standards guide teachers to build ELs’ knowledge about how the English language works in different contexts to achieve specific communicative purposes. </a:t>
            </a:r>
          </a:p>
          <a:p>
            <a:pPr eaLnBrk="1" hangingPunct="1">
              <a:spcBef>
                <a:spcPct val="0"/>
              </a:spcBef>
            </a:pPr>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fontAlgn="base" hangingPunct="1">
              <a:spcBef>
                <a:spcPct val="0"/>
              </a:spcBef>
              <a:spcAft>
                <a:spcPct val="0"/>
              </a:spcAft>
            </a:pPr>
            <a:fld id="{5865BBDB-D452-EB4D-A822-50DBF2D7A359}" type="slidenum">
              <a:rPr lang="en-US" sz="1200">
                <a:latin typeface="Calibri" charset="0"/>
              </a:rPr>
              <a:pPr eaLnBrk="1" fontAlgn="base" hangingPunct="1">
                <a:spcBef>
                  <a:spcPct val="0"/>
                </a:spcBef>
                <a:spcAft>
                  <a:spcPct val="0"/>
                </a:spcAft>
              </a:pPr>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defTabSz="914400" fontAlgn="auto">
              <a:spcBef>
                <a:spcPts val="2000"/>
              </a:spcBef>
              <a:spcAft>
                <a:spcPts val="0"/>
              </a:spcAft>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4353044B-E654-E242-BC0C-1AE6EF7827D1}" type="datetimeFigureOut">
              <a:rPr lang="en-US"/>
              <a:pPr>
                <a:defRPr/>
              </a:pPr>
              <a:t>12/18/14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79E715-8792-4D47-B95E-FF8266EBDE8E}" type="slidenum">
              <a:rPr lang="en-US"/>
              <a:pPr>
                <a:defRPr/>
              </a:pPr>
              <a:t>‹#›</a:t>
            </a:fld>
            <a:endParaRPr lang="en-US"/>
          </a:p>
        </p:txBody>
      </p:sp>
    </p:spTree>
    <p:extLst>
      <p:ext uri="{BB962C8B-B14F-4D97-AF65-F5344CB8AC3E}">
        <p14:creationId xmlns:p14="http://schemas.microsoft.com/office/powerpoint/2010/main" val="198982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fld id="{E143E1D1-8E04-AE48-93F7-0142346A47DE}" type="datetimeFigureOut">
              <a:rPr lang="en-US"/>
              <a:pPr>
                <a:defRPr/>
              </a:pPr>
              <a:t>12/18/14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CA7162-D65E-D542-86CD-B8DBB74C41B6}" type="slidenum">
              <a:rPr lang="en-US"/>
              <a:pPr>
                <a:defRPr/>
              </a:pPr>
              <a:t>‹#›</a:t>
            </a:fld>
            <a:endParaRPr lang="en-US"/>
          </a:p>
        </p:txBody>
      </p:sp>
    </p:spTree>
    <p:extLst>
      <p:ext uri="{BB962C8B-B14F-4D97-AF65-F5344CB8AC3E}">
        <p14:creationId xmlns:p14="http://schemas.microsoft.com/office/powerpoint/2010/main" val="4200366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D110EA04-5847-A24D-9D7B-CAFDF5BD9253}" type="datetimeFigureOut">
              <a:rPr lang="en-US"/>
              <a:pPr>
                <a:defRPr/>
              </a:pPr>
              <a:t>12/18/14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FA05-FF16-C64E-82F4-0771C39B0441}" type="slidenum">
              <a:rPr lang="en-US"/>
              <a:pPr>
                <a:defRPr/>
              </a:pPr>
              <a:t>‹#›</a:t>
            </a:fld>
            <a:endParaRPr lang="en-US"/>
          </a:p>
        </p:txBody>
      </p:sp>
    </p:spTree>
    <p:extLst>
      <p:ext uri="{BB962C8B-B14F-4D97-AF65-F5344CB8AC3E}">
        <p14:creationId xmlns:p14="http://schemas.microsoft.com/office/powerpoint/2010/main" val="74638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FCD5259D-725D-2649-B715-149834FDA65C}" type="datetimeFigureOut">
              <a:rPr lang="en-US"/>
              <a:pPr>
                <a:defRPr/>
              </a:pPr>
              <a:t>12/18/14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A2CC56-ECE8-0E42-94B7-795D7AC720B6}" type="slidenum">
              <a:rPr lang="en-US"/>
              <a:pPr>
                <a:defRPr/>
              </a:pPr>
              <a:t>‹#›</a:t>
            </a:fld>
            <a:endParaRPr lang="en-US"/>
          </a:p>
        </p:txBody>
      </p:sp>
    </p:spTree>
    <p:extLst>
      <p:ext uri="{BB962C8B-B14F-4D97-AF65-F5344CB8AC3E}">
        <p14:creationId xmlns:p14="http://schemas.microsoft.com/office/powerpoint/2010/main" val="402028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650975" cy="3612009"/>
          </a:xfrm>
        </p:spPr>
        <p:txBody>
          <a:bodyPr/>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1108177" y="272155"/>
            <a:ext cx="649963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BC24FF5-FC0D-3F4B-857E-1A98FC0E11EF}" type="datetimeFigureOut">
              <a:rPr lang="en-US"/>
              <a:pPr>
                <a:defRPr/>
              </a:pPr>
              <a:t>12/18/14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F360EC-9F4E-8F4B-916C-21E2431A0059}" type="slidenum">
              <a:rPr lang="en-US"/>
              <a:pPr>
                <a:defRPr/>
              </a:pPr>
              <a:t>‹#›</a:t>
            </a:fld>
            <a:endParaRPr lang="en-US"/>
          </a:p>
        </p:txBody>
      </p:sp>
    </p:spTree>
    <p:extLst>
      <p:ext uri="{BB962C8B-B14F-4D97-AF65-F5344CB8AC3E}">
        <p14:creationId xmlns:p14="http://schemas.microsoft.com/office/powerpoint/2010/main" val="955483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457200" y="359465"/>
            <a:ext cx="8229600" cy="1143000"/>
          </a:xfrm>
          <a:prstGeom prst="rect">
            <a:avLst/>
          </a:prstGeom>
        </p:spPr>
        <p:txBody>
          <a:bodyPr>
            <a:normAutofit/>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FC5C59B8-729D-3443-AF25-87307DC885A1}" type="datetimeFigureOut">
              <a:rPr lang="en-US"/>
              <a:pPr>
                <a:defRPr/>
              </a:pPr>
              <a:t>12/18/14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E1CBD7-13B6-1A4D-87BC-0906675399B5}" type="slidenum">
              <a:rPr lang="en-US"/>
              <a:pPr>
                <a:defRPr/>
              </a:pPr>
              <a:t>‹#›</a:t>
            </a:fld>
            <a:endParaRPr lang="en-US"/>
          </a:p>
        </p:txBody>
      </p:sp>
    </p:spTree>
    <p:extLst>
      <p:ext uri="{BB962C8B-B14F-4D97-AF65-F5344CB8AC3E}">
        <p14:creationId xmlns:p14="http://schemas.microsoft.com/office/powerpoint/2010/main" val="275839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A6AE1C6C-E005-A94E-BA9D-C557122A6A1B}" type="datetimeFigureOut">
              <a:rPr lang="en-US"/>
              <a:pPr>
                <a:defRPr/>
              </a:pPr>
              <a:t>12/18/14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30C50E-30F6-0043-ABE1-4D679C998414}" type="slidenum">
              <a:rPr lang="en-US"/>
              <a:pPr>
                <a:defRPr/>
              </a:pPr>
              <a:t>‹#›</a:t>
            </a:fld>
            <a:endParaRPr lang="en-US"/>
          </a:p>
        </p:txBody>
      </p:sp>
    </p:spTree>
    <p:extLst>
      <p:ext uri="{BB962C8B-B14F-4D97-AF65-F5344CB8AC3E}">
        <p14:creationId xmlns:p14="http://schemas.microsoft.com/office/powerpoint/2010/main" val="123395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fld id="{46AF5332-6BF1-8647-B70D-93B331961C60}" type="datetimeFigureOut">
              <a:rPr lang="en-US"/>
              <a:pPr>
                <a:defRPr/>
              </a:pPr>
              <a:t>12/18/14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A67F19F2-BFDD-574E-9D59-240D87E7D826}" type="slidenum">
              <a:rPr lang="en-US"/>
              <a:pPr>
                <a:defRPr/>
              </a:pPr>
              <a:t>‹#›</a:t>
            </a:fld>
            <a:endParaRPr lang="en-US"/>
          </a:p>
        </p:txBody>
      </p:sp>
    </p:spTree>
    <p:extLst>
      <p:ext uri="{BB962C8B-B14F-4D97-AF65-F5344CB8AC3E}">
        <p14:creationId xmlns:p14="http://schemas.microsoft.com/office/powerpoint/2010/main" val="83264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F870523-C7B1-1347-B971-59911E0BA296}" type="datetimeFigureOut">
              <a:rPr lang="en-US"/>
              <a:pPr>
                <a:defRPr/>
              </a:pPr>
              <a:t>12/18/14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AE6A5E-80D2-D549-83ED-49BE6A86ADC3}" type="slidenum">
              <a:rPr lang="en-US"/>
              <a:pPr>
                <a:defRPr/>
              </a:pPr>
              <a:t>‹#›</a:t>
            </a:fld>
            <a:endParaRPr lang="en-US"/>
          </a:p>
        </p:txBody>
      </p:sp>
    </p:spTree>
    <p:extLst>
      <p:ext uri="{BB962C8B-B14F-4D97-AF65-F5344CB8AC3E}">
        <p14:creationId xmlns:p14="http://schemas.microsoft.com/office/powerpoint/2010/main" val="200273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D3BFBA0F-35CA-4343-B046-A4BBB558C772}" type="datetimeFigureOut">
              <a:rPr lang="en-US"/>
              <a:pPr>
                <a:defRPr/>
              </a:pPr>
              <a:t>12/18/14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A6728E-EB78-424B-BCCB-82A42E79EF1B}" type="slidenum">
              <a:rPr lang="en-US"/>
              <a:pPr>
                <a:defRPr/>
              </a:pPr>
              <a:t>‹#›</a:t>
            </a:fld>
            <a:endParaRPr lang="en-US"/>
          </a:p>
        </p:txBody>
      </p:sp>
    </p:spTree>
    <p:extLst>
      <p:ext uri="{BB962C8B-B14F-4D97-AF65-F5344CB8AC3E}">
        <p14:creationId xmlns:p14="http://schemas.microsoft.com/office/powerpoint/2010/main" val="3989092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D5BBAB5B-2DE5-C64F-9D95-B65CE49713C6}" type="datetimeFigureOut">
              <a:rPr lang="en-US"/>
              <a:pPr>
                <a:defRPr/>
              </a:pPr>
              <a:t>12/18/14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B95C10-0EE1-BD4A-86FF-00E21B489450}" type="slidenum">
              <a:rPr lang="en-US"/>
              <a:pPr>
                <a:defRPr/>
              </a:pPr>
              <a:t>‹#›</a:t>
            </a:fld>
            <a:endParaRPr lang="en-US"/>
          </a:p>
        </p:txBody>
      </p:sp>
    </p:spTree>
    <p:extLst>
      <p:ext uri="{BB962C8B-B14F-4D97-AF65-F5344CB8AC3E}">
        <p14:creationId xmlns:p14="http://schemas.microsoft.com/office/powerpoint/2010/main" val="398527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BF4BA025-6474-F44C-8F37-2C384E0A9E25}" type="datetimeFigureOut">
              <a:rPr lang="en-US"/>
              <a:pPr>
                <a:defRPr/>
              </a:pPr>
              <a:t>12/18/14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337D4F-5A74-9A41-8B84-560B1605D8CF}" type="slidenum">
              <a:rPr lang="en-US"/>
              <a:pPr>
                <a:defRPr/>
              </a:pPr>
              <a:t>‹#›</a:t>
            </a:fld>
            <a:endParaRPr lang="en-US"/>
          </a:p>
        </p:txBody>
      </p:sp>
    </p:spTree>
    <p:extLst>
      <p:ext uri="{BB962C8B-B14F-4D97-AF65-F5344CB8AC3E}">
        <p14:creationId xmlns:p14="http://schemas.microsoft.com/office/powerpoint/2010/main" val="322892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F9A549-90C7-6D43-991F-711C868B3A7F}" type="datetimeFigureOut">
              <a:rPr lang="en-US"/>
              <a:pPr>
                <a:defRPr/>
              </a:pPr>
              <a:t>12/18/14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A6D8224-AAE1-BD40-AD9D-D141D18BCBFF}" type="slidenum">
              <a:rPr lang="en-US"/>
              <a:pPr>
                <a:defRPr/>
              </a:pPr>
              <a:t>‹#›</a:t>
            </a:fld>
            <a:endParaRPr lang="en-US"/>
          </a:p>
        </p:txBody>
      </p:sp>
    </p:spTree>
    <p:extLst>
      <p:ext uri="{BB962C8B-B14F-4D97-AF65-F5344CB8AC3E}">
        <p14:creationId xmlns:p14="http://schemas.microsoft.com/office/powerpoint/2010/main" val="225606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35A1D5-72D9-654D-BB46-2BA65ADE515A}" type="datetimeFigureOut">
              <a:rPr lang="en-US"/>
              <a:pPr>
                <a:defRPr/>
              </a:pPr>
              <a:t>12/18/14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D0ADA9-A174-C14D-A74C-262BE893FA28}" type="slidenum">
              <a:rPr lang="en-US"/>
              <a:pPr>
                <a:defRPr/>
              </a:pPr>
              <a:t>‹#›</a:t>
            </a:fld>
            <a:endParaRPr lang="en-US"/>
          </a:p>
        </p:txBody>
      </p:sp>
    </p:spTree>
    <p:extLst>
      <p:ext uri="{BB962C8B-B14F-4D97-AF65-F5344CB8AC3E}">
        <p14:creationId xmlns:p14="http://schemas.microsoft.com/office/powerpoint/2010/main" val="17739073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ea typeface="+mn-ea"/>
                <a:cs typeface="+mn-cs"/>
              </a:defRPr>
            </a:lvl1pPr>
          </a:lstStyle>
          <a:p>
            <a:pPr>
              <a:defRPr/>
            </a:pPr>
            <a:fld id="{B838286A-35F5-7543-9A4D-9C8DC43D20A6}" type="datetimeFigureOut">
              <a:rPr lang="en-US"/>
              <a:pPr>
                <a:defRPr/>
              </a:pPr>
              <a:t>12/18/14</a:t>
            </a:fld>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lIns="91440" tIns="45720" rIns="91440" bIns="45720" rtlCol="0" anchor="ctr"/>
          <a:lstStyle>
            <a:lvl1pPr algn="r" fontAlgn="auto">
              <a:spcBef>
                <a:spcPts val="0"/>
              </a:spcBef>
              <a:spcAft>
                <a:spcPts val="0"/>
              </a:spcAft>
              <a:defRPr sz="3600">
                <a:solidFill>
                  <a:schemeClr val="bg1"/>
                </a:solidFill>
                <a:latin typeface="+mn-lt"/>
                <a:ea typeface="+mn-ea"/>
                <a:cs typeface="+mn-cs"/>
              </a:defRPr>
            </a:lvl1pPr>
          </a:lstStyle>
          <a:p>
            <a:pPr>
              <a:defRPr/>
            </a:pPr>
            <a:fld id="{EDAADD77-E909-C84F-8C4F-1E2A989BFB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6"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6.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9988" y="2366963"/>
            <a:ext cx="6648450" cy="1754187"/>
          </a:xfrm>
          <a:prstGeom prst="rect">
            <a:avLst/>
          </a:prstGeom>
          <a:noFill/>
        </p:spPr>
        <p:txBody>
          <a:bodyPr>
            <a:spAutoFit/>
          </a:bodyPr>
          <a:lstStyle/>
          <a:p>
            <a:pPr fontAlgn="auto">
              <a:spcBef>
                <a:spcPts val="0"/>
              </a:spcBef>
              <a:spcAft>
                <a:spcPts val="0"/>
              </a:spcAft>
              <a:defRPr/>
            </a:pPr>
            <a:r>
              <a:rPr lang="en-US" sz="3600" b="1" dirty="0">
                <a:solidFill>
                  <a:schemeClr val="tx2">
                    <a:lumMod val="75000"/>
                    <a:lumOff val="25000"/>
                  </a:schemeClr>
                </a:solidFill>
                <a:latin typeface="Century Gothic"/>
                <a:ea typeface="+mn-ea"/>
                <a:cs typeface="Century Gothic"/>
              </a:rPr>
              <a:t> LANGUAGE</a:t>
            </a:r>
          </a:p>
          <a:p>
            <a:pPr algn="ctr" fontAlgn="auto">
              <a:spcBef>
                <a:spcPts val="0"/>
              </a:spcBef>
              <a:spcAft>
                <a:spcPts val="0"/>
              </a:spcAft>
              <a:defRPr/>
            </a:pPr>
            <a:r>
              <a:rPr lang="en-US" sz="3600" b="1" dirty="0">
                <a:solidFill>
                  <a:schemeClr val="tx2">
                    <a:lumMod val="75000"/>
                    <a:lumOff val="25000"/>
                  </a:schemeClr>
                </a:solidFill>
                <a:latin typeface="Century Gothic"/>
                <a:ea typeface="+mn-ea"/>
                <a:cs typeface="Century Gothic"/>
              </a:rPr>
              <a:t>LITERACY </a:t>
            </a:r>
          </a:p>
          <a:p>
            <a:pPr algn="r" fontAlgn="auto">
              <a:spcBef>
                <a:spcPts val="0"/>
              </a:spcBef>
              <a:spcAft>
                <a:spcPts val="0"/>
              </a:spcAft>
              <a:defRPr/>
            </a:pPr>
            <a:r>
              <a:rPr lang="en-US" sz="3600" b="1" dirty="0">
                <a:solidFill>
                  <a:schemeClr val="tx2">
                    <a:lumMod val="75000"/>
                    <a:lumOff val="25000"/>
                  </a:schemeClr>
                </a:solidFill>
                <a:latin typeface="Century Gothic"/>
                <a:ea typeface="+mn-ea"/>
                <a:cs typeface="Century Gothic"/>
              </a:rPr>
              <a:t>LEARNING</a:t>
            </a:r>
          </a:p>
        </p:txBody>
      </p:sp>
      <p:sp>
        <p:nvSpPr>
          <p:cNvPr id="15363" name="Subtitle 2"/>
          <p:cNvSpPr>
            <a:spLocks noGrp="1"/>
          </p:cNvSpPr>
          <p:nvPr>
            <p:ph type="subTitle" idx="1"/>
          </p:nvPr>
        </p:nvSpPr>
        <p:spPr>
          <a:xfrm>
            <a:off x="1201738" y="5911850"/>
            <a:ext cx="8077200" cy="514350"/>
          </a:xfrm>
        </p:spPr>
        <p:txBody>
          <a:bodyPr/>
          <a:lstStyle/>
          <a:p>
            <a:pPr algn="l" fontAlgn="auto">
              <a:lnSpc>
                <a:spcPct val="140000"/>
              </a:lnSpc>
              <a:spcAft>
                <a:spcPts val="0"/>
              </a:spcAft>
              <a:buClr>
                <a:srgbClr val="6FB7D7"/>
              </a:buClr>
              <a:defRPr/>
            </a:pPr>
            <a:r>
              <a:rPr lang="en-US" b="1" dirty="0" smtClean="0">
                <a:solidFill>
                  <a:schemeClr val="tx2">
                    <a:lumMod val="75000"/>
                    <a:lumOff val="25000"/>
                  </a:schemeClr>
                </a:solidFill>
                <a:latin typeface="Century Gothic"/>
                <a:ea typeface="ＭＳ Ｐゴシック" charset="0"/>
                <a:cs typeface="Century Gothic"/>
              </a:rPr>
              <a:t>MULTILINGUAL </a:t>
            </a:r>
            <a:r>
              <a:rPr lang="en-US" b="1" dirty="0">
                <a:solidFill>
                  <a:schemeClr val="tx2">
                    <a:lumMod val="75000"/>
                    <a:lumOff val="25000"/>
                  </a:schemeClr>
                </a:solidFill>
                <a:latin typeface="Century Gothic"/>
                <a:ea typeface="ＭＳ Ｐゴシック" charset="0"/>
                <a:cs typeface="Century Gothic"/>
              </a:rPr>
              <a:t>&amp; </a:t>
            </a:r>
            <a:r>
              <a:rPr lang="en-US" b="1" dirty="0" smtClean="0">
                <a:solidFill>
                  <a:schemeClr val="tx2">
                    <a:lumMod val="75000"/>
                    <a:lumOff val="25000"/>
                  </a:schemeClr>
                </a:solidFill>
                <a:latin typeface="Century Gothic"/>
                <a:ea typeface="ＭＳ Ｐゴシック" charset="0"/>
                <a:cs typeface="Century Gothic"/>
              </a:rPr>
              <a:t>MULTICULTURAL </a:t>
            </a:r>
            <a:r>
              <a:rPr lang="en-US" b="1" dirty="0">
                <a:solidFill>
                  <a:schemeClr val="tx2">
                    <a:lumMod val="75000"/>
                    <a:lumOff val="25000"/>
                  </a:schemeClr>
                </a:solidFill>
                <a:latin typeface="Century Gothic"/>
                <a:ea typeface="ＭＳ Ｐゴシック" charset="0"/>
                <a:cs typeface="Century Gothic"/>
              </a:rPr>
              <a:t>EDUCATION DEPARTMENT</a:t>
            </a: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ea typeface="ＭＳ Ｐゴシック" charset="0"/>
              <a:cs typeface="Century Gothic"/>
            </a:endParaRP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ea typeface="ＭＳ Ｐゴシック" charset="0"/>
              <a:cs typeface="Century Gothic"/>
            </a:endParaRP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ea typeface="ＭＳ Ｐゴシック" charset="0"/>
              <a:cs typeface="Century Gothic"/>
            </a:endParaRPr>
          </a:p>
          <a:p>
            <a:pPr algn="l" fontAlgn="auto">
              <a:lnSpc>
                <a:spcPct val="140000"/>
              </a:lnSpc>
              <a:spcAft>
                <a:spcPts val="0"/>
              </a:spcAft>
              <a:buClr>
                <a:srgbClr val="6FB7D7"/>
              </a:buClr>
              <a:buFont typeface="Wingdings 2" charset="0"/>
              <a:buNone/>
              <a:defRPr/>
            </a:pPr>
            <a:endParaRPr lang="en-US" b="1" dirty="0">
              <a:solidFill>
                <a:srgbClr val="595959"/>
              </a:solidFill>
              <a:latin typeface="Century Gothic"/>
              <a:ea typeface="ＭＳ Ｐゴシック" charset="0"/>
              <a:cs typeface="Century Gothic"/>
            </a:endParaRP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5825" y="304800"/>
            <a:ext cx="2411413"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5783263"/>
            <a:ext cx="681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Subtitle 2"/>
          <p:cNvSpPr txBox="1">
            <a:spLocks/>
          </p:cNvSpPr>
          <p:nvPr/>
        </p:nvSpPr>
        <p:spPr bwMode="auto">
          <a:xfrm>
            <a:off x="611188" y="4264025"/>
            <a:ext cx="82518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defTabSz="914400" eaLnBrk="1" hangingPunct="1">
              <a:lnSpc>
                <a:spcPct val="140000"/>
              </a:lnSpc>
              <a:spcBef>
                <a:spcPts val="300"/>
              </a:spcBef>
              <a:buClr>
                <a:srgbClr val="6FB7D7"/>
              </a:buClr>
              <a:buSzPct val="110000"/>
            </a:pPr>
            <a:r>
              <a:rPr lang="en-US" sz="3600" b="1">
                <a:latin typeface="Century Gothic" charset="0"/>
                <a:cs typeface="Century Gothic" charset="0"/>
              </a:rPr>
              <a:t>Session 4:</a:t>
            </a:r>
          </a:p>
          <a:p>
            <a:pPr algn="ctr" defTabSz="914400" eaLnBrk="1" hangingPunct="1">
              <a:lnSpc>
                <a:spcPct val="140000"/>
              </a:lnSpc>
              <a:spcBef>
                <a:spcPts val="300"/>
              </a:spcBef>
              <a:buClr>
                <a:srgbClr val="6FB7D7"/>
              </a:buClr>
              <a:buSzPct val="110000"/>
            </a:pPr>
            <a:r>
              <a:rPr lang="en-US" sz="3600" b="1">
                <a:latin typeface="Century Gothic" charset="0"/>
                <a:cs typeface="Century Gothic" charset="0"/>
              </a:rPr>
              <a:t>CA ELD Standards-Appendix B</a:t>
            </a:r>
          </a:p>
          <a:p>
            <a:pPr algn="ctr" defTabSz="914400" eaLnBrk="1" hangingPunct="1">
              <a:lnSpc>
                <a:spcPct val="140000"/>
              </a:lnSpc>
              <a:spcBef>
                <a:spcPts val="300"/>
              </a:spcBef>
              <a:buClr>
                <a:srgbClr val="6FB7D7"/>
              </a:buClr>
              <a:buSzPct val="110000"/>
            </a:pPr>
            <a:endParaRPr lang="en-US" b="1">
              <a:latin typeface="Century Gothic" charset="0"/>
              <a:cs typeface="Century Gothic" charset="0"/>
            </a:endParaRPr>
          </a:p>
        </p:txBody>
      </p:sp>
      <p:sp>
        <p:nvSpPr>
          <p:cNvPr id="34822" name="TextBox 1"/>
          <p:cNvSpPr txBox="1">
            <a:spLocks noChangeArrowheads="1"/>
          </p:cNvSpPr>
          <p:nvPr/>
        </p:nvSpPr>
        <p:spPr bwMode="auto">
          <a:xfrm>
            <a:off x="-1581150" y="49625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endParaRPr lang="en-US" sz="180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613" y="1328738"/>
            <a:ext cx="6099175" cy="1477962"/>
          </a:xfrm>
          <a:prstGeom prst="rect">
            <a:avLst/>
          </a:prstGeom>
          <a:ln w="76200" cmpd="sng"/>
        </p:spPr>
        <p:style>
          <a:lnRef idx="2">
            <a:schemeClr val="accent5"/>
          </a:lnRef>
          <a:fillRef idx="1">
            <a:schemeClr val="lt1"/>
          </a:fillRef>
          <a:effectRef idx="0">
            <a:schemeClr val="accent5"/>
          </a:effectRef>
          <a:fontRef idx="minor">
            <a:schemeClr val="dk1"/>
          </a:fontRef>
        </p:style>
        <p:txBody>
          <a:bodyPr>
            <a:spAutoFit/>
          </a:bodyPr>
          <a:lstStyle/>
          <a:p>
            <a:pPr fontAlgn="auto">
              <a:spcBef>
                <a:spcPts val="0"/>
              </a:spcBef>
              <a:spcAft>
                <a:spcPts val="0"/>
              </a:spcAft>
              <a:defRPr/>
            </a:pPr>
            <a:r>
              <a:rPr lang="en-US" sz="1800" dirty="0">
                <a:latin typeface="Century Gothic"/>
                <a:cs typeface="Century Gothic"/>
              </a:rPr>
              <a:t>Overview &amp; Proficiency Level Descriptors (PLDs):</a:t>
            </a:r>
          </a:p>
          <a:p>
            <a:pPr marL="285750" indent="-285750" fontAlgn="auto">
              <a:spcBef>
                <a:spcPts val="0"/>
              </a:spcBef>
              <a:spcAft>
                <a:spcPts val="0"/>
              </a:spcAft>
              <a:buFont typeface="Wingdings" charset="2"/>
              <a:buChar char="ü"/>
              <a:defRPr/>
            </a:pPr>
            <a:r>
              <a:rPr lang="en-US" sz="1800" dirty="0">
                <a:latin typeface="Century Gothic"/>
                <a:cs typeface="Century Gothic"/>
              </a:rPr>
              <a:t>Alignment to CCSS for ELA &amp; Literacy</a:t>
            </a:r>
          </a:p>
          <a:p>
            <a:pPr marL="285750" indent="-285750" fontAlgn="auto">
              <a:spcBef>
                <a:spcPts val="0"/>
              </a:spcBef>
              <a:spcAft>
                <a:spcPts val="0"/>
              </a:spcAft>
              <a:buFont typeface="Wingdings" charset="2"/>
              <a:buChar char="ü"/>
              <a:defRPr/>
            </a:pPr>
            <a:r>
              <a:rPr lang="en-US" sz="1800" dirty="0">
                <a:latin typeface="Century Gothic"/>
                <a:cs typeface="Century Gothic"/>
              </a:rPr>
              <a:t>CA’s EL Student</a:t>
            </a:r>
          </a:p>
          <a:p>
            <a:pPr marL="285750" indent="-285750" fontAlgn="auto">
              <a:spcBef>
                <a:spcPts val="0"/>
              </a:spcBef>
              <a:spcAft>
                <a:spcPts val="0"/>
              </a:spcAft>
              <a:buFont typeface="Wingdings" charset="2"/>
              <a:buChar char="ü"/>
              <a:defRPr/>
            </a:pPr>
            <a:r>
              <a:rPr lang="en-US" sz="1800" dirty="0">
                <a:latin typeface="Century Gothic"/>
                <a:cs typeface="Century Gothic"/>
              </a:rPr>
              <a:t>Proficiency Level Descriptors (PLDs)</a:t>
            </a:r>
          </a:p>
          <a:p>
            <a:pPr marL="285750" indent="-285750" fontAlgn="auto">
              <a:spcBef>
                <a:spcPts val="0"/>
              </a:spcBef>
              <a:spcAft>
                <a:spcPts val="0"/>
              </a:spcAft>
              <a:buFont typeface="Wingdings" charset="2"/>
              <a:buChar char="ü"/>
              <a:defRPr/>
            </a:pPr>
            <a:r>
              <a:rPr lang="en-US" sz="1800" dirty="0">
                <a:latin typeface="Century Gothic"/>
                <a:cs typeface="Century Gothic"/>
              </a:rPr>
              <a:t>Structure of the grade level standards</a:t>
            </a:r>
          </a:p>
        </p:txBody>
      </p:sp>
      <p:sp>
        <p:nvSpPr>
          <p:cNvPr id="6" name="TextBox 5"/>
          <p:cNvSpPr txBox="1"/>
          <p:nvPr/>
        </p:nvSpPr>
        <p:spPr>
          <a:xfrm>
            <a:off x="982663" y="2882900"/>
            <a:ext cx="6981825" cy="1754188"/>
          </a:xfrm>
          <a:prstGeom prst="rect">
            <a:avLst/>
          </a:prstGeom>
          <a:ln w="76200" cmpd="sng">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sz="1800" dirty="0">
                <a:latin typeface="Century Gothic"/>
                <a:cs typeface="Century Gothic"/>
              </a:rPr>
              <a:t>Grade Level Standards</a:t>
            </a:r>
          </a:p>
          <a:p>
            <a:pPr marL="285750" indent="-285750" fontAlgn="auto">
              <a:spcBef>
                <a:spcPts val="0"/>
              </a:spcBef>
              <a:spcAft>
                <a:spcPts val="0"/>
              </a:spcAft>
              <a:buFont typeface="Wingdings" charset="2"/>
              <a:buChar char="ü"/>
              <a:defRPr/>
            </a:pPr>
            <a:r>
              <a:rPr lang="en-US" sz="1800" dirty="0">
                <a:latin typeface="Century Gothic"/>
                <a:cs typeface="Century Gothic"/>
              </a:rPr>
              <a:t>Section 1: Goal, Critical Principles, At-a-glance Overview</a:t>
            </a:r>
          </a:p>
          <a:p>
            <a:pPr marL="285750" indent="-285750" fontAlgn="auto">
              <a:spcBef>
                <a:spcPts val="0"/>
              </a:spcBef>
              <a:spcAft>
                <a:spcPts val="0"/>
              </a:spcAft>
              <a:buFont typeface="Wingdings" charset="2"/>
              <a:buChar char="ü"/>
              <a:defRPr/>
            </a:pPr>
            <a:r>
              <a:rPr lang="en-US" sz="1800" dirty="0">
                <a:latin typeface="Century Gothic"/>
                <a:cs typeface="Century Gothic"/>
              </a:rPr>
              <a:t>Section 2: Elaboration on Critical Principles</a:t>
            </a:r>
          </a:p>
          <a:p>
            <a:pPr marL="742950" lvl="1" indent="-285750" fontAlgn="auto">
              <a:spcBef>
                <a:spcPts val="0"/>
              </a:spcBef>
              <a:spcAft>
                <a:spcPts val="0"/>
              </a:spcAft>
              <a:buFont typeface="Arial"/>
              <a:buChar char="•"/>
              <a:defRPr/>
            </a:pPr>
            <a:r>
              <a:rPr lang="en-US" sz="1800" dirty="0">
                <a:latin typeface="Century Gothic"/>
                <a:cs typeface="Century Gothic"/>
              </a:rPr>
              <a:t>Part I:   Interacting in Meaningful Ways</a:t>
            </a:r>
          </a:p>
          <a:p>
            <a:pPr marL="742950" lvl="1" indent="-285750" fontAlgn="auto">
              <a:spcBef>
                <a:spcPts val="0"/>
              </a:spcBef>
              <a:spcAft>
                <a:spcPts val="0"/>
              </a:spcAft>
              <a:buFont typeface="Arial"/>
              <a:buChar char="•"/>
              <a:defRPr/>
            </a:pPr>
            <a:r>
              <a:rPr lang="en-US" sz="1800" dirty="0">
                <a:latin typeface="Century Gothic"/>
                <a:cs typeface="Century Gothic"/>
              </a:rPr>
              <a:t>Part II:  Learning About How English Works</a:t>
            </a:r>
          </a:p>
          <a:p>
            <a:pPr marL="742950" lvl="1" indent="-285750" fontAlgn="auto">
              <a:spcBef>
                <a:spcPts val="0"/>
              </a:spcBef>
              <a:spcAft>
                <a:spcPts val="0"/>
              </a:spcAft>
              <a:buFont typeface="Arial"/>
              <a:buChar char="•"/>
              <a:defRPr/>
            </a:pPr>
            <a:r>
              <a:rPr lang="en-US" sz="1800" dirty="0">
                <a:latin typeface="Century Gothic"/>
                <a:cs typeface="Century Gothic"/>
              </a:rPr>
              <a:t>Part III: Using Foundation Skills</a:t>
            </a:r>
          </a:p>
        </p:txBody>
      </p:sp>
      <p:sp>
        <p:nvSpPr>
          <p:cNvPr id="7" name="TextBox 6"/>
          <p:cNvSpPr txBox="1"/>
          <p:nvPr/>
        </p:nvSpPr>
        <p:spPr>
          <a:xfrm>
            <a:off x="1652588" y="4714875"/>
            <a:ext cx="6986587" cy="1477963"/>
          </a:xfrm>
          <a:prstGeom prst="rect">
            <a:avLst/>
          </a:prstGeom>
          <a:ln w="76200" cmpd="sng"/>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en-US" sz="1800" dirty="0">
                <a:latin typeface="Century Gothic"/>
                <a:cs typeface="Century Gothic"/>
              </a:rPr>
              <a:t>Appendices:</a:t>
            </a:r>
          </a:p>
          <a:p>
            <a:pPr marL="285750" indent="-285750" fontAlgn="auto">
              <a:spcBef>
                <a:spcPts val="0"/>
              </a:spcBef>
              <a:spcAft>
                <a:spcPts val="0"/>
              </a:spcAft>
              <a:buFont typeface="Wingdings" charset="2"/>
              <a:buChar char="ü"/>
              <a:defRPr/>
            </a:pPr>
            <a:r>
              <a:rPr lang="en-US" sz="1800" dirty="0">
                <a:latin typeface="Century Gothic"/>
                <a:cs typeface="Century Gothic"/>
              </a:rPr>
              <a:t>Appendix A: Foundational Literacy Skills</a:t>
            </a:r>
          </a:p>
          <a:p>
            <a:pPr marL="285750" indent="-285750" fontAlgn="auto">
              <a:spcBef>
                <a:spcPts val="0"/>
              </a:spcBef>
              <a:spcAft>
                <a:spcPts val="0"/>
              </a:spcAft>
              <a:buFont typeface="Wingdings" charset="2"/>
              <a:buChar char="ü"/>
              <a:defRPr/>
            </a:pPr>
            <a:r>
              <a:rPr lang="en-US" sz="1800" dirty="0">
                <a:latin typeface="Century Gothic"/>
                <a:cs typeface="Century Gothic"/>
              </a:rPr>
              <a:t>Appendix B: Learning About How English Works</a:t>
            </a:r>
          </a:p>
          <a:p>
            <a:pPr marL="285750" indent="-285750" fontAlgn="auto">
              <a:spcBef>
                <a:spcPts val="0"/>
              </a:spcBef>
              <a:spcAft>
                <a:spcPts val="0"/>
              </a:spcAft>
              <a:buFont typeface="Wingdings" charset="2"/>
              <a:buChar char="ü"/>
              <a:defRPr/>
            </a:pPr>
            <a:r>
              <a:rPr lang="en-US" sz="1800" dirty="0">
                <a:latin typeface="Century Gothic"/>
                <a:cs typeface="Century Gothic"/>
              </a:rPr>
              <a:t>Appendix C: Theory and Research</a:t>
            </a:r>
          </a:p>
          <a:p>
            <a:pPr marL="285750" indent="-285750" fontAlgn="auto">
              <a:spcBef>
                <a:spcPts val="0"/>
              </a:spcBef>
              <a:spcAft>
                <a:spcPts val="0"/>
              </a:spcAft>
              <a:buFont typeface="Wingdings" charset="2"/>
              <a:buChar char="ü"/>
              <a:defRPr/>
            </a:pPr>
            <a:r>
              <a:rPr lang="en-US" sz="1800" dirty="0">
                <a:latin typeface="Century Gothic"/>
                <a:cs typeface="Century Gothic"/>
              </a:rPr>
              <a:t>Appendix D: Context, Development, Validation</a:t>
            </a:r>
          </a:p>
        </p:txBody>
      </p:sp>
      <p:sp>
        <p:nvSpPr>
          <p:cNvPr id="8" name="TextBox 7"/>
          <p:cNvSpPr txBox="1"/>
          <p:nvPr/>
        </p:nvSpPr>
        <p:spPr>
          <a:xfrm>
            <a:off x="5514975" y="6286500"/>
            <a:ext cx="3306763" cy="369888"/>
          </a:xfrm>
          <a:prstGeom prst="rect">
            <a:avLst/>
          </a:prstGeom>
          <a:ln w="76200" cmpd="sng"/>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800" dirty="0">
                <a:latin typeface="Century Gothic"/>
                <a:cs typeface="Century Gothic"/>
              </a:rPr>
              <a:t>Glossary of Key Terms</a:t>
            </a:r>
          </a:p>
        </p:txBody>
      </p:sp>
      <p:sp>
        <p:nvSpPr>
          <p:cNvPr id="49157" name="Title 10"/>
          <p:cNvSpPr>
            <a:spLocks noGrp="1"/>
          </p:cNvSpPr>
          <p:nvPr>
            <p:ph type="title"/>
          </p:nvPr>
        </p:nvSpPr>
        <p:spPr>
          <a:xfrm>
            <a:off x="549275" y="107950"/>
            <a:ext cx="8042275" cy="1092200"/>
          </a:xfrm>
        </p:spPr>
        <p:txBody>
          <a:bodyPr/>
          <a:lstStyle/>
          <a:p>
            <a:pPr eaLnBrk="1" hangingPunct="1"/>
            <a:r>
              <a:rPr lang="en-US" b="1">
                <a:latin typeface="Century Gothic" charset="0"/>
                <a:cs typeface="MS PGothic" charset="0"/>
              </a:rPr>
              <a:t>CA ELD Standards Overview</a:t>
            </a:r>
          </a:p>
        </p:txBody>
      </p:sp>
      <p:sp>
        <p:nvSpPr>
          <p:cNvPr id="2" name="Oval 1"/>
          <p:cNvSpPr/>
          <p:nvPr/>
        </p:nvSpPr>
        <p:spPr>
          <a:xfrm>
            <a:off x="1652588" y="5260975"/>
            <a:ext cx="5665787" cy="393700"/>
          </a:xfrm>
          <a:prstGeom prst="ellipse">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Oval 8"/>
          <p:cNvSpPr/>
          <p:nvPr/>
        </p:nvSpPr>
        <p:spPr>
          <a:xfrm>
            <a:off x="1344613" y="3981450"/>
            <a:ext cx="5665787" cy="393700"/>
          </a:xfrm>
          <a:prstGeom prst="ellipse">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1182688"/>
            <a:ext cx="1093788" cy="1412875"/>
          </a:xfrm>
          <a:prstGeom prst="rect">
            <a:avLst/>
          </a:prstGeom>
          <a:noFill/>
          <a:ln w="9525">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p:cNvSpPr txBox="1">
            <a:spLocks noChangeArrowheads="1"/>
          </p:cNvSpPr>
          <p:nvPr/>
        </p:nvSpPr>
        <p:spPr bwMode="auto">
          <a:xfrm>
            <a:off x="2500313" y="24796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endParaRPr lang="en-US" sz="1800"/>
          </a:p>
        </p:txBody>
      </p:sp>
      <p:sp>
        <p:nvSpPr>
          <p:cNvPr id="45059" name="TextBox 4"/>
          <p:cNvSpPr txBox="1">
            <a:spLocks noChangeArrowheads="1"/>
          </p:cNvSpPr>
          <p:nvPr/>
        </p:nvSpPr>
        <p:spPr bwMode="auto">
          <a:xfrm>
            <a:off x="400050" y="1355725"/>
            <a:ext cx="42005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eaLnBrk="1" fontAlgn="auto" hangingPunct="1">
              <a:spcBef>
                <a:spcPts val="0"/>
              </a:spcBef>
              <a:spcAft>
                <a:spcPts val="0"/>
              </a:spcAft>
              <a:defRPr/>
            </a:pPr>
            <a:r>
              <a:rPr lang="en-US" sz="3600" dirty="0">
                <a:solidFill>
                  <a:srgbClr val="000000"/>
                </a:solidFill>
                <a:latin typeface="Century Gothic" charset="0"/>
                <a:cs typeface="Century Gothic" charset="0"/>
              </a:rPr>
              <a:t>Appendix B:  The California English Language Development Standards</a:t>
            </a:r>
          </a:p>
          <a:p>
            <a:pPr algn="ctr" eaLnBrk="1" fontAlgn="auto" hangingPunct="1">
              <a:spcBef>
                <a:spcPts val="0"/>
              </a:spcBef>
              <a:spcAft>
                <a:spcPts val="0"/>
              </a:spcAft>
              <a:defRPr/>
            </a:pPr>
            <a:r>
              <a:rPr lang="en-US" sz="3600" b="1" dirty="0">
                <a:solidFill>
                  <a:schemeClr val="accent6">
                    <a:lumMod val="75000"/>
                  </a:schemeClr>
                </a:solidFill>
                <a:latin typeface="Century Gothic" charset="0"/>
                <a:cs typeface="Century Gothic" charset="0"/>
              </a:rPr>
              <a:t>Part II: Learning About How English Works </a:t>
            </a:r>
          </a:p>
        </p:txBody>
      </p:sp>
      <p:pic>
        <p:nvPicPr>
          <p:cNvPr id="3" name="Picture 2" descr="Screen Shot 2014-03-03 at 3.55.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675" y="1355725"/>
            <a:ext cx="3571875" cy="4524375"/>
          </a:xfrm>
          <a:prstGeom prst="rect">
            <a:avLst/>
          </a:prstGeom>
          <a:ln>
            <a:solidFill>
              <a:schemeClr val="accent6"/>
            </a:solid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Screen Shot 2014-01-10 at 12.14.58 PM.png"/>
          <p:cNvPicPr>
            <a:picLocks noChangeAspect="1"/>
          </p:cNvPicPr>
          <p:nvPr/>
        </p:nvPicPr>
        <p:blipFill rotWithShape="1">
          <a:blip r:embed="rId3">
            <a:extLst>
              <a:ext uri="{28A0092B-C50C-407E-A947-70E740481C1C}">
                <a14:useLocalDpi xmlns:a14="http://schemas.microsoft.com/office/drawing/2010/main" val="0"/>
              </a:ext>
            </a:extLst>
          </a:blip>
          <a:srcRect l="4522" t="17556" r="1227" b="12081"/>
          <a:stretch/>
        </p:blipFill>
        <p:spPr>
          <a:xfrm>
            <a:off x="223838" y="4078288"/>
            <a:ext cx="8666162" cy="3114675"/>
          </a:xfrm>
          <a:prstGeom prst="rect">
            <a:avLst/>
          </a:prstGeom>
          <a:ln>
            <a:solidFill>
              <a:schemeClr val="accent6">
                <a:lumMod val="75000"/>
              </a:schemeClr>
            </a:solidFill>
          </a:ln>
        </p:spPr>
      </p:pic>
      <p:pic>
        <p:nvPicPr>
          <p:cNvPr id="53250" name="Picture 3" descr="Screen Shot 2014-01-10 at 12.13.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388"/>
            <a:ext cx="91440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7463" y="16929"/>
            <a:ext cx="8822268" cy="1405467"/>
          </a:xfrm>
        </p:spPr>
        <p:txBody>
          <a:bodyPr/>
          <a:lstStyle/>
          <a:p>
            <a:r>
              <a:rPr lang="en-US" sz="2000" b="1" dirty="0" smtClean="0">
                <a:latin typeface="Century Gothic" charset="0"/>
                <a:cs typeface="Century Gothic" charset="0"/>
              </a:rPr>
              <a:t>Listening Task </a:t>
            </a:r>
            <a:r>
              <a:rPr lang="en-US" sz="2000" i="1" dirty="0" smtClean="0">
                <a:latin typeface="Century Gothic" charset="0"/>
                <a:cs typeface="Century Gothic" charset="0"/>
              </a:rPr>
              <a:t>: What </a:t>
            </a:r>
            <a:r>
              <a:rPr lang="en-US" sz="2000" i="1" dirty="0">
                <a:latin typeface="Century Gothic" charset="0"/>
                <a:cs typeface="Century Gothic" charset="0"/>
              </a:rPr>
              <a:t>are some linguistic resources that ELs need to be successful in literacy development?</a:t>
            </a:r>
            <a:br>
              <a:rPr lang="en-US" sz="2000" i="1" dirty="0">
                <a:latin typeface="Century Gothic" charset="0"/>
                <a:cs typeface="Century Gothic" charset="0"/>
              </a:rPr>
            </a:br>
            <a:r>
              <a:rPr lang="en-US" sz="2000" b="1" i="1" dirty="0">
                <a:latin typeface="Century Gothic" charset="0"/>
                <a:cs typeface="Century Gothic" charset="0"/>
              </a:rPr>
              <a:t/>
            </a:r>
            <a:br>
              <a:rPr lang="en-US" sz="2000" b="1" i="1" dirty="0">
                <a:latin typeface="Century Gothic" charset="0"/>
                <a:cs typeface="Century Gothic" charset="0"/>
              </a:rPr>
            </a:br>
            <a:endParaRPr lang="en-US" sz="2000" b="1" i="1" dirty="0">
              <a:latin typeface="Century Gothic"/>
              <a:cs typeface="Century Gothic"/>
            </a:endParaRPr>
          </a:p>
        </p:txBody>
      </p:sp>
      <p:pic>
        <p:nvPicPr>
          <p:cNvPr id="2" name="Lilly Wong @ Colloqui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9697" y="896595"/>
            <a:ext cx="8528403" cy="4640738"/>
          </a:xfrm>
          <a:prstGeom prst="rect">
            <a:avLst/>
          </a:prstGeom>
        </p:spPr>
      </p:pic>
      <p:sp>
        <p:nvSpPr>
          <p:cNvPr id="6" name="Title 1"/>
          <p:cNvSpPr txBox="1">
            <a:spLocks/>
          </p:cNvSpPr>
          <p:nvPr/>
        </p:nvSpPr>
        <p:spPr bwMode="auto">
          <a:xfrm>
            <a:off x="-17464" y="0"/>
            <a:ext cx="8822267"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a:lstStyle>
          <a:p>
            <a:pPr eaLnBrk="1" hangingPunct="1"/>
            <a:r>
              <a:rPr lang="en-US" sz="2000" b="1" i="1" dirty="0" smtClean="0">
                <a:latin typeface="Century Gothic" charset="0"/>
                <a:cs typeface="Century Gothic" charset="0"/>
              </a:rPr>
              <a:t/>
            </a:r>
            <a:br>
              <a:rPr lang="en-US" sz="2000" b="1" i="1" dirty="0" smtClean="0">
                <a:latin typeface="Century Gothic" charset="0"/>
                <a:cs typeface="Century Gothic" charset="0"/>
              </a:rPr>
            </a:br>
            <a:r>
              <a:rPr lang="en-US" sz="2000" b="1" i="1" dirty="0" smtClean="0">
                <a:latin typeface="Century Gothic" charset="0"/>
                <a:cs typeface="Century Gothic" charset="0"/>
              </a:rPr>
              <a:t/>
            </a:r>
            <a:br>
              <a:rPr lang="en-US" sz="2000" b="1" i="1" dirty="0" smtClean="0">
                <a:latin typeface="Century Gothic" charset="0"/>
                <a:cs typeface="Century Gothic" charset="0"/>
              </a:rPr>
            </a:br>
            <a:r>
              <a:rPr lang="en-US" sz="2000" b="1" i="1" dirty="0" smtClean="0">
                <a:latin typeface="Century Gothic" charset="0"/>
                <a:cs typeface="Century Gothic" charset="0"/>
              </a:rPr>
              <a:t/>
            </a:r>
            <a:br>
              <a:rPr lang="en-US" sz="2000" b="1" i="1" dirty="0" smtClean="0">
                <a:latin typeface="Century Gothic" charset="0"/>
                <a:cs typeface="Century Gothic" charset="0"/>
              </a:rPr>
            </a:br>
            <a:r>
              <a:rPr lang="en-US" sz="2000" b="1" i="1" dirty="0" smtClean="0">
                <a:latin typeface="Century Gothic" charset="0"/>
                <a:cs typeface="Century Gothic" charset="0"/>
              </a:rPr>
              <a:t/>
            </a:r>
            <a:br>
              <a:rPr lang="en-US" sz="2000" b="1" i="1" dirty="0" smtClean="0">
                <a:latin typeface="Century Gothic" charset="0"/>
                <a:cs typeface="Century Gothic" charset="0"/>
              </a:rPr>
            </a:br>
            <a:endParaRPr lang="en-US" sz="2000" b="1" i="1" dirty="0">
              <a:latin typeface="Century Gothic" charset="0"/>
              <a:cs typeface="Century Gothic" charset="0"/>
            </a:endParaRPr>
          </a:p>
        </p:txBody>
      </p:sp>
      <p:sp>
        <p:nvSpPr>
          <p:cNvPr id="8" name="Shape 154"/>
          <p:cNvSpPr txBox="1">
            <a:spLocks noChangeArrowheads="1"/>
          </p:cNvSpPr>
          <p:nvPr/>
        </p:nvSpPr>
        <p:spPr bwMode="auto">
          <a:xfrm>
            <a:off x="-16933" y="6164793"/>
            <a:ext cx="7230535" cy="693737"/>
          </a:xfrm>
          <a:prstGeom prst="rect">
            <a:avLst/>
          </a:prstGeom>
          <a:solidFill>
            <a:srgbClr val="FFE1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Clr>
                <a:srgbClr val="000000"/>
              </a:buClr>
              <a:buSzPct val="25000"/>
              <a:buFont typeface="Arial" charset="0"/>
              <a:buNone/>
            </a:pPr>
            <a:r>
              <a:rPr lang="en-US" sz="1800" b="1" dirty="0">
                <a:solidFill>
                  <a:srgbClr val="000000"/>
                </a:solidFill>
                <a:latin typeface="Century Gothic" charset="0"/>
                <a:cs typeface="Century Gothic" charset="0"/>
                <a:sym typeface="Arial" charset="0"/>
              </a:rPr>
              <a:t>Instructional </a:t>
            </a:r>
            <a:r>
              <a:rPr lang="en-US" sz="1800" b="1" dirty="0" smtClean="0">
                <a:solidFill>
                  <a:srgbClr val="000000"/>
                </a:solidFill>
                <a:latin typeface="Century Gothic" charset="0"/>
                <a:cs typeface="Century Gothic" charset="0"/>
                <a:sym typeface="Arial" charset="0"/>
              </a:rPr>
              <a:t>Strategies:</a:t>
            </a:r>
            <a:endParaRPr lang="en-US" sz="1800" b="1" dirty="0">
              <a:solidFill>
                <a:srgbClr val="000000"/>
              </a:solidFill>
              <a:latin typeface="Century Gothic" charset="0"/>
              <a:cs typeface="Century Gothic" charset="0"/>
              <a:sym typeface="Arial" charset="0"/>
            </a:endParaRPr>
          </a:p>
          <a:p>
            <a:pPr>
              <a:buClr>
                <a:srgbClr val="000000"/>
              </a:buClr>
              <a:buSzPct val="25000"/>
              <a:buFont typeface="Arial" charset="0"/>
              <a:buNone/>
            </a:pPr>
            <a:r>
              <a:rPr lang="en-US" sz="1800" dirty="0" smtClean="0">
                <a:solidFill>
                  <a:srgbClr val="000000"/>
                </a:solidFill>
                <a:latin typeface="Century Gothic" charset="0"/>
                <a:cs typeface="Century Gothic" charset="0"/>
                <a:sym typeface="Arial" charset="0"/>
              </a:rPr>
              <a:t>Use of Visual Media &amp; Listening Task</a:t>
            </a:r>
            <a:endParaRPr lang="en-US" sz="1800" dirty="0">
              <a:solidFill>
                <a:srgbClr val="000000"/>
              </a:solidFill>
              <a:latin typeface="Century Gothic" charset="0"/>
              <a:cs typeface="Century Gothic" charset="0"/>
              <a:sym typeface="Arial" charset="0"/>
            </a:endParaRPr>
          </a:p>
        </p:txBody>
      </p:sp>
    </p:spTree>
    <p:extLst>
      <p:ext uri="{BB962C8B-B14F-4D97-AF65-F5344CB8AC3E}">
        <p14:creationId xmlns:p14="http://schemas.microsoft.com/office/powerpoint/2010/main" val="25714992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60400" y="131232"/>
          <a:ext cx="7975600" cy="5981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54666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304800" y="249238"/>
            <a:ext cx="8286750" cy="1241425"/>
          </a:xfrm>
        </p:spPr>
        <p:txBody>
          <a:bodyPr rtlCol="0">
            <a:noAutofit/>
          </a:bodyPr>
          <a:lstStyle/>
          <a:p>
            <a:pPr eaLnBrk="1" fontAlgn="auto" hangingPunct="1">
              <a:spcAft>
                <a:spcPts val="0"/>
              </a:spcAft>
              <a:defRPr/>
            </a:pPr>
            <a:r>
              <a:rPr lang="en-US" sz="4400" b="1" dirty="0" smtClean="0">
                <a:solidFill>
                  <a:schemeClr val="bg2">
                    <a:lumMod val="50000"/>
                  </a:schemeClr>
                </a:solidFill>
                <a:latin typeface="Century Gothic" charset="0"/>
                <a:ea typeface="MS PGothic" charset="0"/>
                <a:cs typeface="Century Gothic" charset="0"/>
              </a:rPr>
              <a:t>Implications and Opportunities</a:t>
            </a:r>
            <a:endParaRPr lang="en-US" sz="4400" b="1" dirty="0">
              <a:solidFill>
                <a:schemeClr val="bg2">
                  <a:lumMod val="50000"/>
                </a:schemeClr>
              </a:solidFill>
              <a:latin typeface="Century Gothic" charset="0"/>
              <a:ea typeface="MS PGothic" charset="0"/>
              <a:cs typeface="Century Gothic" charset="0"/>
            </a:endParaRPr>
          </a:p>
        </p:txBody>
      </p:sp>
      <p:sp>
        <p:nvSpPr>
          <p:cNvPr id="59394" name="Content Placeholder 2"/>
          <p:cNvSpPr>
            <a:spLocks noGrp="1"/>
          </p:cNvSpPr>
          <p:nvPr>
            <p:ph idx="1"/>
          </p:nvPr>
        </p:nvSpPr>
        <p:spPr>
          <a:xfrm>
            <a:off x="549275" y="1633538"/>
            <a:ext cx="8307388" cy="1685925"/>
          </a:xfrm>
        </p:spPr>
        <p:txBody>
          <a:bodyPr/>
          <a:lstStyle/>
          <a:p>
            <a:pPr marL="625475" lvl="2" indent="-342900" eaLnBrk="1" hangingPunct="1">
              <a:spcBef>
                <a:spcPts val="2000"/>
              </a:spcBef>
            </a:pPr>
            <a:r>
              <a:rPr lang="en-US" sz="2200" dirty="0">
                <a:solidFill>
                  <a:srgbClr val="000000"/>
                </a:solidFill>
                <a:latin typeface="Century Gothic" charset="0"/>
                <a:cs typeface="Century Gothic" charset="0"/>
              </a:rPr>
              <a:t>Read page 1, first 2 paragraphs only </a:t>
            </a:r>
          </a:p>
          <a:p>
            <a:pPr marL="625475" lvl="2" indent="-342900" eaLnBrk="1" hangingPunct="1">
              <a:spcBef>
                <a:spcPts val="2000"/>
              </a:spcBef>
            </a:pPr>
            <a:r>
              <a:rPr lang="en-US" sz="2200" dirty="0">
                <a:solidFill>
                  <a:srgbClr val="000000"/>
                </a:solidFill>
                <a:latin typeface="Century Gothic" charset="0"/>
                <a:cs typeface="Century Gothic" charset="0"/>
              </a:rPr>
              <a:t>Highlight key points from the first two paragraphs.  Please be ready to share</a:t>
            </a:r>
          </a:p>
          <a:p>
            <a:pPr marL="625475" lvl="2" indent="-342900" eaLnBrk="1" hangingPunct="1">
              <a:spcBef>
                <a:spcPts val="2000"/>
              </a:spcBef>
            </a:pPr>
            <a:endParaRPr lang="en-US" sz="2200" dirty="0">
              <a:solidFill>
                <a:schemeClr val="tx1"/>
              </a:solidFill>
              <a:latin typeface="Century Gothic" charset="0"/>
              <a:cs typeface="Century Gothic" charset="0"/>
            </a:endParaRPr>
          </a:p>
          <a:p>
            <a:pPr marL="349250" lvl="1" indent="0" eaLnBrk="1" hangingPunct="1">
              <a:buFont typeface="Wingdings 2" charset="0"/>
              <a:buNone/>
            </a:pPr>
            <a:endParaRPr lang="en-US" dirty="0">
              <a:latin typeface="Century Gothic" charset="0"/>
              <a:cs typeface="Century Gothic" charset="0"/>
            </a:endParaRPr>
          </a:p>
        </p:txBody>
      </p:sp>
      <p:pic>
        <p:nvPicPr>
          <p:cNvPr id="4" name="Picture 3" descr="Screen Shot 2014-03-03 at 3.55.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838" y="3657600"/>
            <a:ext cx="1960562" cy="2482850"/>
          </a:xfrm>
          <a:prstGeom prst="rect">
            <a:avLst/>
          </a:prstGeom>
          <a:ln>
            <a:solidFill>
              <a:schemeClr val="accent6"/>
            </a:solidFill>
          </a:ln>
        </p:spPr>
      </p:pic>
      <p:sp>
        <p:nvSpPr>
          <p:cNvPr id="59396" name="Rectangle 5"/>
          <p:cNvSpPr>
            <a:spLocks noChangeArrowheads="1"/>
          </p:cNvSpPr>
          <p:nvPr/>
        </p:nvSpPr>
        <p:spPr bwMode="auto">
          <a:xfrm>
            <a:off x="7664450" y="6502926"/>
            <a:ext cx="1479550" cy="339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entury Gothic" charset="0"/>
                <a:cs typeface="Century Gothic" charset="0"/>
              </a:rPr>
              <a:t>Handout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3"/>
          <p:cNvSpPr>
            <a:spLocks noGrp="1"/>
          </p:cNvSpPr>
          <p:nvPr>
            <p:ph type="title"/>
          </p:nvPr>
        </p:nvSpPr>
        <p:spPr>
          <a:xfrm>
            <a:off x="177800" y="266700"/>
            <a:ext cx="8737600" cy="952500"/>
          </a:xfrm>
        </p:spPr>
        <p:txBody>
          <a:bodyPr/>
          <a:lstStyle/>
          <a:p>
            <a:pPr eaLnBrk="1" hangingPunct="1"/>
            <a:r>
              <a:rPr lang="en-US" sz="3600" b="1">
                <a:latin typeface="Century Gothic" charset="0"/>
                <a:cs typeface="Century Gothic" charset="0"/>
              </a:rPr>
              <a:t>The Big Shift: </a:t>
            </a:r>
            <a:br>
              <a:rPr lang="en-US" sz="3600" b="1">
                <a:latin typeface="Century Gothic" charset="0"/>
                <a:cs typeface="Century Gothic" charset="0"/>
              </a:rPr>
            </a:br>
            <a:r>
              <a:rPr lang="en-US" sz="3600" b="1">
                <a:latin typeface="Century Gothic" charset="0"/>
                <a:cs typeface="Century Gothic" charset="0"/>
              </a:rPr>
              <a:t>Defining Academic English Language</a:t>
            </a:r>
          </a:p>
        </p:txBody>
      </p:sp>
      <p:graphicFrame>
        <p:nvGraphicFramePr>
          <p:cNvPr id="5" name="Diagram 4"/>
          <p:cNvGraphicFramePr/>
          <p:nvPr>
            <p:extLst>
              <p:ext uri="{D42A27DB-BD31-4B8C-83A1-F6EECF244321}">
                <p14:modId xmlns:p14="http://schemas.microsoft.com/office/powerpoint/2010/main" val="3176294760"/>
              </p:ext>
            </p:extLst>
          </p:nvPr>
        </p:nvGraphicFramePr>
        <p:xfrm>
          <a:off x="625474" y="1744134"/>
          <a:ext cx="7993593" cy="4538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154"/>
          <p:cNvSpPr txBox="1">
            <a:spLocks noChangeArrowheads="1"/>
          </p:cNvSpPr>
          <p:nvPr/>
        </p:nvSpPr>
        <p:spPr bwMode="auto">
          <a:xfrm>
            <a:off x="-16933" y="6164793"/>
            <a:ext cx="2861733" cy="693737"/>
          </a:xfrm>
          <a:prstGeom prst="rect">
            <a:avLst/>
          </a:prstGeom>
          <a:solidFill>
            <a:srgbClr val="FFE1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Clr>
                <a:srgbClr val="000000"/>
              </a:buClr>
              <a:buSzPct val="25000"/>
              <a:buFont typeface="Arial" charset="0"/>
              <a:buNone/>
            </a:pPr>
            <a:r>
              <a:rPr lang="en-US" sz="1800" b="1" dirty="0">
                <a:solidFill>
                  <a:srgbClr val="000000"/>
                </a:solidFill>
                <a:latin typeface="Century Gothic" charset="0"/>
                <a:cs typeface="Century Gothic" charset="0"/>
                <a:sym typeface="Arial" charset="0"/>
              </a:rPr>
              <a:t>Instructional </a:t>
            </a:r>
            <a:r>
              <a:rPr lang="en-US" sz="1800" b="1" dirty="0" smtClean="0">
                <a:solidFill>
                  <a:srgbClr val="000000"/>
                </a:solidFill>
                <a:latin typeface="Century Gothic" charset="0"/>
                <a:cs typeface="Century Gothic" charset="0"/>
                <a:sym typeface="Arial" charset="0"/>
              </a:rPr>
              <a:t>Strategy:</a:t>
            </a:r>
          </a:p>
          <a:p>
            <a:pPr>
              <a:buClr>
                <a:srgbClr val="000000"/>
              </a:buClr>
              <a:buSzPct val="25000"/>
              <a:buFont typeface="Arial" charset="0"/>
              <a:buNone/>
            </a:pPr>
            <a:r>
              <a:rPr lang="en-US" sz="1800" b="1" dirty="0" smtClean="0">
                <a:solidFill>
                  <a:srgbClr val="000000"/>
                </a:solidFill>
                <a:latin typeface="Century Gothic" charset="0"/>
                <a:cs typeface="Century Gothic" charset="0"/>
                <a:sym typeface="Arial" charset="0"/>
              </a:rPr>
              <a:t>Turn and Talk</a:t>
            </a:r>
            <a:endParaRPr lang="en-US" sz="1800" b="1" dirty="0">
              <a:solidFill>
                <a:srgbClr val="000000"/>
              </a:solidFill>
              <a:latin typeface="Century Gothic" charset="0"/>
              <a:cs typeface="Century Gothic" charset="0"/>
              <a:sym typeface="Arial" charset="0"/>
            </a:endParaRPr>
          </a:p>
          <a:p>
            <a:pPr>
              <a:buClr>
                <a:srgbClr val="000000"/>
              </a:buClr>
              <a:buSzPct val="25000"/>
              <a:buFont typeface="Arial" charset="0"/>
              <a:buNone/>
            </a:pPr>
            <a:endParaRPr lang="en-US" sz="1800" dirty="0">
              <a:solidFill>
                <a:srgbClr val="000000"/>
              </a:solidFill>
              <a:latin typeface="Century Gothic" charset="0"/>
              <a:cs typeface="Century Gothic" charset="0"/>
              <a:sym typeface="Arial" charset="0"/>
            </a:endParaRPr>
          </a:p>
        </p:txBody>
      </p:sp>
    </p:spTree>
    <p:extLst>
      <p:ext uri="{BB962C8B-B14F-4D97-AF65-F5344CB8AC3E}">
        <p14:creationId xmlns:p14="http://schemas.microsoft.com/office/powerpoint/2010/main" val="11116231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b="1" dirty="0">
                <a:latin typeface="Century Gothic" charset="0"/>
                <a:cs typeface="Century Gothic" charset="0"/>
              </a:rPr>
              <a:t>Reading Groups</a:t>
            </a:r>
          </a:p>
        </p:txBody>
      </p:sp>
      <p:sp>
        <p:nvSpPr>
          <p:cNvPr id="63490" name="Content Placeholder 2"/>
          <p:cNvSpPr>
            <a:spLocks noGrp="1"/>
          </p:cNvSpPr>
          <p:nvPr>
            <p:ph idx="1"/>
          </p:nvPr>
        </p:nvSpPr>
        <p:spPr/>
        <p:txBody>
          <a:bodyPr/>
          <a:lstStyle/>
          <a:p>
            <a:r>
              <a:rPr lang="en-US" dirty="0" smtClean="0">
                <a:latin typeface="Century Gothic" charset="0"/>
                <a:cs typeface="Century Gothic" charset="0"/>
              </a:rPr>
              <a:t>Form four reading groups </a:t>
            </a:r>
            <a:endParaRPr lang="en-US" dirty="0">
              <a:latin typeface="Century Gothic" charset="0"/>
              <a:cs typeface="Century Gothic" charset="0"/>
            </a:endParaRPr>
          </a:p>
          <a:p>
            <a:r>
              <a:rPr lang="en-US" dirty="0">
                <a:latin typeface="Century Gothic" charset="0"/>
                <a:cs typeface="Century Gothic" charset="0"/>
              </a:rPr>
              <a:t>Each group will be responsible for their reading assignment</a:t>
            </a:r>
          </a:p>
          <a:p>
            <a:pPr marL="0" indent="0">
              <a:buNone/>
            </a:pPr>
            <a:endParaRPr lang="en-US" b="1" dirty="0" smtClean="0">
              <a:latin typeface="News Gothic MT" charset="0"/>
            </a:endParaRPr>
          </a:p>
          <a:p>
            <a:endParaRPr lang="en-US" dirty="0">
              <a:latin typeface="News Gothic MT" charset="0"/>
            </a:endParaRPr>
          </a:p>
        </p:txBody>
      </p:sp>
      <p:pic>
        <p:nvPicPr>
          <p:cNvPr id="63491" name="Picture 1" descr="images.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4084638"/>
            <a:ext cx="3479800" cy="2336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549275" y="-196850"/>
            <a:ext cx="8042275" cy="1336675"/>
          </a:xfrm>
        </p:spPr>
        <p:txBody>
          <a:bodyPr/>
          <a:lstStyle/>
          <a:p>
            <a:r>
              <a:rPr lang="en-US" sz="3600" b="1" dirty="0">
                <a:latin typeface="Century Gothic" charset="0"/>
                <a:cs typeface="Century Gothic" charset="0"/>
              </a:rPr>
              <a:t>Appendix B: Reading Assignments</a:t>
            </a:r>
          </a:p>
        </p:txBody>
      </p:sp>
      <p:sp>
        <p:nvSpPr>
          <p:cNvPr id="3" name="Content Placeholder 2"/>
          <p:cNvSpPr>
            <a:spLocks noGrp="1"/>
          </p:cNvSpPr>
          <p:nvPr>
            <p:ph idx="1"/>
          </p:nvPr>
        </p:nvSpPr>
        <p:spPr>
          <a:xfrm>
            <a:off x="346075" y="1360487"/>
            <a:ext cx="8042275" cy="4343400"/>
          </a:xfrm>
        </p:spPr>
        <p:txBody>
          <a:bodyPr/>
          <a:lstStyle/>
          <a:p>
            <a:pPr marL="625475" lvl="2" indent="-342900" eaLnBrk="1" hangingPunct="1">
              <a:spcBef>
                <a:spcPts val="2000"/>
              </a:spcBef>
              <a:defRPr/>
            </a:pPr>
            <a:r>
              <a:rPr lang="en-US" sz="2400" b="1" dirty="0" smtClean="0">
                <a:solidFill>
                  <a:srgbClr val="FF0000"/>
                </a:solidFill>
                <a:latin typeface="Century Gothic"/>
                <a:cs typeface="Century Gothic"/>
              </a:rPr>
              <a:t>Group 1: Text-Level Understandings                                  </a:t>
            </a:r>
            <a:r>
              <a:rPr lang="en-US" sz="2400" dirty="0" smtClean="0">
                <a:solidFill>
                  <a:srgbClr val="FF0000"/>
                </a:solidFill>
                <a:latin typeface="Century Gothic"/>
                <a:cs typeface="Century Gothic"/>
              </a:rPr>
              <a:t>READ the first two paragraphs of this section on pages 6 and 7 </a:t>
            </a:r>
            <a:r>
              <a:rPr lang="en-US" sz="2400" b="1" dirty="0" smtClean="0">
                <a:solidFill>
                  <a:srgbClr val="FF0000"/>
                </a:solidFill>
                <a:latin typeface="Century Gothic"/>
                <a:cs typeface="Century Gothic"/>
              </a:rPr>
              <a:t>AND</a:t>
            </a:r>
            <a:r>
              <a:rPr lang="en-US" sz="2400" dirty="0" smtClean="0">
                <a:solidFill>
                  <a:srgbClr val="FF0000"/>
                </a:solidFill>
                <a:latin typeface="Century Gothic"/>
                <a:cs typeface="Century Gothic"/>
              </a:rPr>
              <a:t> the last two paragraphs of the section on page 9 </a:t>
            </a:r>
            <a:endParaRPr lang="en-US" sz="2400" dirty="0">
              <a:solidFill>
                <a:srgbClr val="FF0000"/>
              </a:solidFill>
              <a:latin typeface="Century Gothic"/>
              <a:cs typeface="Century Gothic"/>
            </a:endParaRPr>
          </a:p>
          <a:p>
            <a:pPr marL="625475" lvl="2" indent="-342900" eaLnBrk="1" hangingPunct="1">
              <a:spcBef>
                <a:spcPts val="2000"/>
              </a:spcBef>
              <a:defRPr/>
            </a:pPr>
            <a:r>
              <a:rPr lang="en-US" sz="2400" b="1" dirty="0" smtClean="0">
                <a:solidFill>
                  <a:srgbClr val="0000FF"/>
                </a:solidFill>
                <a:latin typeface="Century Gothic"/>
                <a:cs typeface="Century Gothic"/>
              </a:rPr>
              <a:t>Group 2: Sentence- and Clause-Level Understandings</a:t>
            </a:r>
            <a:r>
              <a:rPr lang="en-US" sz="2400" dirty="0" smtClean="0">
                <a:solidFill>
                  <a:srgbClr val="0000FF"/>
                </a:solidFill>
                <a:latin typeface="Century Gothic"/>
                <a:cs typeface="Century Gothic"/>
              </a:rPr>
              <a:t>                                                     READ Page 11, paragraph 1 through the  </a:t>
            </a:r>
            <a:r>
              <a:rPr lang="en-US" sz="2400" dirty="0">
                <a:solidFill>
                  <a:srgbClr val="0000FF"/>
                </a:solidFill>
                <a:latin typeface="Century Gothic"/>
                <a:cs typeface="Century Gothic"/>
              </a:rPr>
              <a:t>top </a:t>
            </a:r>
            <a:r>
              <a:rPr lang="en-US" sz="2400" dirty="0" smtClean="0">
                <a:solidFill>
                  <a:srgbClr val="0000FF"/>
                </a:solidFill>
                <a:latin typeface="Century Gothic"/>
                <a:cs typeface="Century Gothic"/>
              </a:rPr>
              <a:t>of page 13</a:t>
            </a:r>
          </a:p>
          <a:p>
            <a:pPr marL="625475" lvl="2" indent="-342900" eaLnBrk="1" hangingPunct="1">
              <a:spcBef>
                <a:spcPts val="2000"/>
              </a:spcBef>
              <a:defRPr/>
            </a:pPr>
            <a:r>
              <a:rPr lang="en-US" sz="2400" b="1" dirty="0" smtClean="0">
                <a:solidFill>
                  <a:srgbClr val="008000"/>
                </a:solidFill>
                <a:latin typeface="Century Gothic"/>
                <a:cs typeface="Century Gothic"/>
              </a:rPr>
              <a:t>Group 3: Phrase Level Understandings                 </a:t>
            </a:r>
            <a:r>
              <a:rPr lang="en-US" sz="2400" dirty="0" smtClean="0">
                <a:solidFill>
                  <a:srgbClr val="008000"/>
                </a:solidFill>
                <a:latin typeface="Century Gothic"/>
                <a:cs typeface="Century Gothic"/>
              </a:rPr>
              <a:t>READ your section on pages 13 and 14</a:t>
            </a:r>
          </a:p>
          <a:p>
            <a:pPr marL="625475" lvl="2" indent="-342900" eaLnBrk="1" hangingPunct="1">
              <a:spcBef>
                <a:spcPts val="2000"/>
              </a:spcBef>
              <a:defRPr/>
            </a:pPr>
            <a:r>
              <a:rPr lang="en-US" sz="2400" b="1" dirty="0" smtClean="0">
                <a:solidFill>
                  <a:srgbClr val="FF43EF"/>
                </a:solidFill>
                <a:latin typeface="Century Gothic"/>
                <a:cs typeface="Century Gothic"/>
              </a:rPr>
              <a:t>Group 4: Word Level Understandings                  </a:t>
            </a:r>
            <a:r>
              <a:rPr lang="en-US" sz="2400" dirty="0" smtClean="0">
                <a:solidFill>
                  <a:srgbClr val="FF43EF"/>
                </a:solidFill>
                <a:latin typeface="Century Gothic"/>
                <a:cs typeface="Century Gothic"/>
              </a:rPr>
              <a:t>READ your section on pages 14 and 15</a:t>
            </a:r>
          </a:p>
          <a:p>
            <a:pPr marL="625475" lvl="2" indent="-342900" eaLnBrk="1" hangingPunct="1">
              <a:spcBef>
                <a:spcPts val="2000"/>
              </a:spcBef>
              <a:defRPr/>
            </a:pPr>
            <a:endParaRPr lang="en-US" sz="2400" dirty="0">
              <a:solidFill>
                <a:srgbClr val="008000"/>
              </a:solidFill>
              <a:latin typeface="Century Gothic"/>
              <a:cs typeface="Century Gothic"/>
            </a:endParaRPr>
          </a:p>
          <a:p>
            <a:pPr marL="282575" lvl="2" indent="0" eaLnBrk="1" hangingPunct="1">
              <a:spcBef>
                <a:spcPts val="2000"/>
              </a:spcBef>
              <a:buFont typeface="Wingdings 2" charset="0"/>
              <a:buNone/>
              <a:defRPr/>
            </a:pPr>
            <a:endParaRPr lang="en-US" sz="2400" dirty="0" smtClean="0">
              <a:solidFill>
                <a:srgbClr val="0000FF"/>
              </a:solidFill>
              <a:latin typeface="Century Gothic"/>
              <a:cs typeface="Century Gothic"/>
            </a:endParaRPr>
          </a:p>
          <a:p>
            <a:pPr marL="625475" lvl="2" indent="-342900" eaLnBrk="1" hangingPunct="1">
              <a:spcBef>
                <a:spcPts val="2000"/>
              </a:spcBef>
              <a:defRPr/>
            </a:pPr>
            <a:endParaRPr lang="en-US" sz="2400" dirty="0">
              <a:solidFill>
                <a:srgbClr val="0000FF"/>
              </a:solidFill>
              <a:latin typeface="Century Gothic"/>
              <a:cs typeface="Century Gothic"/>
            </a:endParaRPr>
          </a:p>
          <a:p>
            <a:pPr>
              <a:defRPr/>
            </a:pPr>
            <a:r>
              <a:rPr lang="en-US" b="1" dirty="0">
                <a:solidFill>
                  <a:schemeClr val="accent5">
                    <a:lumMod val="75000"/>
                  </a:schemeClr>
                </a:solidFill>
              </a:rPr>
              <a:t> </a:t>
            </a:r>
            <a:r>
              <a:rPr lang="en-US" b="1" dirty="0" smtClean="0">
                <a:solidFill>
                  <a:schemeClr val="accent5">
                    <a:lumMod val="75000"/>
                  </a:schemeClr>
                </a:solidFill>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91063" y="249238"/>
            <a:ext cx="8286750" cy="1241425"/>
          </a:xfrm>
        </p:spPr>
        <p:txBody>
          <a:bodyPr rtlCol="0">
            <a:noAutofit/>
          </a:bodyPr>
          <a:lstStyle/>
          <a:p>
            <a:pPr lvl="2" eaLnBrk="1" fontAlgn="auto" hangingPunct="1">
              <a:spcAft>
                <a:spcPts val="0"/>
              </a:spcAft>
              <a:defRPr/>
            </a:pPr>
            <a:r>
              <a:rPr lang="en-US" sz="4400" b="1" dirty="0" smtClean="0">
                <a:solidFill>
                  <a:schemeClr val="bg2">
                    <a:lumMod val="50000"/>
                  </a:schemeClr>
                </a:solidFill>
                <a:latin typeface="Century Gothic" charset="0"/>
                <a:ea typeface="MS PGothic" charset="0"/>
                <a:cs typeface="Century Gothic" charset="0"/>
              </a:rPr>
              <a:t/>
            </a:r>
            <a:br>
              <a:rPr lang="en-US" sz="4400" b="1" dirty="0" smtClean="0">
                <a:solidFill>
                  <a:schemeClr val="bg2">
                    <a:lumMod val="50000"/>
                  </a:schemeClr>
                </a:solidFill>
                <a:latin typeface="Century Gothic" charset="0"/>
                <a:ea typeface="MS PGothic" charset="0"/>
                <a:cs typeface="Century Gothic" charset="0"/>
              </a:rPr>
            </a:br>
            <a:r>
              <a:rPr lang="en-US" sz="4400" b="1" dirty="0">
                <a:latin typeface="Century Gothic" charset="0"/>
                <a:cs typeface="Century Gothic" charset="0"/>
              </a:rPr>
              <a:t>Key Concepts/Ideas </a:t>
            </a:r>
            <a:r>
              <a:rPr lang="en-US" sz="4400" b="1" dirty="0" smtClean="0">
                <a:latin typeface="Century Gothic" charset="0"/>
                <a:cs typeface="Century Gothic" charset="0"/>
              </a:rPr>
              <a:t>Protocol</a:t>
            </a:r>
            <a:r>
              <a:rPr lang="en-US" sz="4400" b="1" dirty="0">
                <a:latin typeface="Century Gothic" charset="0"/>
                <a:cs typeface="Century Gothic" charset="0"/>
              </a:rPr>
              <a:t/>
            </a:r>
            <a:br>
              <a:rPr lang="en-US" sz="4400" b="1" dirty="0">
                <a:latin typeface="Century Gothic" charset="0"/>
                <a:cs typeface="Century Gothic" charset="0"/>
              </a:rPr>
            </a:br>
            <a:endParaRPr lang="en-US" sz="4400" b="1" dirty="0">
              <a:solidFill>
                <a:schemeClr val="bg2">
                  <a:lumMod val="50000"/>
                </a:schemeClr>
              </a:solidFill>
              <a:latin typeface="Century Gothic" charset="0"/>
              <a:ea typeface="MS PGothic" charset="0"/>
              <a:cs typeface="Century Gothic" charset="0"/>
            </a:endParaRPr>
          </a:p>
        </p:txBody>
      </p:sp>
      <p:sp>
        <p:nvSpPr>
          <p:cNvPr id="59394" name="Content Placeholder 2"/>
          <p:cNvSpPr>
            <a:spLocks noGrp="1"/>
          </p:cNvSpPr>
          <p:nvPr>
            <p:ph idx="1"/>
          </p:nvPr>
        </p:nvSpPr>
        <p:spPr>
          <a:xfrm>
            <a:off x="549275" y="1633538"/>
            <a:ext cx="8307388" cy="4478337"/>
          </a:xfrm>
        </p:spPr>
        <p:txBody>
          <a:bodyPr/>
          <a:lstStyle/>
          <a:p>
            <a:pPr marL="282575" lvl="2" indent="0" eaLnBrk="1" hangingPunct="1">
              <a:spcBef>
                <a:spcPts val="2000"/>
              </a:spcBef>
              <a:buNone/>
              <a:defRPr/>
            </a:pPr>
            <a:r>
              <a:rPr lang="en-US" sz="2400" dirty="0" smtClean="0">
                <a:latin typeface="Century Gothic" charset="0"/>
                <a:cs typeface="Century Gothic" charset="0"/>
              </a:rPr>
              <a:t>In your reading groups:</a:t>
            </a:r>
          </a:p>
          <a:p>
            <a:pPr marL="920750" lvl="3" indent="-342900" eaLnBrk="1" hangingPunct="1">
              <a:spcBef>
                <a:spcPts val="2000"/>
              </a:spcBef>
              <a:defRPr/>
            </a:pPr>
            <a:r>
              <a:rPr lang="en-US" sz="2400" dirty="0" smtClean="0">
                <a:latin typeface="Century Gothic" charset="0"/>
                <a:cs typeface="Century Gothic" charset="0"/>
              </a:rPr>
              <a:t>Read assigned pages in Appendix B, marking key concepts and ideas</a:t>
            </a:r>
          </a:p>
          <a:p>
            <a:pPr marL="920750" lvl="3" indent="-342900" eaLnBrk="1" hangingPunct="1">
              <a:spcBef>
                <a:spcPts val="2000"/>
              </a:spcBef>
              <a:defRPr/>
            </a:pPr>
            <a:r>
              <a:rPr lang="en-US" sz="2400" dirty="0" smtClean="0">
                <a:latin typeface="Century Gothic" charset="0"/>
                <a:cs typeface="Century Gothic" charset="0"/>
              </a:rPr>
              <a:t>After reading, take turns sharing and exploring the concepts and ideas marked </a:t>
            </a:r>
          </a:p>
          <a:p>
            <a:pPr marL="920750" lvl="3" indent="-342900" eaLnBrk="1" hangingPunct="1">
              <a:spcBef>
                <a:spcPts val="2000"/>
              </a:spcBef>
              <a:defRPr/>
            </a:pPr>
            <a:r>
              <a:rPr lang="en-US" sz="2400" dirty="0" smtClean="0">
                <a:latin typeface="Century Gothic" charset="0"/>
                <a:cs typeface="Century Gothic" charset="0"/>
              </a:rPr>
              <a:t>Chart key ideas </a:t>
            </a:r>
          </a:p>
          <a:p>
            <a:pPr marL="920750" lvl="3" indent="-342900" eaLnBrk="1" hangingPunct="1">
              <a:spcBef>
                <a:spcPts val="2000"/>
              </a:spcBef>
              <a:defRPr/>
            </a:pPr>
            <a:endParaRPr lang="en-US" sz="2200" dirty="0" smtClean="0">
              <a:latin typeface="Century Gothic" charset="0"/>
              <a:cs typeface="Century Gothic" charset="0"/>
            </a:endParaRPr>
          </a:p>
          <a:p>
            <a:pPr marL="625475" lvl="2" indent="-342900" eaLnBrk="1" hangingPunct="1">
              <a:spcBef>
                <a:spcPts val="2000"/>
              </a:spcBef>
              <a:defRPr/>
            </a:pPr>
            <a:endParaRPr lang="en-US" sz="2200" b="1" dirty="0" smtClean="0">
              <a:latin typeface="Century Gothic" charset="0"/>
              <a:cs typeface="Century Gothic" charset="0"/>
            </a:endParaRPr>
          </a:p>
          <a:p>
            <a:pPr marL="625475" lvl="2" indent="-342900" eaLnBrk="1" hangingPunct="1">
              <a:spcBef>
                <a:spcPts val="2000"/>
              </a:spcBef>
              <a:defRPr/>
            </a:pPr>
            <a:endParaRPr lang="en-US" sz="2200" b="1" dirty="0" smtClean="0">
              <a:latin typeface="Century Gothic" charset="0"/>
              <a:cs typeface="Century Gothic" charset="0"/>
            </a:endParaRPr>
          </a:p>
          <a:p>
            <a:pPr marL="625475" lvl="2" indent="-342900" eaLnBrk="1" hangingPunct="1">
              <a:spcBef>
                <a:spcPts val="2000"/>
              </a:spcBef>
              <a:defRPr/>
            </a:pPr>
            <a:endParaRPr lang="en-US" sz="2200" b="1" dirty="0" smtClean="0">
              <a:latin typeface="Century Gothic" charset="0"/>
              <a:cs typeface="Century Gothic" charset="0"/>
            </a:endParaRPr>
          </a:p>
          <a:p>
            <a:pPr marL="625475" lvl="2" indent="-342900" eaLnBrk="1" hangingPunct="1">
              <a:spcBef>
                <a:spcPts val="2000"/>
              </a:spcBef>
              <a:defRPr/>
            </a:pPr>
            <a:endParaRPr lang="en-US" sz="2200" dirty="0" smtClean="0">
              <a:latin typeface="Century Gothic" charset="0"/>
              <a:cs typeface="Century Gothic" charset="0"/>
            </a:endParaRPr>
          </a:p>
          <a:p>
            <a:pPr marL="282575" lvl="2" indent="0" eaLnBrk="1" hangingPunct="1">
              <a:spcBef>
                <a:spcPts val="2000"/>
              </a:spcBef>
              <a:buFont typeface="Wingdings 2" charset="0"/>
              <a:buNone/>
              <a:defRPr/>
            </a:pPr>
            <a:endParaRPr lang="en-US" sz="2200" dirty="0">
              <a:solidFill>
                <a:schemeClr val="tx1"/>
              </a:solidFill>
              <a:latin typeface="Century Gothic" charset="0"/>
              <a:cs typeface="Century Gothic" charset="0"/>
            </a:endParaRPr>
          </a:p>
          <a:p>
            <a:pPr marL="349250" lvl="1" indent="0" eaLnBrk="1" hangingPunct="1">
              <a:buFont typeface="Wingdings 2" charset="0"/>
              <a:buNone/>
              <a:defRPr/>
            </a:pPr>
            <a:endParaRPr lang="en-US" dirty="0">
              <a:latin typeface="Century Gothic" charset="0"/>
              <a:cs typeface="Century Gothic" charset="0"/>
            </a:endParaRPr>
          </a:p>
        </p:txBody>
      </p:sp>
      <p:pic>
        <p:nvPicPr>
          <p:cNvPr id="4" name="Picture 3" descr="Screen Shot 2014-03-03 at 3.55.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955" y="4513793"/>
            <a:ext cx="1466850" cy="1858962"/>
          </a:xfrm>
          <a:prstGeom prst="rect">
            <a:avLst/>
          </a:prstGeom>
          <a:ln>
            <a:solidFill>
              <a:schemeClr val="accent6"/>
            </a:solidFill>
          </a:ln>
        </p:spPr>
      </p:pic>
      <p:sp>
        <p:nvSpPr>
          <p:cNvPr id="5" name="Shape 154"/>
          <p:cNvSpPr txBox="1">
            <a:spLocks noChangeArrowheads="1"/>
          </p:cNvSpPr>
          <p:nvPr/>
        </p:nvSpPr>
        <p:spPr bwMode="auto">
          <a:xfrm>
            <a:off x="-16933" y="6164793"/>
            <a:ext cx="4080933" cy="693737"/>
          </a:xfrm>
          <a:prstGeom prst="rect">
            <a:avLst/>
          </a:prstGeom>
          <a:solidFill>
            <a:srgbClr val="FFE1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Clr>
                <a:srgbClr val="000000"/>
              </a:buClr>
              <a:buSzPct val="25000"/>
              <a:buFont typeface="Arial" charset="0"/>
              <a:buNone/>
            </a:pPr>
            <a:r>
              <a:rPr lang="en-US" sz="1800" b="1" dirty="0">
                <a:solidFill>
                  <a:srgbClr val="000000"/>
                </a:solidFill>
                <a:latin typeface="Century Gothic" charset="0"/>
                <a:cs typeface="Century Gothic" charset="0"/>
                <a:sym typeface="Arial" charset="0"/>
              </a:rPr>
              <a:t>Instructional </a:t>
            </a:r>
            <a:r>
              <a:rPr lang="en-US" sz="1800" b="1" dirty="0" smtClean="0">
                <a:solidFill>
                  <a:srgbClr val="000000"/>
                </a:solidFill>
                <a:latin typeface="Century Gothic" charset="0"/>
                <a:cs typeface="Century Gothic" charset="0"/>
                <a:sym typeface="Arial" charset="0"/>
              </a:rPr>
              <a:t>Strategy:</a:t>
            </a:r>
            <a:endParaRPr lang="en-US" sz="1800" b="1" dirty="0">
              <a:solidFill>
                <a:srgbClr val="000000"/>
              </a:solidFill>
              <a:latin typeface="Century Gothic" charset="0"/>
              <a:cs typeface="Century Gothic" charset="0"/>
              <a:sym typeface="Arial" charset="0"/>
            </a:endParaRPr>
          </a:p>
          <a:p>
            <a:pPr>
              <a:buClr>
                <a:srgbClr val="000000"/>
              </a:buClr>
              <a:buSzPct val="25000"/>
              <a:buFont typeface="Arial" charset="0"/>
              <a:buNone/>
            </a:pPr>
            <a:r>
              <a:rPr lang="en-US" sz="1800" dirty="0" smtClean="0">
                <a:solidFill>
                  <a:srgbClr val="000000"/>
                </a:solidFill>
                <a:latin typeface="Century Gothic" charset="0"/>
                <a:cs typeface="Century Gothic" charset="0"/>
                <a:sym typeface="Arial" charset="0"/>
              </a:rPr>
              <a:t>Chunking the Text</a:t>
            </a:r>
            <a:endParaRPr lang="en-US" sz="1800" dirty="0">
              <a:solidFill>
                <a:srgbClr val="000000"/>
              </a:solidFill>
              <a:latin typeface="Century Gothic" charset="0"/>
              <a:cs typeface="Century Gothic" charset="0"/>
              <a:sym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549275" y="685800"/>
            <a:ext cx="7896225" cy="1028700"/>
          </a:xfrm>
        </p:spPr>
        <p:txBody>
          <a:bodyPr/>
          <a:lstStyle/>
          <a:p>
            <a:pPr eaLnBrk="1" hangingPunct="1"/>
            <a:r>
              <a:rPr lang="en-US" sz="4000" b="1" dirty="0">
                <a:latin typeface="Century Gothic" charset="0"/>
                <a:cs typeface="MS PGothic" charset="0"/>
              </a:rPr>
              <a:t> </a:t>
            </a:r>
            <a:r>
              <a:rPr lang="en-US" sz="3200" b="1" dirty="0">
                <a:latin typeface="Century Gothic" charset="0"/>
                <a:cs typeface="MS PGothic" charset="0"/>
              </a:rPr>
              <a:t>How have you supported your ELs? </a:t>
            </a:r>
          </a:p>
        </p:txBody>
      </p:sp>
      <p:sp>
        <p:nvSpPr>
          <p:cNvPr id="3" name="Content Placeholder 2"/>
          <p:cNvSpPr>
            <a:spLocks noGrp="1"/>
          </p:cNvSpPr>
          <p:nvPr>
            <p:ph sz="half" idx="1"/>
          </p:nvPr>
        </p:nvSpPr>
        <p:spPr>
          <a:xfrm>
            <a:off x="549275" y="1889124"/>
            <a:ext cx="4835525" cy="4562475"/>
          </a:xfrm>
        </p:spPr>
        <p:txBody>
          <a:bodyPr rtlCol="0">
            <a:normAutofit fontScale="85000" lnSpcReduction="20000"/>
          </a:bodyPr>
          <a:lstStyle/>
          <a:p>
            <a:pPr marL="0" indent="0" eaLnBrk="1" fontAlgn="auto" hangingPunct="1">
              <a:spcAft>
                <a:spcPts val="0"/>
              </a:spcAft>
              <a:buClr>
                <a:schemeClr val="accent1">
                  <a:lumMod val="60000"/>
                  <a:lumOff val="40000"/>
                </a:schemeClr>
              </a:buClr>
              <a:buFont typeface="Wingdings 2" pitchFamily="18" charset="2"/>
              <a:buNone/>
              <a:defRPr/>
            </a:pPr>
            <a:r>
              <a:rPr lang="en-US" b="1" dirty="0" smtClean="0">
                <a:solidFill>
                  <a:srgbClr val="000000"/>
                </a:solidFill>
                <a:latin typeface="Century Gothic"/>
                <a:ea typeface="+mn-ea"/>
                <a:cs typeface="Century Gothic"/>
              </a:rPr>
              <a:t>Rally Robin Directions:</a:t>
            </a:r>
          </a:p>
          <a:p>
            <a:pPr eaLnBrk="1" fontAlgn="auto" hangingPunct="1">
              <a:spcAft>
                <a:spcPts val="0"/>
              </a:spcAft>
              <a:buClr>
                <a:schemeClr val="accent1">
                  <a:lumMod val="60000"/>
                  <a:lumOff val="40000"/>
                </a:schemeClr>
              </a:buClr>
              <a:buFont typeface="Wingdings 2" pitchFamily="18" charset="2"/>
              <a:buChar char=""/>
              <a:defRPr/>
            </a:pPr>
            <a:r>
              <a:rPr lang="en-US" dirty="0">
                <a:solidFill>
                  <a:srgbClr val="000000"/>
                </a:solidFill>
                <a:latin typeface="Century Gothic"/>
                <a:ea typeface="+mn-ea"/>
                <a:cs typeface="Century Gothic"/>
              </a:rPr>
              <a:t>Participants partner </a:t>
            </a:r>
            <a:r>
              <a:rPr lang="en-US" dirty="0" smtClean="0">
                <a:solidFill>
                  <a:srgbClr val="000000"/>
                </a:solidFill>
                <a:latin typeface="Century Gothic"/>
                <a:ea typeface="+mn-ea"/>
                <a:cs typeface="Century Gothic"/>
              </a:rPr>
              <a:t>up</a:t>
            </a:r>
            <a:endParaRPr lang="en-US" dirty="0">
              <a:solidFill>
                <a:srgbClr val="000000"/>
              </a:solidFill>
              <a:latin typeface="Century Gothic"/>
              <a:ea typeface="+mn-ea"/>
              <a:cs typeface="Century Gothic"/>
            </a:endParaRPr>
          </a:p>
          <a:p>
            <a:pPr eaLnBrk="1" fontAlgn="auto" hangingPunct="1">
              <a:spcAft>
                <a:spcPts val="0"/>
              </a:spcAft>
              <a:buClr>
                <a:schemeClr val="accent1">
                  <a:lumMod val="60000"/>
                  <a:lumOff val="40000"/>
                </a:schemeClr>
              </a:buClr>
              <a:buFont typeface="Wingdings 2" pitchFamily="18" charset="2"/>
              <a:buChar char=""/>
              <a:defRPr/>
            </a:pPr>
            <a:r>
              <a:rPr lang="en-US" dirty="0" smtClean="0">
                <a:solidFill>
                  <a:srgbClr val="000000"/>
                </a:solidFill>
                <a:latin typeface="Century Gothic"/>
                <a:ea typeface="+mn-ea"/>
                <a:cs typeface="Century Gothic"/>
              </a:rPr>
              <a:t>Partner 1 – Scenario 1        </a:t>
            </a:r>
            <a:r>
              <a:rPr lang="en-US" b="1" dirty="0" smtClean="0">
                <a:solidFill>
                  <a:srgbClr val="000000"/>
                </a:solidFill>
                <a:latin typeface="Century Gothic"/>
                <a:ea typeface="+mn-ea"/>
                <a:cs typeface="Century Gothic"/>
              </a:rPr>
              <a:t>Superintendent Cheryl </a:t>
            </a:r>
            <a:r>
              <a:rPr lang="en-US" b="1" dirty="0" err="1" smtClean="0">
                <a:solidFill>
                  <a:srgbClr val="000000"/>
                </a:solidFill>
                <a:latin typeface="Century Gothic"/>
                <a:ea typeface="+mn-ea"/>
                <a:cs typeface="Century Gothic"/>
              </a:rPr>
              <a:t>Hildreth</a:t>
            </a:r>
            <a:r>
              <a:rPr lang="en-US" dirty="0" smtClean="0">
                <a:solidFill>
                  <a:srgbClr val="000000"/>
                </a:solidFill>
                <a:latin typeface="Century Gothic"/>
                <a:ea typeface="+mn-ea"/>
                <a:cs typeface="Century Gothic"/>
              </a:rPr>
              <a:t> is at your school site and asks, “How have you supported your ELs?”  Respond to the Superintendent.</a:t>
            </a:r>
            <a:endParaRPr lang="en-US" b="1" dirty="0">
              <a:solidFill>
                <a:srgbClr val="000000"/>
              </a:solidFill>
              <a:latin typeface="Century Gothic"/>
              <a:ea typeface="+mn-ea"/>
              <a:cs typeface="Century Gothic"/>
            </a:endParaRPr>
          </a:p>
          <a:p>
            <a:pPr eaLnBrk="1" fontAlgn="auto" hangingPunct="1">
              <a:spcAft>
                <a:spcPts val="0"/>
              </a:spcAft>
              <a:buClr>
                <a:schemeClr val="accent1">
                  <a:lumMod val="60000"/>
                  <a:lumOff val="40000"/>
                </a:schemeClr>
              </a:buClr>
              <a:buFont typeface="Wingdings 2" pitchFamily="18" charset="2"/>
              <a:buChar char=""/>
              <a:defRPr/>
            </a:pPr>
            <a:r>
              <a:rPr lang="en-US" dirty="0" smtClean="0">
                <a:solidFill>
                  <a:srgbClr val="000000"/>
                </a:solidFill>
                <a:latin typeface="Century Gothic"/>
                <a:ea typeface="+mn-ea"/>
                <a:cs typeface="Century Gothic"/>
              </a:rPr>
              <a:t>Partner 2 – Scenario 2                                A </a:t>
            </a:r>
            <a:r>
              <a:rPr lang="en-US" b="1" dirty="0" smtClean="0">
                <a:solidFill>
                  <a:srgbClr val="000000"/>
                </a:solidFill>
                <a:latin typeface="Century Gothic"/>
                <a:ea typeface="+mn-ea"/>
                <a:cs typeface="Century Gothic"/>
              </a:rPr>
              <a:t>parent of an English learner </a:t>
            </a:r>
            <a:r>
              <a:rPr lang="en-US" dirty="0" smtClean="0">
                <a:solidFill>
                  <a:srgbClr val="000000"/>
                </a:solidFill>
                <a:latin typeface="Century Gothic"/>
                <a:ea typeface="+mn-ea"/>
                <a:cs typeface="Century Gothic"/>
              </a:rPr>
              <a:t>asks you, “How have you supported your ELs?“ Respond to the parent. </a:t>
            </a:r>
          </a:p>
          <a:p>
            <a:pPr eaLnBrk="1" fontAlgn="auto" hangingPunct="1">
              <a:spcAft>
                <a:spcPts val="0"/>
              </a:spcAft>
              <a:buClr>
                <a:schemeClr val="accent1">
                  <a:lumMod val="60000"/>
                  <a:lumOff val="40000"/>
                </a:schemeClr>
              </a:buClr>
              <a:buFont typeface="Wingdings 2" pitchFamily="18" charset="2"/>
              <a:buChar char=""/>
              <a:defRPr/>
            </a:pPr>
            <a:r>
              <a:rPr lang="en-US" sz="2400" dirty="0" smtClean="0">
                <a:solidFill>
                  <a:schemeClr val="tx1"/>
                </a:solidFill>
                <a:latin typeface="Century Gothic"/>
                <a:ea typeface="+mn-ea"/>
                <a:cs typeface="Century Gothic"/>
              </a:rPr>
              <a:t>Partner Discussion: </a:t>
            </a:r>
          </a:p>
          <a:p>
            <a:pPr lvl="1" eaLnBrk="1" fontAlgn="auto" hangingPunct="1">
              <a:spcAft>
                <a:spcPts val="0"/>
              </a:spcAft>
              <a:buClr>
                <a:schemeClr val="accent1">
                  <a:lumMod val="60000"/>
                  <a:lumOff val="40000"/>
                </a:schemeClr>
              </a:buClr>
              <a:buFont typeface="Wingdings 2" pitchFamily="18" charset="2"/>
              <a:buChar char=""/>
              <a:defRPr/>
            </a:pPr>
            <a:r>
              <a:rPr lang="en-US" sz="2400" b="1" dirty="0" smtClean="0">
                <a:solidFill>
                  <a:schemeClr val="tx1"/>
                </a:solidFill>
                <a:latin typeface="Century Gothic"/>
                <a:ea typeface="+mn-ea"/>
                <a:cs typeface="Century Gothic"/>
              </a:rPr>
              <a:t>How did the </a:t>
            </a:r>
            <a:r>
              <a:rPr lang="en-US" sz="2400" b="1" dirty="0">
                <a:solidFill>
                  <a:schemeClr val="tx1"/>
                </a:solidFill>
                <a:latin typeface="Century Gothic"/>
                <a:ea typeface="+mn-ea"/>
                <a:cs typeface="Century Gothic"/>
              </a:rPr>
              <a:t>language of the conversation </a:t>
            </a:r>
            <a:r>
              <a:rPr lang="en-US" sz="2400" b="1" dirty="0" smtClean="0">
                <a:solidFill>
                  <a:schemeClr val="tx1"/>
                </a:solidFill>
                <a:latin typeface="Century Gothic"/>
                <a:ea typeface="+mn-ea"/>
                <a:cs typeface="Century Gothic"/>
              </a:rPr>
              <a:t>change? </a:t>
            </a:r>
          </a:p>
          <a:p>
            <a:pPr lvl="1" eaLnBrk="1" fontAlgn="auto" hangingPunct="1">
              <a:spcAft>
                <a:spcPts val="0"/>
              </a:spcAft>
              <a:buClr>
                <a:schemeClr val="accent1">
                  <a:lumMod val="60000"/>
                  <a:lumOff val="40000"/>
                </a:schemeClr>
              </a:buClr>
              <a:buFont typeface="Wingdings 2" pitchFamily="18" charset="2"/>
              <a:buChar char=""/>
              <a:defRPr/>
            </a:pPr>
            <a:r>
              <a:rPr lang="en-US" sz="2400" b="1" dirty="0" smtClean="0">
                <a:solidFill>
                  <a:schemeClr val="tx1"/>
                </a:solidFill>
                <a:latin typeface="Century Gothic"/>
                <a:ea typeface="+mn-ea"/>
                <a:cs typeface="Century Gothic"/>
              </a:rPr>
              <a:t>What was </a:t>
            </a:r>
            <a:r>
              <a:rPr lang="en-US" sz="2400" b="1" dirty="0">
                <a:solidFill>
                  <a:schemeClr val="tx1"/>
                </a:solidFill>
                <a:latin typeface="Century Gothic"/>
                <a:ea typeface="+mn-ea"/>
                <a:cs typeface="Century Gothic"/>
              </a:rPr>
              <a:t>different?</a:t>
            </a:r>
          </a:p>
          <a:p>
            <a:pPr eaLnBrk="1" fontAlgn="auto" hangingPunct="1">
              <a:spcAft>
                <a:spcPts val="0"/>
              </a:spcAft>
              <a:buClr>
                <a:schemeClr val="accent1">
                  <a:lumMod val="60000"/>
                  <a:lumOff val="40000"/>
                </a:schemeClr>
              </a:buClr>
              <a:buFont typeface="Wingdings 2" pitchFamily="18" charset="2"/>
              <a:buChar char=""/>
              <a:defRPr/>
            </a:pPr>
            <a:endParaRPr lang="en-US" dirty="0">
              <a:solidFill>
                <a:schemeClr val="tx1">
                  <a:lumMod val="65000"/>
                  <a:lumOff val="35000"/>
                </a:schemeClr>
              </a:solidFill>
              <a:latin typeface="Century Gothic"/>
              <a:ea typeface="+mn-ea"/>
              <a:cs typeface="Century Gothic"/>
            </a:endParaRPr>
          </a:p>
        </p:txBody>
      </p:sp>
      <p:sp>
        <p:nvSpPr>
          <p:cNvPr id="36867" name="TextBox 3"/>
          <p:cNvSpPr txBox="1">
            <a:spLocks noChangeArrowheads="1"/>
          </p:cNvSpPr>
          <p:nvPr/>
        </p:nvSpPr>
        <p:spPr bwMode="auto">
          <a:xfrm>
            <a:off x="6624638" y="61801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endParaRPr lang="en-US" sz="1800"/>
          </a:p>
        </p:txBody>
      </p:sp>
      <p:pic>
        <p:nvPicPr>
          <p:cNvPr id="36868" name="Picture 2" descr="C:\Users\msd2323\Pictures\sharingfeedb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759075"/>
            <a:ext cx="2252663" cy="2740025"/>
          </a:xfrm>
          <a:prstGeom prst="rect">
            <a:avLst/>
          </a:prstGeom>
          <a:noFill/>
          <a:ln w="5715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36869" name="Title 1"/>
          <p:cNvSpPr txBox="1">
            <a:spLocks/>
          </p:cNvSpPr>
          <p:nvPr/>
        </p:nvSpPr>
        <p:spPr bwMode="auto">
          <a:xfrm>
            <a:off x="114300" y="33338"/>
            <a:ext cx="83312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a:r>
              <a:rPr lang="en-US" sz="5400" b="1" dirty="0">
                <a:solidFill>
                  <a:schemeClr val="accent1"/>
                </a:solidFill>
                <a:latin typeface="Century Gothic" charset="0"/>
                <a:cs typeface="MS PGothic" charset="0"/>
              </a:rPr>
              <a:t>Grounding – Rally Robin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549275" y="-196850"/>
            <a:ext cx="8042275" cy="941917"/>
          </a:xfrm>
        </p:spPr>
        <p:txBody>
          <a:bodyPr/>
          <a:lstStyle/>
          <a:p>
            <a:r>
              <a:rPr lang="en-US" sz="3600" b="1" dirty="0">
                <a:latin typeface="Century Gothic" charset="0"/>
                <a:cs typeface="Century Gothic" charset="0"/>
              </a:rPr>
              <a:t>Whole Group Share Out</a:t>
            </a:r>
          </a:p>
        </p:txBody>
      </p:sp>
      <p:sp>
        <p:nvSpPr>
          <p:cNvPr id="3" name="Content Placeholder 2"/>
          <p:cNvSpPr>
            <a:spLocks noGrp="1"/>
          </p:cNvSpPr>
          <p:nvPr>
            <p:ph idx="1"/>
          </p:nvPr>
        </p:nvSpPr>
        <p:spPr>
          <a:xfrm>
            <a:off x="346075" y="767821"/>
            <a:ext cx="8042275" cy="4343400"/>
          </a:xfrm>
        </p:spPr>
        <p:txBody>
          <a:bodyPr/>
          <a:lstStyle/>
          <a:p>
            <a:pPr marL="625475" lvl="2" indent="-342900" eaLnBrk="1" hangingPunct="1">
              <a:spcBef>
                <a:spcPts val="2000"/>
              </a:spcBef>
              <a:defRPr/>
            </a:pPr>
            <a:r>
              <a:rPr lang="en-US" sz="2400" b="1" dirty="0" smtClean="0">
                <a:solidFill>
                  <a:srgbClr val="FF0000"/>
                </a:solidFill>
                <a:latin typeface="Century Gothic"/>
                <a:cs typeface="Century Gothic"/>
              </a:rPr>
              <a:t>Group 1: Text-Level Understandings                                  </a:t>
            </a:r>
            <a:r>
              <a:rPr lang="en-US" sz="2400" dirty="0" smtClean="0">
                <a:solidFill>
                  <a:srgbClr val="FF0000"/>
                </a:solidFill>
                <a:latin typeface="Century Gothic"/>
                <a:cs typeface="Century Gothic"/>
              </a:rPr>
              <a:t>Pages 6, 7 and 9</a:t>
            </a:r>
            <a:endParaRPr lang="en-US" sz="2400" dirty="0">
              <a:solidFill>
                <a:srgbClr val="FF0000"/>
              </a:solidFill>
              <a:latin typeface="Century Gothic"/>
              <a:cs typeface="Century Gothic"/>
            </a:endParaRPr>
          </a:p>
          <a:p>
            <a:pPr marL="625475" lvl="2" indent="-342900" eaLnBrk="1" hangingPunct="1">
              <a:spcBef>
                <a:spcPts val="2000"/>
              </a:spcBef>
              <a:defRPr/>
            </a:pPr>
            <a:r>
              <a:rPr lang="en-US" sz="2400" b="1" dirty="0" smtClean="0">
                <a:solidFill>
                  <a:srgbClr val="0000FF"/>
                </a:solidFill>
                <a:latin typeface="Century Gothic"/>
                <a:cs typeface="Century Gothic"/>
              </a:rPr>
              <a:t>Group 2: Sentence- and Clause-Level Understandings</a:t>
            </a:r>
            <a:r>
              <a:rPr lang="en-US" sz="2400" dirty="0" smtClean="0">
                <a:solidFill>
                  <a:srgbClr val="0000FF"/>
                </a:solidFill>
                <a:latin typeface="Century Gothic"/>
                <a:cs typeface="Century Gothic"/>
              </a:rPr>
              <a:t>                                                     Pages 11-13</a:t>
            </a:r>
          </a:p>
          <a:p>
            <a:pPr marL="625475" lvl="2" indent="-342900" eaLnBrk="1" hangingPunct="1">
              <a:spcBef>
                <a:spcPts val="2000"/>
              </a:spcBef>
              <a:defRPr/>
            </a:pPr>
            <a:r>
              <a:rPr lang="en-US" sz="2400" b="1" dirty="0" smtClean="0">
                <a:solidFill>
                  <a:srgbClr val="008000"/>
                </a:solidFill>
                <a:latin typeface="Century Gothic"/>
                <a:cs typeface="Century Gothic"/>
              </a:rPr>
              <a:t>Group 3: Phrase Level Understandings                 </a:t>
            </a:r>
            <a:r>
              <a:rPr lang="en-US" sz="2400" dirty="0" smtClean="0">
                <a:solidFill>
                  <a:srgbClr val="008000"/>
                </a:solidFill>
                <a:latin typeface="Century Gothic"/>
                <a:cs typeface="Century Gothic"/>
              </a:rPr>
              <a:t>P Pages 13-14</a:t>
            </a:r>
          </a:p>
          <a:p>
            <a:pPr marL="625475" lvl="2" indent="-342900" eaLnBrk="1" hangingPunct="1">
              <a:spcBef>
                <a:spcPts val="2000"/>
              </a:spcBef>
              <a:defRPr/>
            </a:pPr>
            <a:r>
              <a:rPr lang="en-US" sz="2400" b="1" dirty="0" smtClean="0">
                <a:solidFill>
                  <a:srgbClr val="FF43EF"/>
                </a:solidFill>
                <a:latin typeface="Century Gothic"/>
                <a:cs typeface="Century Gothic"/>
              </a:rPr>
              <a:t>Group 4: Word Level Understandings                  </a:t>
            </a:r>
            <a:r>
              <a:rPr lang="en-US" sz="2400" smtClean="0">
                <a:solidFill>
                  <a:srgbClr val="FF43EF"/>
                </a:solidFill>
                <a:latin typeface="Century Gothic"/>
                <a:cs typeface="Century Gothic"/>
              </a:rPr>
              <a:t>Pages 14-15</a:t>
            </a:r>
            <a:endParaRPr lang="en-US" sz="2400" dirty="0" smtClean="0">
              <a:solidFill>
                <a:srgbClr val="FF43EF"/>
              </a:solidFill>
              <a:latin typeface="Century Gothic"/>
              <a:cs typeface="Century Gothic"/>
            </a:endParaRPr>
          </a:p>
          <a:p>
            <a:pPr marL="625475" lvl="2" indent="-342900" eaLnBrk="1" hangingPunct="1">
              <a:spcBef>
                <a:spcPts val="2000"/>
              </a:spcBef>
              <a:defRPr/>
            </a:pPr>
            <a:endParaRPr lang="en-US" sz="2400" dirty="0">
              <a:solidFill>
                <a:srgbClr val="008000"/>
              </a:solidFill>
              <a:latin typeface="Century Gothic"/>
              <a:cs typeface="Century Gothic"/>
            </a:endParaRPr>
          </a:p>
          <a:p>
            <a:pPr marL="282575" lvl="2" indent="0" eaLnBrk="1" hangingPunct="1">
              <a:spcBef>
                <a:spcPts val="2000"/>
              </a:spcBef>
              <a:buFont typeface="Wingdings 2" charset="0"/>
              <a:buNone/>
              <a:defRPr/>
            </a:pPr>
            <a:endParaRPr lang="en-US" sz="2400" dirty="0" smtClean="0">
              <a:solidFill>
                <a:srgbClr val="0000FF"/>
              </a:solidFill>
              <a:latin typeface="Century Gothic"/>
              <a:cs typeface="Century Gothic"/>
            </a:endParaRPr>
          </a:p>
          <a:p>
            <a:pPr marL="625475" lvl="2" indent="-342900" eaLnBrk="1" hangingPunct="1">
              <a:spcBef>
                <a:spcPts val="2000"/>
              </a:spcBef>
              <a:defRPr/>
            </a:pPr>
            <a:endParaRPr lang="en-US" sz="2400" dirty="0">
              <a:solidFill>
                <a:srgbClr val="0000FF"/>
              </a:solidFill>
              <a:latin typeface="Century Gothic"/>
              <a:cs typeface="Century Gothic"/>
            </a:endParaRPr>
          </a:p>
          <a:p>
            <a:pPr>
              <a:defRPr/>
            </a:pPr>
            <a:r>
              <a:rPr lang="en-US" b="1" dirty="0">
                <a:solidFill>
                  <a:schemeClr val="accent5">
                    <a:lumMod val="75000"/>
                  </a:schemeClr>
                </a:solidFill>
              </a:rPr>
              <a:t> </a:t>
            </a:r>
            <a:r>
              <a:rPr lang="en-US" b="1" dirty="0" smtClean="0">
                <a:solidFill>
                  <a:schemeClr val="accent5">
                    <a:lumMod val="75000"/>
                  </a:schemeClr>
                </a:solidFill>
              </a:rPr>
              <a:t> </a:t>
            </a:r>
          </a:p>
        </p:txBody>
      </p:sp>
      <p:sp>
        <p:nvSpPr>
          <p:cNvPr id="4" name="Shape 154"/>
          <p:cNvSpPr txBox="1">
            <a:spLocks noChangeArrowheads="1"/>
          </p:cNvSpPr>
          <p:nvPr/>
        </p:nvSpPr>
        <p:spPr bwMode="auto">
          <a:xfrm>
            <a:off x="-16933" y="6164793"/>
            <a:ext cx="4080933" cy="693737"/>
          </a:xfrm>
          <a:prstGeom prst="rect">
            <a:avLst/>
          </a:prstGeom>
          <a:solidFill>
            <a:srgbClr val="FFE1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Clr>
                <a:srgbClr val="000000"/>
              </a:buClr>
              <a:buSzPct val="25000"/>
              <a:buFont typeface="Arial" charset="0"/>
              <a:buNone/>
            </a:pPr>
            <a:r>
              <a:rPr lang="en-US" sz="1800" b="1" dirty="0">
                <a:solidFill>
                  <a:srgbClr val="000000"/>
                </a:solidFill>
                <a:latin typeface="Century Gothic" charset="0"/>
                <a:cs typeface="Century Gothic" charset="0"/>
                <a:sym typeface="Arial" charset="0"/>
              </a:rPr>
              <a:t>Instructional </a:t>
            </a:r>
            <a:r>
              <a:rPr lang="en-US" sz="1800" b="1" dirty="0" smtClean="0">
                <a:solidFill>
                  <a:srgbClr val="000000"/>
                </a:solidFill>
                <a:latin typeface="Century Gothic" charset="0"/>
                <a:cs typeface="Century Gothic" charset="0"/>
                <a:sym typeface="Arial" charset="0"/>
              </a:rPr>
              <a:t>Strategy:</a:t>
            </a:r>
            <a:endParaRPr lang="en-US" sz="1800" b="1" dirty="0">
              <a:solidFill>
                <a:srgbClr val="000000"/>
              </a:solidFill>
              <a:latin typeface="Century Gothic" charset="0"/>
              <a:cs typeface="Century Gothic" charset="0"/>
              <a:sym typeface="Arial" charset="0"/>
            </a:endParaRPr>
          </a:p>
          <a:p>
            <a:pPr>
              <a:buClr>
                <a:srgbClr val="000000"/>
              </a:buClr>
              <a:buSzPct val="25000"/>
              <a:buFont typeface="Arial" charset="0"/>
              <a:buNone/>
            </a:pPr>
            <a:r>
              <a:rPr lang="en-US" sz="1800" dirty="0" smtClean="0">
                <a:solidFill>
                  <a:srgbClr val="000000"/>
                </a:solidFill>
                <a:latin typeface="Century Gothic" charset="0"/>
                <a:cs typeface="Century Gothic" charset="0"/>
                <a:sym typeface="Arial" charset="0"/>
              </a:rPr>
              <a:t>Whole Group Share Out</a:t>
            </a:r>
            <a:endParaRPr lang="en-US" sz="1800" dirty="0">
              <a:solidFill>
                <a:srgbClr val="000000"/>
              </a:solidFill>
              <a:latin typeface="Century Gothic" charset="0"/>
              <a:cs typeface="Century Gothic" charset="0"/>
              <a:sym typeface="Arial" charset="0"/>
            </a:endParaRPr>
          </a:p>
        </p:txBody>
      </p:sp>
    </p:spTree>
    <p:extLst>
      <p:ext uri="{BB962C8B-B14F-4D97-AF65-F5344CB8AC3E}">
        <p14:creationId xmlns:p14="http://schemas.microsoft.com/office/powerpoint/2010/main" val="2261408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549275" y="107950"/>
            <a:ext cx="8042275" cy="1101725"/>
          </a:xfrm>
        </p:spPr>
        <p:txBody>
          <a:bodyPr/>
          <a:lstStyle/>
          <a:p>
            <a:r>
              <a:rPr lang="en-US" b="1">
                <a:latin typeface="Century Gothic" charset="0"/>
                <a:cs typeface="Century Gothic" charset="0"/>
              </a:rPr>
              <a:t>Let’s Practice and Apply! </a:t>
            </a:r>
          </a:p>
        </p:txBody>
      </p:sp>
      <p:sp>
        <p:nvSpPr>
          <p:cNvPr id="67586" name="Content Placeholder 2"/>
          <p:cNvSpPr>
            <a:spLocks noGrp="1"/>
          </p:cNvSpPr>
          <p:nvPr>
            <p:ph sz="half" idx="2"/>
          </p:nvPr>
        </p:nvSpPr>
        <p:spPr>
          <a:xfrm>
            <a:off x="549275" y="1330325"/>
            <a:ext cx="3443288" cy="4237038"/>
          </a:xfrm>
        </p:spPr>
        <p:txBody>
          <a:bodyPr/>
          <a:lstStyle/>
          <a:p>
            <a:pPr marL="0" indent="0" algn="just">
              <a:buNone/>
              <a:defRPr/>
            </a:pPr>
            <a:r>
              <a:rPr lang="en-US" sz="2400" dirty="0" smtClean="0">
                <a:latin typeface="Century Gothic"/>
                <a:cs typeface="Century Gothic"/>
              </a:rPr>
              <a:t>In </a:t>
            </a:r>
            <a:r>
              <a:rPr lang="en-US" sz="2400" dirty="0">
                <a:latin typeface="Century Gothic"/>
                <a:cs typeface="Century Gothic"/>
              </a:rPr>
              <a:t>your reading </a:t>
            </a:r>
            <a:r>
              <a:rPr lang="en-US" sz="2400" dirty="0" smtClean="0">
                <a:latin typeface="Century Gothic"/>
                <a:cs typeface="Century Gothic"/>
              </a:rPr>
              <a:t>groups:</a:t>
            </a:r>
          </a:p>
          <a:p>
            <a:pPr algn="just">
              <a:defRPr/>
            </a:pPr>
            <a:r>
              <a:rPr lang="en-US" sz="2400" dirty="0">
                <a:latin typeface="Century Gothic"/>
                <a:cs typeface="Century Gothic"/>
              </a:rPr>
              <a:t>R</a:t>
            </a:r>
            <a:r>
              <a:rPr lang="en-US" sz="2400" dirty="0" smtClean="0">
                <a:latin typeface="Century Gothic"/>
                <a:cs typeface="Century Gothic"/>
              </a:rPr>
              <a:t>ead pg. 8</a:t>
            </a:r>
          </a:p>
          <a:p>
            <a:pPr algn="just">
              <a:defRPr/>
            </a:pPr>
            <a:r>
              <a:rPr lang="en-US" sz="2400" dirty="0" smtClean="0">
                <a:latin typeface="Century Gothic"/>
                <a:cs typeface="Century Gothic"/>
              </a:rPr>
              <a:t>Find </a:t>
            </a:r>
            <a:r>
              <a:rPr lang="en-US" sz="2400" dirty="0">
                <a:latin typeface="Century Gothic"/>
                <a:cs typeface="Century Gothic"/>
              </a:rPr>
              <a:t>one example that illustrates key </a:t>
            </a:r>
            <a:r>
              <a:rPr lang="en-US" sz="2400" dirty="0" smtClean="0">
                <a:latin typeface="Century Gothic"/>
                <a:cs typeface="Century Gothic"/>
              </a:rPr>
              <a:t>concepts from </a:t>
            </a:r>
            <a:r>
              <a:rPr lang="en-US" sz="2400" dirty="0">
                <a:latin typeface="Century Gothic"/>
                <a:cs typeface="Century Gothic"/>
              </a:rPr>
              <a:t>your </a:t>
            </a:r>
            <a:r>
              <a:rPr lang="en-US" sz="2400" dirty="0" smtClean="0">
                <a:latin typeface="Century Gothic"/>
                <a:cs typeface="Century Gothic"/>
              </a:rPr>
              <a:t>reading assignment</a:t>
            </a:r>
            <a:endParaRPr lang="en-US" sz="2400" dirty="0">
              <a:latin typeface="Century Gothic"/>
              <a:cs typeface="Century Gothic"/>
            </a:endParaRPr>
          </a:p>
        </p:txBody>
      </p:sp>
      <p:pic>
        <p:nvPicPr>
          <p:cNvPr id="67587" name="Picture 3" descr="picture 2014-10-06 at 1.30.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1402294"/>
            <a:ext cx="4264025" cy="4972050"/>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sp>
        <p:nvSpPr>
          <p:cNvPr id="70660" name="TextBox 1"/>
          <p:cNvSpPr txBox="1">
            <a:spLocks noChangeArrowheads="1"/>
          </p:cNvSpPr>
          <p:nvPr/>
        </p:nvSpPr>
        <p:spPr bwMode="auto">
          <a:xfrm>
            <a:off x="8026400" y="64008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endParaRPr lang="en-US"/>
          </a:p>
        </p:txBody>
      </p:sp>
      <p:sp>
        <p:nvSpPr>
          <p:cNvPr id="70661" name="Rectangle 5"/>
          <p:cNvSpPr>
            <a:spLocks noChangeArrowheads="1"/>
          </p:cNvSpPr>
          <p:nvPr/>
        </p:nvSpPr>
        <p:spPr bwMode="auto">
          <a:xfrm>
            <a:off x="8056562" y="6518275"/>
            <a:ext cx="1069975" cy="339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Century Gothic" charset="0"/>
                <a:cs typeface="Century Gothic" charset="0"/>
              </a:rPr>
              <a:t>Handout</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549275" y="107950"/>
            <a:ext cx="8042275" cy="1182688"/>
          </a:xfrm>
        </p:spPr>
        <p:txBody>
          <a:bodyPr/>
          <a:lstStyle/>
          <a:p>
            <a:r>
              <a:rPr lang="en-US" sz="5400" b="1" baseline="30000">
                <a:latin typeface="Century Gothic" charset="0"/>
                <a:cs typeface="Century Gothic" charset="0"/>
              </a:rPr>
              <a:t>Whole Group Share Out</a:t>
            </a:r>
          </a:p>
        </p:txBody>
      </p:sp>
      <p:sp>
        <p:nvSpPr>
          <p:cNvPr id="144386" name="Content Placeholder 2"/>
          <p:cNvSpPr>
            <a:spLocks noGrp="1"/>
          </p:cNvSpPr>
          <p:nvPr>
            <p:ph idx="1"/>
          </p:nvPr>
        </p:nvSpPr>
        <p:spPr>
          <a:xfrm>
            <a:off x="549275" y="1409700"/>
            <a:ext cx="8042275" cy="4533900"/>
          </a:xfrm>
        </p:spPr>
        <p:txBody>
          <a:bodyPr/>
          <a:lstStyle/>
          <a:p>
            <a:pPr marL="0" lvl="2" indent="0">
              <a:spcBef>
                <a:spcPts val="2000"/>
              </a:spcBef>
              <a:buNone/>
            </a:pPr>
            <a:r>
              <a:rPr lang="en-US" sz="2400" b="1" dirty="0" smtClean="0">
                <a:solidFill>
                  <a:srgbClr val="FF0000"/>
                </a:solidFill>
                <a:latin typeface="Century Gothic" charset="0"/>
                <a:cs typeface="Century Gothic" charset="0"/>
              </a:rPr>
              <a:t>Group 1- Text Level Understandings</a:t>
            </a:r>
          </a:p>
          <a:p>
            <a:r>
              <a:rPr lang="en-US" sz="2000" dirty="0" smtClean="0">
                <a:solidFill>
                  <a:schemeClr val="tx1"/>
                </a:solidFill>
                <a:latin typeface="Century Gothic" charset="0"/>
                <a:cs typeface="Century Gothic" charset="0"/>
              </a:rPr>
              <a:t> </a:t>
            </a:r>
            <a:r>
              <a:rPr lang="en-US" sz="2000" dirty="0">
                <a:solidFill>
                  <a:schemeClr val="tx1"/>
                </a:solidFill>
                <a:latin typeface="Century Gothic" charset="0"/>
                <a:cs typeface="Century Gothic" charset="0"/>
              </a:rPr>
              <a:t>Text Structure</a:t>
            </a:r>
            <a:r>
              <a:rPr lang="en-US" sz="2000" dirty="0" smtClean="0">
                <a:solidFill>
                  <a:schemeClr val="tx1"/>
                </a:solidFill>
                <a:latin typeface="Century Gothic" charset="0"/>
                <a:cs typeface="Century Gothic" charset="0"/>
              </a:rPr>
              <a:t>: </a:t>
            </a:r>
            <a:endParaRPr lang="en-US" sz="2000" dirty="0">
              <a:solidFill>
                <a:schemeClr val="tx1"/>
              </a:solidFill>
              <a:latin typeface="Century Gothic" charset="0"/>
              <a:cs typeface="Century Gothic" charset="0"/>
            </a:endParaRPr>
          </a:p>
          <a:p>
            <a:pPr lvl="1"/>
            <a:r>
              <a:rPr lang="en-US" sz="1800" dirty="0" smtClean="0">
                <a:solidFill>
                  <a:schemeClr val="tx1"/>
                </a:solidFill>
                <a:latin typeface="Century Gothic" charset="0"/>
                <a:cs typeface="Century Gothic" charset="0"/>
              </a:rPr>
              <a:t>Argument Stages</a:t>
            </a:r>
            <a:r>
              <a:rPr lang="en-US" sz="1800" dirty="0">
                <a:solidFill>
                  <a:schemeClr val="tx1"/>
                </a:solidFill>
                <a:latin typeface="Century Gothic" charset="0"/>
                <a:cs typeface="Century Gothic" charset="0"/>
              </a:rPr>
              <a:t>: </a:t>
            </a:r>
            <a:r>
              <a:rPr lang="en-US" sz="1800" dirty="0" smtClean="0">
                <a:solidFill>
                  <a:schemeClr val="tx1"/>
                </a:solidFill>
                <a:latin typeface="Century Gothic" charset="0"/>
                <a:cs typeface="Century Gothic" charset="0"/>
              </a:rPr>
              <a:t>Position Statement, </a:t>
            </a:r>
            <a:r>
              <a:rPr lang="en-US" sz="1800" dirty="0">
                <a:solidFill>
                  <a:schemeClr val="tx1"/>
                </a:solidFill>
                <a:latin typeface="Century Gothic" charset="0"/>
                <a:cs typeface="Century Gothic" charset="0"/>
              </a:rPr>
              <a:t>Arguments (Points of Elaboration), and Reiteration of Appeal</a:t>
            </a:r>
          </a:p>
          <a:p>
            <a:r>
              <a:rPr lang="en-US" sz="2000" dirty="0">
                <a:solidFill>
                  <a:schemeClr val="tx1"/>
                </a:solidFill>
                <a:latin typeface="Century Gothic" charset="0"/>
                <a:cs typeface="Century Gothic" charset="0"/>
              </a:rPr>
              <a:t>Cohesion:</a:t>
            </a:r>
          </a:p>
          <a:p>
            <a:pPr lvl="1"/>
            <a:r>
              <a:rPr lang="en-US" sz="1800" dirty="0">
                <a:solidFill>
                  <a:schemeClr val="tx1"/>
                </a:solidFill>
                <a:latin typeface="Century Gothic" charset="0"/>
                <a:cs typeface="Century Gothic" charset="0"/>
              </a:rPr>
              <a:t>Farmers who grow organic produce don’t use chemicals to fertilize the soil or pesticides to keep away insects or weeds. </a:t>
            </a:r>
            <a:r>
              <a:rPr lang="en-US" sz="1800" dirty="0">
                <a:solidFill>
                  <a:srgbClr val="FF0000"/>
                </a:solidFill>
                <a:latin typeface="Century Gothic" charset="0"/>
                <a:cs typeface="Century Gothic" charset="0"/>
              </a:rPr>
              <a:t>Instead</a:t>
            </a:r>
            <a:r>
              <a:rPr lang="en-US" sz="1800" dirty="0">
                <a:solidFill>
                  <a:schemeClr val="tx1"/>
                </a:solidFill>
                <a:latin typeface="Century Gothic" charset="0"/>
                <a:cs typeface="Century Gothic" charset="0"/>
              </a:rPr>
              <a:t>, </a:t>
            </a:r>
            <a:r>
              <a:rPr lang="en-US" sz="1800" dirty="0">
                <a:solidFill>
                  <a:srgbClr val="FF0000"/>
                </a:solidFill>
                <a:latin typeface="Century Gothic" charset="0"/>
                <a:cs typeface="Century Gothic" charset="0"/>
              </a:rPr>
              <a:t>they</a:t>
            </a:r>
            <a:r>
              <a:rPr lang="en-US" sz="1800" dirty="0">
                <a:solidFill>
                  <a:schemeClr val="tx1"/>
                </a:solidFill>
                <a:latin typeface="Century Gothic" charset="0"/>
                <a:cs typeface="Century Gothic" charset="0"/>
              </a:rPr>
              <a:t> use other methods like beneficial insects and crop rotation . </a:t>
            </a:r>
            <a:r>
              <a:rPr lang="en-US" sz="1800" dirty="0">
                <a:solidFill>
                  <a:srgbClr val="FF0000"/>
                </a:solidFill>
                <a:latin typeface="Century Gothic" charset="0"/>
                <a:cs typeface="Century Gothic" charset="0"/>
              </a:rPr>
              <a:t>This means </a:t>
            </a:r>
            <a:r>
              <a:rPr lang="en-US" sz="1800" dirty="0">
                <a:solidFill>
                  <a:schemeClr val="tx1"/>
                </a:solidFill>
                <a:latin typeface="Century Gothic" charset="0"/>
                <a:cs typeface="Century Gothic" charset="0"/>
              </a:rPr>
              <a:t>that chemicals won’t run off the farm and into streams and our water supply. </a:t>
            </a:r>
            <a:r>
              <a:rPr lang="en-US" sz="1800" dirty="0">
                <a:solidFill>
                  <a:srgbClr val="FF0000"/>
                </a:solidFill>
                <a:latin typeface="Century Gothic" charset="0"/>
                <a:cs typeface="Century Gothic" charset="0"/>
              </a:rPr>
              <a:t>This helps </a:t>
            </a:r>
            <a:r>
              <a:rPr lang="en-US" sz="1800" dirty="0">
                <a:solidFill>
                  <a:schemeClr val="tx1"/>
                </a:solidFill>
                <a:latin typeface="Century Gothic" charset="0"/>
                <a:cs typeface="Century Gothic" charset="0"/>
              </a:rPr>
              <a:t>to protect the environment and our health. </a:t>
            </a:r>
            <a:r>
              <a:rPr lang="en-US" sz="1800" dirty="0">
                <a:solidFill>
                  <a:srgbClr val="FF0000"/>
                </a:solidFill>
                <a:latin typeface="Century Gothic" charset="0"/>
                <a:cs typeface="Century Gothic" charset="0"/>
              </a:rPr>
              <a:t>In addition</a:t>
            </a:r>
            <a:r>
              <a:rPr lang="en-US" sz="1800" dirty="0">
                <a:solidFill>
                  <a:schemeClr val="tx1"/>
                </a:solidFill>
                <a:latin typeface="Century Gothic" charset="0"/>
                <a:cs typeface="Century Gothic" charset="0"/>
              </a:rPr>
              <a:t>, on organic farms, the farmworkers who pick the food </a:t>
            </a:r>
            <a:r>
              <a:rPr lang="en-US" sz="1800" dirty="0" err="1">
                <a:solidFill>
                  <a:schemeClr val="tx1"/>
                </a:solidFill>
                <a:latin typeface="Century Gothic" charset="0"/>
                <a:cs typeface="Century Gothic" charset="0"/>
              </a:rPr>
              <a:t>arent</a:t>
            </a:r>
            <a:r>
              <a:rPr lang="en-US" sz="1800" dirty="0">
                <a:solidFill>
                  <a:schemeClr val="tx1"/>
                </a:solidFill>
                <a:latin typeface="Century Gothic" charset="0"/>
                <a:cs typeface="Century Gothic" charset="0"/>
              </a:rPr>
              <a:t>’ exposed to dangerous chemicals that could damage their health. </a:t>
            </a:r>
            <a:r>
              <a:rPr lang="en-US" sz="1800" dirty="0">
                <a:solidFill>
                  <a:srgbClr val="FF0000"/>
                </a:solidFill>
                <a:latin typeface="Century Gothic" charset="0"/>
                <a:cs typeface="Century Gothic" charset="0"/>
              </a:rPr>
              <a:t>This </a:t>
            </a:r>
            <a:r>
              <a:rPr lang="en-US" sz="1800" dirty="0" err="1">
                <a:solidFill>
                  <a:srgbClr val="FF0000"/>
                </a:solidFill>
                <a:latin typeface="Century Gothic" charset="0"/>
                <a:cs typeface="Century Gothic" charset="0"/>
              </a:rPr>
              <a:t>isn</a:t>
            </a:r>
            <a:r>
              <a:rPr lang="fr-FR" sz="1800" dirty="0">
                <a:solidFill>
                  <a:srgbClr val="FF0000"/>
                </a:solidFill>
                <a:latin typeface="Century Gothic" charset="0"/>
                <a:cs typeface="Century Gothic" charset="0"/>
              </a:rPr>
              <a:t>’</a:t>
            </a:r>
            <a:r>
              <a:rPr lang="en-US" altLang="ja-JP" sz="1800" dirty="0">
                <a:solidFill>
                  <a:srgbClr val="FF0000"/>
                </a:solidFill>
                <a:latin typeface="Century Gothic" charset="0"/>
                <a:cs typeface="Century Gothic" charset="0"/>
              </a:rPr>
              <a:t>t</a:t>
            </a:r>
            <a:r>
              <a:rPr lang="en-US" altLang="ja-JP" sz="1800" dirty="0">
                <a:solidFill>
                  <a:schemeClr val="tx1"/>
                </a:solidFill>
                <a:latin typeface="Century Gothic" charset="0"/>
                <a:cs typeface="Century Gothic" charset="0"/>
              </a:rPr>
              <a:t> just good for our school.			</a:t>
            </a:r>
          </a:p>
          <a:p>
            <a:pPr marL="685800" lvl="2" indent="0">
              <a:buFont typeface="Wingdings 2" charset="0"/>
              <a:buNone/>
            </a:pPr>
            <a:endParaRPr lang="en-US" sz="1400" dirty="0" smtClean="0">
              <a:solidFill>
                <a:schemeClr val="tx1"/>
              </a:solidFill>
              <a:latin typeface="Century Gothic" charset="0"/>
              <a:cs typeface="Century Gothic" charset="0"/>
            </a:endParaRPr>
          </a:p>
          <a:p>
            <a:pPr marL="685800" lvl="2" indent="0">
              <a:buFont typeface="Wingdings 2" charset="0"/>
              <a:buNone/>
            </a:pPr>
            <a:r>
              <a:rPr lang="en-US" sz="1400" dirty="0" smtClean="0">
                <a:solidFill>
                  <a:schemeClr val="tx1"/>
                </a:solidFill>
                <a:latin typeface="Century Gothic" charset="0"/>
                <a:cs typeface="Century Gothic" charset="0"/>
              </a:rPr>
              <a:t>CA-ELD Standards Appendix B, p.8  </a:t>
            </a:r>
            <a:r>
              <a:rPr lang="en-US" sz="1400" dirty="0">
                <a:solidFill>
                  <a:schemeClr val="tx1"/>
                </a:solidFill>
                <a:latin typeface="Century Gothic" charset="0"/>
                <a:cs typeface="Century Gothic" charset="0"/>
              </a:rPr>
              <a:t>Point C-</a:t>
            </a:r>
            <a:r>
              <a:rPr lang="en-US" sz="1400" dirty="0" smtClean="0">
                <a:solidFill>
                  <a:schemeClr val="tx1"/>
                </a:solidFill>
                <a:latin typeface="Century Gothic" charset="0"/>
                <a:cs typeface="Century Gothic" charset="0"/>
              </a:rPr>
              <a:t>Elaboration</a:t>
            </a:r>
            <a:endParaRPr lang="en-US" sz="1400" dirty="0">
              <a:solidFill>
                <a:schemeClr val="tx1"/>
              </a:solidFill>
              <a:latin typeface="Century Gothic" charset="0"/>
              <a:cs typeface="Century Gothic" charset="0"/>
            </a:endParaRPr>
          </a:p>
          <a:p>
            <a:endParaRPr lang="en-US" dirty="0">
              <a:solidFill>
                <a:srgbClr val="FF0000"/>
              </a:solidFill>
              <a:latin typeface="News Gothic MT"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3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4386">
                                            <p:txEl>
                                              <p:pRg st="1" end="1"/>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4386">
                                            <p:txEl>
                                              <p:pRg st="2" end="2"/>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43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438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438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4386">
                                            <p:txEl>
                                              <p:pRg st="3" end="3"/>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44386">
                                            <p:txEl>
                                              <p:pRg st="4" end="4"/>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4386">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549275" y="107950"/>
            <a:ext cx="8042275" cy="958850"/>
          </a:xfrm>
        </p:spPr>
        <p:txBody>
          <a:bodyPr/>
          <a:lstStyle/>
          <a:p>
            <a:r>
              <a:rPr lang="en-US" sz="4800" b="1" baseline="30000">
                <a:latin typeface="Century Gothic" charset="0"/>
                <a:cs typeface="Century Gothic" charset="0"/>
              </a:rPr>
              <a:t>Whole Group Share Out</a:t>
            </a:r>
            <a:endParaRPr lang="en-US">
              <a:latin typeface="News Gothic MT" charset="0"/>
            </a:endParaRPr>
          </a:p>
        </p:txBody>
      </p:sp>
      <p:sp>
        <p:nvSpPr>
          <p:cNvPr id="3" name="Content Placeholder 2"/>
          <p:cNvSpPr>
            <a:spLocks noGrp="1"/>
          </p:cNvSpPr>
          <p:nvPr>
            <p:ph idx="1"/>
          </p:nvPr>
        </p:nvSpPr>
        <p:spPr>
          <a:xfrm>
            <a:off x="549275" y="1346200"/>
            <a:ext cx="8042275" cy="4597400"/>
          </a:xfrm>
        </p:spPr>
        <p:txBody>
          <a:bodyPr/>
          <a:lstStyle/>
          <a:p>
            <a:pPr>
              <a:defRPr/>
            </a:pPr>
            <a:r>
              <a:rPr lang="en-US" sz="2200" b="1" dirty="0" smtClean="0">
                <a:solidFill>
                  <a:srgbClr val="3366FF"/>
                </a:solidFill>
                <a:latin typeface="Century Gothic"/>
                <a:cs typeface="Century Gothic"/>
              </a:rPr>
              <a:t>Group 2 – Sentence- and Clause-Level Understandings</a:t>
            </a:r>
          </a:p>
          <a:p>
            <a:r>
              <a:rPr lang="en-US" sz="2000" dirty="0">
                <a:solidFill>
                  <a:schemeClr val="tx1"/>
                </a:solidFill>
                <a:latin typeface="Century Gothic" charset="0"/>
                <a:cs typeface="Century Gothic" charset="0"/>
              </a:rPr>
              <a:t> </a:t>
            </a:r>
            <a:r>
              <a:rPr lang="en-US" sz="2000" dirty="0" smtClean="0">
                <a:solidFill>
                  <a:schemeClr val="tx1"/>
                </a:solidFill>
                <a:latin typeface="Century Gothic" charset="0"/>
                <a:cs typeface="Century Gothic" charset="0"/>
              </a:rPr>
              <a:t>Clause combining</a:t>
            </a:r>
            <a:endParaRPr lang="en-US" sz="2000" dirty="0">
              <a:solidFill>
                <a:schemeClr val="tx1"/>
              </a:solidFill>
              <a:latin typeface="Century Gothic" charset="0"/>
              <a:cs typeface="Century Gothic" charset="0"/>
            </a:endParaRPr>
          </a:p>
          <a:p>
            <a:pPr marL="0" indent="0">
              <a:buFont typeface="Wingdings 2" charset="0"/>
              <a:buNone/>
              <a:defRPr/>
            </a:pPr>
            <a:r>
              <a:rPr lang="en-US" sz="2800" dirty="0" smtClean="0">
                <a:solidFill>
                  <a:schemeClr val="tx1"/>
                </a:solidFill>
                <a:latin typeface="Century Gothic"/>
                <a:cs typeface="Century Gothic"/>
              </a:rPr>
              <a:t>Omega-3 fatty acids are important for brain health </a:t>
            </a:r>
            <a:r>
              <a:rPr lang="en-US" sz="2800" dirty="0" smtClean="0">
                <a:solidFill>
                  <a:srgbClr val="0000FF"/>
                </a:solidFill>
                <a:latin typeface="Century Gothic"/>
                <a:cs typeface="Century Gothic"/>
              </a:rPr>
              <a:t>and</a:t>
            </a:r>
            <a:r>
              <a:rPr lang="en-US" sz="2800" dirty="0" smtClean="0">
                <a:solidFill>
                  <a:schemeClr val="tx1"/>
                </a:solidFill>
                <a:latin typeface="Century Gothic"/>
                <a:cs typeface="Century Gothic"/>
              </a:rPr>
              <a:t> also might help reduce heart disease, </a:t>
            </a:r>
            <a:r>
              <a:rPr lang="en-US" sz="2800" dirty="0" smtClean="0">
                <a:solidFill>
                  <a:srgbClr val="0000FF"/>
                </a:solidFill>
                <a:latin typeface="Century Gothic"/>
                <a:cs typeface="Century Gothic"/>
              </a:rPr>
              <a:t>so </a:t>
            </a:r>
            <a:r>
              <a:rPr lang="en-US" sz="2800" dirty="0" smtClean="0">
                <a:solidFill>
                  <a:schemeClr val="tx1"/>
                </a:solidFill>
                <a:latin typeface="Century Gothic"/>
                <a:cs typeface="Century Gothic"/>
              </a:rPr>
              <a:t>we should be eating foods</a:t>
            </a:r>
            <a:r>
              <a:rPr lang="en-US" sz="2800" dirty="0" smtClean="0">
                <a:solidFill>
                  <a:srgbClr val="0000FF"/>
                </a:solidFill>
                <a:latin typeface="Century Gothic"/>
                <a:cs typeface="Century Gothic"/>
              </a:rPr>
              <a:t> that </a:t>
            </a:r>
            <a:r>
              <a:rPr lang="en-US" sz="2800" dirty="0" smtClean="0">
                <a:solidFill>
                  <a:schemeClr val="tx1"/>
                </a:solidFill>
                <a:latin typeface="Century Gothic"/>
                <a:cs typeface="Century Gothic"/>
              </a:rPr>
              <a:t>contain them</a:t>
            </a:r>
            <a:endParaRPr lang="en-US" sz="1400" dirty="0" smtClean="0">
              <a:solidFill>
                <a:schemeClr val="tx1"/>
              </a:solidFill>
              <a:latin typeface="Century Gothic" charset="0"/>
              <a:cs typeface="Century Gothic" charset="0"/>
            </a:endParaRPr>
          </a:p>
          <a:p>
            <a:pPr marL="0" lvl="2" indent="0">
              <a:spcBef>
                <a:spcPts val="2000"/>
              </a:spcBef>
              <a:buNone/>
              <a:defRPr/>
            </a:pPr>
            <a:endParaRPr lang="en-US" sz="1400" dirty="0">
              <a:solidFill>
                <a:schemeClr val="tx1"/>
              </a:solidFill>
              <a:latin typeface="Century Gothic" charset="0"/>
              <a:cs typeface="Century Gothic" charset="0"/>
            </a:endParaRPr>
          </a:p>
          <a:p>
            <a:pPr marL="0" lvl="2" indent="0">
              <a:spcBef>
                <a:spcPts val="2000"/>
              </a:spcBef>
              <a:buNone/>
              <a:defRPr/>
            </a:pPr>
            <a:endParaRPr lang="en-US" sz="1400" dirty="0" smtClean="0">
              <a:solidFill>
                <a:schemeClr val="tx1"/>
              </a:solidFill>
              <a:latin typeface="Century Gothic" charset="0"/>
              <a:cs typeface="Century Gothic" charset="0"/>
            </a:endParaRPr>
          </a:p>
          <a:p>
            <a:pPr marL="0" lvl="2" indent="0">
              <a:spcBef>
                <a:spcPts val="2000"/>
              </a:spcBef>
              <a:buNone/>
              <a:defRPr/>
            </a:pPr>
            <a:endParaRPr lang="en-US" sz="1400" dirty="0">
              <a:solidFill>
                <a:schemeClr val="tx1"/>
              </a:solidFill>
              <a:latin typeface="Century Gothic" charset="0"/>
              <a:cs typeface="Century Gothic" charset="0"/>
            </a:endParaRPr>
          </a:p>
          <a:p>
            <a:pPr marL="0" lvl="2" indent="0">
              <a:spcBef>
                <a:spcPts val="2000"/>
              </a:spcBef>
              <a:buNone/>
              <a:defRPr/>
            </a:pPr>
            <a:r>
              <a:rPr lang="en-US" sz="1400" dirty="0" smtClean="0">
                <a:solidFill>
                  <a:schemeClr val="tx1"/>
                </a:solidFill>
                <a:latin typeface="Century Gothic" charset="0"/>
                <a:cs typeface="Century Gothic" charset="0"/>
              </a:rPr>
              <a:t>CA</a:t>
            </a:r>
            <a:r>
              <a:rPr lang="en-US" sz="1400" dirty="0">
                <a:solidFill>
                  <a:schemeClr val="tx1"/>
                </a:solidFill>
                <a:latin typeface="Century Gothic" charset="0"/>
                <a:cs typeface="Century Gothic" charset="0"/>
              </a:rPr>
              <a:t>-ELD Standards Appendix B, p.8  Point </a:t>
            </a:r>
            <a:r>
              <a:rPr lang="en-US" sz="1400" dirty="0" smtClean="0">
                <a:solidFill>
                  <a:schemeClr val="tx1"/>
                </a:solidFill>
                <a:latin typeface="Century Gothic" charset="0"/>
                <a:cs typeface="Century Gothic" charset="0"/>
              </a:rPr>
              <a:t>B-Elaboration</a:t>
            </a:r>
            <a:endParaRPr lang="en-US" sz="1400" dirty="0">
              <a:solidFill>
                <a:schemeClr val="tx1"/>
              </a:solidFill>
              <a:latin typeface="Century Gothic" charset="0"/>
              <a:cs typeface="Century 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z="4400" b="1" baseline="30000">
                <a:latin typeface="Century Gothic" charset="0"/>
                <a:cs typeface="Century Gothic" charset="0"/>
              </a:rPr>
              <a:t>Whole Group Share Out</a:t>
            </a:r>
            <a:endParaRPr lang="en-US">
              <a:latin typeface="News Gothic MT" charset="0"/>
            </a:endParaRPr>
          </a:p>
        </p:txBody>
      </p:sp>
      <p:sp>
        <p:nvSpPr>
          <p:cNvPr id="3" name="Content Placeholder 2"/>
          <p:cNvSpPr>
            <a:spLocks noGrp="1"/>
          </p:cNvSpPr>
          <p:nvPr>
            <p:ph idx="1"/>
          </p:nvPr>
        </p:nvSpPr>
        <p:spPr>
          <a:xfrm>
            <a:off x="549275" y="1444625"/>
            <a:ext cx="8042275" cy="4638675"/>
          </a:xfrm>
        </p:spPr>
        <p:txBody>
          <a:bodyPr/>
          <a:lstStyle/>
          <a:p>
            <a:pPr>
              <a:defRPr/>
            </a:pPr>
            <a:r>
              <a:rPr lang="en-US" b="1" dirty="0" smtClean="0">
                <a:solidFill>
                  <a:srgbClr val="008000"/>
                </a:solidFill>
                <a:latin typeface="Century Gothic"/>
                <a:cs typeface="Century Gothic"/>
              </a:rPr>
              <a:t>Group 3 – Phrase Level Understandings</a:t>
            </a:r>
          </a:p>
          <a:p>
            <a:pPr>
              <a:defRPr/>
            </a:pPr>
            <a:r>
              <a:rPr lang="en-US" dirty="0" smtClean="0">
                <a:solidFill>
                  <a:schemeClr val="tx1"/>
                </a:solidFill>
                <a:latin typeface="Century Gothic"/>
                <a:cs typeface="Century Gothic"/>
              </a:rPr>
              <a:t>Noun phrases:</a:t>
            </a:r>
          </a:p>
          <a:p>
            <a:pPr lvl="1">
              <a:defRPr/>
            </a:pPr>
            <a:r>
              <a:rPr lang="en-US" sz="2400" dirty="0" smtClean="0">
                <a:solidFill>
                  <a:schemeClr val="tx1"/>
                </a:solidFill>
                <a:latin typeface="Century Gothic"/>
                <a:cs typeface="Century Gothic"/>
              </a:rPr>
              <a:t>Healthy, safe, and delicious </a:t>
            </a:r>
            <a:r>
              <a:rPr lang="en-US" sz="2400" b="1" dirty="0" smtClean="0">
                <a:solidFill>
                  <a:srgbClr val="008000"/>
                </a:solidFill>
                <a:latin typeface="Century Gothic"/>
                <a:cs typeface="Century Gothic"/>
              </a:rPr>
              <a:t>food</a:t>
            </a:r>
          </a:p>
          <a:p>
            <a:pPr>
              <a:defRPr/>
            </a:pPr>
            <a:r>
              <a:rPr lang="en-US" dirty="0" smtClean="0">
                <a:solidFill>
                  <a:schemeClr val="tx1"/>
                </a:solidFill>
                <a:latin typeface="Century Gothic"/>
                <a:cs typeface="Century Gothic"/>
              </a:rPr>
              <a:t>Prepositional phrases:</a:t>
            </a:r>
          </a:p>
          <a:p>
            <a:pPr lvl="1">
              <a:defRPr/>
            </a:pPr>
            <a:r>
              <a:rPr lang="en-US" sz="2400" b="1" dirty="0" smtClean="0">
                <a:solidFill>
                  <a:srgbClr val="008000"/>
                </a:solidFill>
                <a:latin typeface="Century Gothic"/>
                <a:cs typeface="Century Gothic"/>
              </a:rPr>
              <a:t>from</a:t>
            </a:r>
            <a:r>
              <a:rPr lang="en-US" sz="2400" dirty="0" smtClean="0">
                <a:solidFill>
                  <a:srgbClr val="008000"/>
                </a:solidFill>
                <a:latin typeface="Century Gothic"/>
                <a:cs typeface="Century Gothic"/>
              </a:rPr>
              <a:t> </a:t>
            </a:r>
            <a:r>
              <a:rPr lang="en-US" sz="2400" dirty="0" smtClean="0">
                <a:solidFill>
                  <a:schemeClr val="tx1"/>
                </a:solidFill>
                <a:latin typeface="Century Gothic"/>
                <a:cs typeface="Century Gothic"/>
              </a:rPr>
              <a:t>local organic farms</a:t>
            </a:r>
          </a:p>
          <a:p>
            <a:pPr>
              <a:defRPr/>
            </a:pPr>
            <a:r>
              <a:rPr lang="en-US" dirty="0" smtClean="0">
                <a:solidFill>
                  <a:schemeClr val="tx1"/>
                </a:solidFill>
                <a:latin typeface="Century Gothic"/>
                <a:cs typeface="Century Gothic"/>
              </a:rPr>
              <a:t>Embedded clause:</a:t>
            </a:r>
          </a:p>
          <a:p>
            <a:pPr lvl="1">
              <a:defRPr/>
            </a:pPr>
            <a:r>
              <a:rPr lang="en-US" sz="2400" dirty="0" smtClean="0">
                <a:solidFill>
                  <a:schemeClr val="tx1"/>
                </a:solidFill>
                <a:latin typeface="Century Gothic"/>
                <a:cs typeface="Century Gothic"/>
              </a:rPr>
              <a:t>The </a:t>
            </a:r>
            <a:r>
              <a:rPr lang="en-US" sz="2400" dirty="0" smtClean="0">
                <a:solidFill>
                  <a:srgbClr val="000000"/>
                </a:solidFill>
                <a:latin typeface="Century Gothic"/>
                <a:cs typeface="Century Gothic"/>
              </a:rPr>
              <a:t>farmworkers </a:t>
            </a:r>
            <a:r>
              <a:rPr lang="en-US" sz="2400" b="1" u="sng" dirty="0" smtClean="0">
                <a:solidFill>
                  <a:srgbClr val="008000"/>
                </a:solidFill>
                <a:latin typeface="Century Gothic"/>
                <a:cs typeface="Century Gothic"/>
              </a:rPr>
              <a:t>who pick the food </a:t>
            </a:r>
            <a:r>
              <a:rPr lang="en-US" sz="2400" dirty="0" smtClean="0">
                <a:solidFill>
                  <a:schemeClr val="tx1"/>
                </a:solidFill>
                <a:latin typeface="Century Gothic"/>
                <a:cs typeface="Century Gothic"/>
              </a:rPr>
              <a:t>aren’t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z="4400" b="1" baseline="30000">
                <a:latin typeface="Century Gothic" charset="0"/>
                <a:cs typeface="Century Gothic" charset="0"/>
              </a:rPr>
              <a:t>Whole Group Share Out</a:t>
            </a:r>
            <a:endParaRPr lang="en-US">
              <a:latin typeface="News Gothic MT" charset="0"/>
            </a:endParaRPr>
          </a:p>
        </p:txBody>
      </p:sp>
      <p:sp>
        <p:nvSpPr>
          <p:cNvPr id="3" name="Content Placeholder 2"/>
          <p:cNvSpPr>
            <a:spLocks noGrp="1"/>
          </p:cNvSpPr>
          <p:nvPr>
            <p:ph idx="1"/>
          </p:nvPr>
        </p:nvSpPr>
        <p:spPr>
          <a:xfrm>
            <a:off x="549275" y="1444625"/>
            <a:ext cx="8042275" cy="4638675"/>
          </a:xfrm>
        </p:spPr>
        <p:txBody>
          <a:bodyPr/>
          <a:lstStyle/>
          <a:p>
            <a:pPr>
              <a:defRPr/>
            </a:pPr>
            <a:r>
              <a:rPr lang="en-US" b="1" dirty="0" smtClean="0">
                <a:solidFill>
                  <a:srgbClr val="FF43EF"/>
                </a:solidFill>
                <a:latin typeface="Century Gothic"/>
                <a:cs typeface="Century Gothic"/>
              </a:rPr>
              <a:t>Group </a:t>
            </a:r>
            <a:r>
              <a:rPr lang="en-US" b="1" dirty="0">
                <a:solidFill>
                  <a:srgbClr val="FF43EF"/>
                </a:solidFill>
                <a:latin typeface="Century Gothic"/>
                <a:cs typeface="Century Gothic"/>
              </a:rPr>
              <a:t>4</a:t>
            </a:r>
            <a:r>
              <a:rPr lang="en-US" b="1" dirty="0" smtClean="0">
                <a:solidFill>
                  <a:srgbClr val="FF43EF"/>
                </a:solidFill>
                <a:latin typeface="Century Gothic"/>
                <a:cs typeface="Century Gothic"/>
              </a:rPr>
              <a:t> – Word Level Understandings</a:t>
            </a:r>
          </a:p>
          <a:p>
            <a:pPr>
              <a:defRPr/>
            </a:pPr>
            <a:r>
              <a:rPr lang="en-US" dirty="0" smtClean="0">
                <a:solidFill>
                  <a:schemeClr val="tx1"/>
                </a:solidFill>
                <a:latin typeface="Century Gothic"/>
                <a:cs typeface="Century Gothic"/>
              </a:rPr>
              <a:t>Nominalization:</a:t>
            </a:r>
          </a:p>
          <a:p>
            <a:pPr lvl="1">
              <a:defRPr/>
            </a:pPr>
            <a:r>
              <a:rPr lang="en-US" sz="2400" dirty="0" smtClean="0">
                <a:solidFill>
                  <a:schemeClr val="tx1"/>
                </a:solidFill>
                <a:latin typeface="Century Gothic"/>
                <a:cs typeface="Century Gothic"/>
              </a:rPr>
              <a:t>Some scientists  say that</a:t>
            </a:r>
            <a:r>
              <a:rPr lang="en-US" sz="2400" dirty="0" smtClean="0">
                <a:solidFill>
                  <a:srgbClr val="008000"/>
                </a:solidFill>
                <a:latin typeface="Century Gothic"/>
                <a:cs typeface="Century Gothic"/>
              </a:rPr>
              <a:t> </a:t>
            </a:r>
            <a:r>
              <a:rPr lang="en-US" sz="2400" u="sng" dirty="0" smtClean="0">
                <a:solidFill>
                  <a:srgbClr val="FF43EF"/>
                </a:solidFill>
                <a:latin typeface="Century Gothic"/>
                <a:cs typeface="Century Gothic"/>
              </a:rPr>
              <a:t>exposure</a:t>
            </a:r>
            <a:r>
              <a:rPr lang="en-US" sz="2400" dirty="0" smtClean="0">
                <a:solidFill>
                  <a:srgbClr val="008000"/>
                </a:solidFill>
                <a:latin typeface="Century Gothic"/>
                <a:cs typeface="Century Gothic"/>
              </a:rPr>
              <a:t> </a:t>
            </a:r>
            <a:r>
              <a:rPr lang="en-US" sz="2400" dirty="0" smtClean="0">
                <a:solidFill>
                  <a:schemeClr val="tx1"/>
                </a:solidFill>
                <a:latin typeface="Century Gothic"/>
                <a:cs typeface="Century Gothic"/>
              </a:rPr>
              <a:t>to…</a:t>
            </a:r>
            <a:endParaRPr lang="en-US" sz="2400" dirty="0">
              <a:solidFill>
                <a:schemeClr val="tx1"/>
              </a:solidFill>
              <a:latin typeface="Century Gothic"/>
              <a:cs typeface="Century Gothic"/>
            </a:endParaRPr>
          </a:p>
          <a:p>
            <a:pPr marL="349250" lvl="1" indent="0">
              <a:buFont typeface="Wingdings 2" charset="0"/>
              <a:buNone/>
              <a:defRPr/>
            </a:pPr>
            <a:endParaRPr lang="en-US" sz="2400" dirty="0">
              <a:solidFill>
                <a:schemeClr val="tx1"/>
              </a:solidFill>
              <a:latin typeface="Century Gothic"/>
              <a:cs typeface="Century Gothic"/>
            </a:endParaRPr>
          </a:p>
        </p:txBody>
      </p:sp>
      <p:sp>
        <p:nvSpPr>
          <p:cNvPr id="2" name="Rectangle 1"/>
          <p:cNvSpPr/>
          <p:nvPr/>
        </p:nvSpPr>
        <p:spPr>
          <a:xfrm>
            <a:off x="549275" y="5821690"/>
            <a:ext cx="6952192" cy="307777"/>
          </a:xfrm>
          <a:prstGeom prst="rect">
            <a:avLst/>
          </a:prstGeom>
        </p:spPr>
        <p:txBody>
          <a:bodyPr wrap="square">
            <a:spAutoFit/>
          </a:bodyPr>
          <a:lstStyle/>
          <a:p>
            <a:pPr marL="0" lvl="2" indent="0">
              <a:spcBef>
                <a:spcPts val="2000"/>
              </a:spcBef>
              <a:buNone/>
              <a:defRPr/>
            </a:pPr>
            <a:r>
              <a:rPr lang="en-US" sz="1400" dirty="0">
                <a:latin typeface="Century Gothic" charset="0"/>
                <a:cs typeface="Century Gothic" charset="0"/>
              </a:rPr>
              <a:t>CA-ELD Standards Appendix B, p.8  Point </a:t>
            </a:r>
            <a:r>
              <a:rPr lang="en-US" sz="1400" dirty="0" smtClean="0">
                <a:latin typeface="Century Gothic" charset="0"/>
                <a:cs typeface="Century Gothic" charset="0"/>
              </a:rPr>
              <a:t>A-</a:t>
            </a:r>
            <a:r>
              <a:rPr lang="en-US" sz="1400" dirty="0">
                <a:latin typeface="Century Gothic" charset="0"/>
                <a:cs typeface="Century Gothic" charset="0"/>
              </a:rPr>
              <a:t>Elaboration</a:t>
            </a:r>
          </a:p>
        </p:txBody>
      </p:sp>
    </p:spTree>
    <p:extLst>
      <p:ext uri="{BB962C8B-B14F-4D97-AF65-F5344CB8AC3E}">
        <p14:creationId xmlns:p14="http://schemas.microsoft.com/office/powerpoint/2010/main" val="1361711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Screen Shot 2014-01-10 at 12.14.58 PM.png"/>
          <p:cNvPicPr>
            <a:picLocks noChangeAspect="1"/>
          </p:cNvPicPr>
          <p:nvPr/>
        </p:nvPicPr>
        <p:blipFill rotWithShape="1">
          <a:blip r:embed="rId3">
            <a:extLst>
              <a:ext uri="{28A0092B-C50C-407E-A947-70E740481C1C}">
                <a14:useLocalDpi xmlns:a14="http://schemas.microsoft.com/office/drawing/2010/main" val="0"/>
              </a:ext>
            </a:extLst>
          </a:blip>
          <a:srcRect l="4522" t="17556" r="1227" b="12081"/>
          <a:stretch/>
        </p:blipFill>
        <p:spPr>
          <a:xfrm>
            <a:off x="223838" y="4078288"/>
            <a:ext cx="8666162" cy="3114675"/>
          </a:xfrm>
          <a:prstGeom prst="rect">
            <a:avLst/>
          </a:prstGeom>
          <a:ln>
            <a:solidFill>
              <a:schemeClr val="accent6">
                <a:lumMod val="75000"/>
              </a:schemeClr>
            </a:solidFill>
          </a:ln>
        </p:spPr>
      </p:pic>
      <p:pic>
        <p:nvPicPr>
          <p:cNvPr id="77826" name="Picture 3" descr="Screen Shot 2014-01-10 at 12.13.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2388"/>
            <a:ext cx="91440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3838" y="4160838"/>
            <a:ext cx="8666162" cy="2374900"/>
          </a:xfrm>
          <a:prstGeom prst="rect">
            <a:avLst/>
          </a:prstGeom>
          <a:noFill/>
          <a:ln w="57150" cmpd="sng">
            <a:solidFill>
              <a:schemeClr val="accent2">
                <a:lumMod val="75000"/>
              </a:schemeClr>
            </a:solidFill>
            <a:prstDash val="lg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n>
                <a:solidFill>
                  <a:srgbClr val="000000"/>
                </a:solidFill>
              </a:ln>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660400" y="131232"/>
          <a:ext cx="7975600" cy="5981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3"/>
          <p:cNvSpPr>
            <a:spLocks noGrp="1"/>
          </p:cNvSpPr>
          <p:nvPr>
            <p:ph type="title"/>
          </p:nvPr>
        </p:nvSpPr>
        <p:spPr>
          <a:xfrm>
            <a:off x="177800" y="266700"/>
            <a:ext cx="8737600" cy="952500"/>
          </a:xfrm>
        </p:spPr>
        <p:txBody>
          <a:bodyPr/>
          <a:lstStyle/>
          <a:p>
            <a:pPr eaLnBrk="1" hangingPunct="1"/>
            <a:r>
              <a:rPr lang="en-US" sz="3600" b="1">
                <a:latin typeface="Century Gothic" charset="0"/>
                <a:cs typeface="Century Gothic" charset="0"/>
              </a:rPr>
              <a:t>The Big Shift: </a:t>
            </a:r>
            <a:br>
              <a:rPr lang="en-US" sz="3600" b="1">
                <a:latin typeface="Century Gothic" charset="0"/>
                <a:cs typeface="Century Gothic" charset="0"/>
              </a:rPr>
            </a:br>
            <a:r>
              <a:rPr lang="en-US" sz="3600" b="1">
                <a:latin typeface="Century Gothic" charset="0"/>
                <a:cs typeface="Century Gothic" charset="0"/>
              </a:rPr>
              <a:t>Defining Academic English Language</a:t>
            </a:r>
          </a:p>
        </p:txBody>
      </p:sp>
      <p:graphicFrame>
        <p:nvGraphicFramePr>
          <p:cNvPr id="5" name="Diagram 4"/>
          <p:cNvGraphicFramePr/>
          <p:nvPr>
            <p:extLst>
              <p:ext uri="{D42A27DB-BD31-4B8C-83A1-F6EECF244321}">
                <p14:modId xmlns:p14="http://schemas.microsoft.com/office/powerpoint/2010/main" val="3437304552"/>
              </p:ext>
            </p:extLst>
          </p:nvPr>
        </p:nvGraphicFramePr>
        <p:xfrm>
          <a:off x="625474" y="1744134"/>
          <a:ext cx="7993593" cy="4538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154"/>
          <p:cNvSpPr txBox="1">
            <a:spLocks noChangeArrowheads="1"/>
          </p:cNvSpPr>
          <p:nvPr/>
        </p:nvSpPr>
        <p:spPr bwMode="auto">
          <a:xfrm>
            <a:off x="-16933" y="6164793"/>
            <a:ext cx="2861733" cy="693737"/>
          </a:xfrm>
          <a:prstGeom prst="rect">
            <a:avLst/>
          </a:prstGeom>
          <a:solidFill>
            <a:srgbClr val="FFE1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buClr>
                <a:srgbClr val="000000"/>
              </a:buClr>
              <a:buSzPct val="25000"/>
              <a:buFont typeface="Arial" charset="0"/>
              <a:buNone/>
            </a:pPr>
            <a:r>
              <a:rPr lang="en-US" sz="1800" b="1" dirty="0">
                <a:solidFill>
                  <a:srgbClr val="000000"/>
                </a:solidFill>
                <a:latin typeface="Century Gothic" charset="0"/>
                <a:cs typeface="Century Gothic" charset="0"/>
                <a:sym typeface="Arial" charset="0"/>
              </a:rPr>
              <a:t>Instructional </a:t>
            </a:r>
            <a:r>
              <a:rPr lang="en-US" sz="1800" b="1" dirty="0" smtClean="0">
                <a:solidFill>
                  <a:srgbClr val="000000"/>
                </a:solidFill>
                <a:latin typeface="Century Gothic" charset="0"/>
                <a:cs typeface="Century Gothic" charset="0"/>
                <a:sym typeface="Arial" charset="0"/>
              </a:rPr>
              <a:t>Strategy:</a:t>
            </a:r>
          </a:p>
          <a:p>
            <a:pPr>
              <a:buClr>
                <a:srgbClr val="000000"/>
              </a:buClr>
              <a:buSzPct val="25000"/>
              <a:buFont typeface="Arial" charset="0"/>
              <a:buNone/>
            </a:pPr>
            <a:r>
              <a:rPr lang="en-US" sz="1800" b="1" dirty="0" smtClean="0">
                <a:solidFill>
                  <a:srgbClr val="000000"/>
                </a:solidFill>
                <a:latin typeface="Century Gothic" charset="0"/>
                <a:cs typeface="Century Gothic" charset="0"/>
                <a:sym typeface="Arial" charset="0"/>
              </a:rPr>
              <a:t>Turn and Talk</a:t>
            </a:r>
            <a:endParaRPr lang="en-US" sz="1800" b="1" dirty="0">
              <a:solidFill>
                <a:srgbClr val="000000"/>
              </a:solidFill>
              <a:latin typeface="Century Gothic" charset="0"/>
              <a:cs typeface="Century Gothic" charset="0"/>
              <a:sym typeface="Arial" charset="0"/>
            </a:endParaRPr>
          </a:p>
          <a:p>
            <a:pPr>
              <a:buClr>
                <a:srgbClr val="000000"/>
              </a:buClr>
              <a:buSzPct val="25000"/>
              <a:buFont typeface="Arial" charset="0"/>
              <a:buNone/>
            </a:pPr>
            <a:endParaRPr lang="en-US" sz="1800" dirty="0">
              <a:solidFill>
                <a:srgbClr val="000000"/>
              </a:solidFill>
              <a:latin typeface="Century Gothic" charset="0"/>
              <a:cs typeface="Century Gothic" charset="0"/>
              <a:sym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33363" y="1963738"/>
          <a:ext cx="8710612" cy="4722813"/>
        </p:xfrm>
        <a:graphic>
          <a:graphicData uri="http://schemas.openxmlformats.org/drawingml/2006/table">
            <a:tbl>
              <a:tblPr firstRow="1">
                <a:tableStyleId>{22838BEF-8BB2-4498-84A7-C5851F593DF1}</a:tableStyleId>
              </a:tblPr>
              <a:tblGrid>
                <a:gridCol w="4355306"/>
                <a:gridCol w="4355306"/>
              </a:tblGrid>
              <a:tr h="524757">
                <a:tc>
                  <a:txBody>
                    <a:bodyPr/>
                    <a:lstStyle/>
                    <a:p>
                      <a:pPr algn="ctr"/>
                      <a:r>
                        <a:rPr lang="en-US" sz="1800" b="0" dirty="0" smtClean="0">
                          <a:latin typeface="Century Gothic"/>
                          <a:cs typeface="Century Gothic"/>
                        </a:rPr>
                        <a:t>Chalk Talk</a:t>
                      </a:r>
                      <a:endParaRPr lang="en-US" sz="1800" b="0" dirty="0">
                        <a:latin typeface="Century Gothic"/>
                        <a:cs typeface="Century Gothic"/>
                      </a:endParaRPr>
                    </a:p>
                  </a:txBody>
                  <a:tcPr marL="91449" marR="91449"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smtClean="0">
                          <a:latin typeface="Century Gothic"/>
                          <a:cs typeface="Century Gothic"/>
                        </a:rPr>
                        <a:t>3-2-1</a:t>
                      </a:r>
                      <a:endParaRPr lang="en-US" sz="1800" b="0" dirty="0">
                        <a:latin typeface="Century Gothic"/>
                        <a:cs typeface="Century Gothic"/>
                      </a:endParaRPr>
                    </a:p>
                  </a:txBody>
                  <a:tcPr marL="91449" marR="91449" marT="45718" marB="45718"/>
                </a:tc>
              </a:tr>
              <a:tr h="524757">
                <a:tc>
                  <a:txBody>
                    <a:bodyPr/>
                    <a:lstStyle/>
                    <a:p>
                      <a:pPr algn="ctr"/>
                      <a:r>
                        <a:rPr lang="en-US" sz="1800" dirty="0" smtClean="0">
                          <a:latin typeface="Century Gothic"/>
                          <a:cs typeface="Century Gothic"/>
                        </a:rPr>
                        <a:t>Turn and Talk</a:t>
                      </a:r>
                      <a:endParaRPr lang="en-US" sz="1800" b="0" dirty="0">
                        <a:latin typeface="Century Gothic"/>
                        <a:cs typeface="Century Gothic"/>
                      </a:endParaRPr>
                    </a:p>
                  </a:txBody>
                  <a:tcPr marL="91449" marR="91449" marT="45718" marB="457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Whole Group Share Out </a:t>
                      </a:r>
                      <a:endParaRPr lang="en-US" sz="1800" b="0" dirty="0">
                        <a:latin typeface="Century Gothic"/>
                        <a:cs typeface="Century Gothic"/>
                      </a:endParaRPr>
                    </a:p>
                  </a:txBody>
                  <a:tcPr marL="91449" marR="91449" marT="45718" marB="45718"/>
                </a:tc>
              </a:tr>
              <a:tr h="524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Line Up</a:t>
                      </a:r>
                      <a:endParaRPr lang="en-US" sz="1800" b="0" dirty="0" smtClean="0">
                        <a:latin typeface="Century Gothic"/>
                        <a:cs typeface="Century Gothic"/>
                      </a:endParaRPr>
                    </a:p>
                  </a:txBody>
                  <a:tcPr marL="91449" marR="91449" marT="45718" marB="45718"/>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800" b="0" i="0" u="none" strike="noStrike" cap="none" normalizeH="0" baseline="0" dirty="0" smtClean="0">
                          <a:ln>
                            <a:noFill/>
                          </a:ln>
                          <a:solidFill>
                            <a:srgbClr val="000000"/>
                          </a:solidFill>
                          <a:effectLst/>
                          <a:latin typeface="Century Gothic"/>
                          <a:ea typeface="ＭＳ Ｐゴシック" charset="-128"/>
                          <a:cs typeface="Century Gothic"/>
                          <a:sym typeface="Arial" charset="0"/>
                        </a:rPr>
                        <a:t>Expert Group/ Home Group</a:t>
                      </a:r>
                      <a:endParaRPr kumimoji="0" lang="en-US" sz="1800" b="0" i="0" u="none" strike="noStrike" cap="none" normalizeH="0" baseline="0" dirty="0">
                        <a:ln>
                          <a:noFill/>
                        </a:ln>
                        <a:solidFill>
                          <a:srgbClr val="000000"/>
                        </a:solidFill>
                        <a:effectLst/>
                        <a:latin typeface="Century Gothic"/>
                        <a:ea typeface="ＭＳ Ｐゴシック" charset="-128"/>
                        <a:cs typeface="Century Gothic"/>
                        <a:sym typeface="Arial" charset="0"/>
                      </a:endParaRPr>
                    </a:p>
                  </a:txBody>
                  <a:tcPr marL="91449" marR="91449" marT="45718" marB="45718"/>
                </a:tc>
              </a:tr>
              <a:tr h="524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entury Gothic"/>
                          <a:cs typeface="Century Gothic"/>
                        </a:rPr>
                        <a:t>Collaborative</a:t>
                      </a:r>
                      <a:r>
                        <a:rPr lang="en-US" sz="1800" baseline="0" dirty="0" smtClean="0">
                          <a:latin typeface="Century Gothic"/>
                          <a:cs typeface="Century Gothic"/>
                        </a:rPr>
                        <a:t> Groups</a:t>
                      </a:r>
                      <a:endParaRPr lang="en-US" sz="1800" b="0" dirty="0" smtClean="0">
                        <a:latin typeface="Century Gothic"/>
                        <a:cs typeface="Century Gothic"/>
                      </a:endParaRPr>
                    </a:p>
                  </a:txBody>
                  <a:tcPr marL="91449" marR="91449" marT="45718" marB="45718"/>
                </a:tc>
                <a:tc>
                  <a:txBody>
                    <a:bodyPr/>
                    <a:lstStyle/>
                    <a:p>
                      <a:pPr algn="ctr"/>
                      <a:r>
                        <a:rPr lang="en-US" sz="1800" b="1" dirty="0" smtClean="0">
                          <a:latin typeface="Century Gothic"/>
                          <a:cs typeface="Century Gothic"/>
                        </a:rPr>
                        <a:t>Rally Robin</a:t>
                      </a:r>
                      <a:endParaRPr lang="en-US" sz="1800" b="1" dirty="0">
                        <a:latin typeface="Century Gothic"/>
                        <a:cs typeface="Century Gothic"/>
                      </a:endParaRPr>
                    </a:p>
                  </a:txBody>
                  <a:tcPr marL="91449" marR="91449" marT="45718" marB="45718"/>
                </a:tc>
              </a:tr>
              <a:tr h="5247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Century Gothic"/>
                          <a:cs typeface="Century Gothic"/>
                        </a:rPr>
                        <a:t>Chunking The</a:t>
                      </a:r>
                      <a:r>
                        <a:rPr lang="en-US" sz="1800" b="1" baseline="0" dirty="0" smtClean="0">
                          <a:latin typeface="Century Gothic"/>
                          <a:cs typeface="Century Gothic"/>
                        </a:rPr>
                        <a:t> Text</a:t>
                      </a:r>
                      <a:endParaRPr lang="en-US" sz="1800" b="1" dirty="0" smtClean="0">
                        <a:latin typeface="Century Gothic"/>
                        <a:cs typeface="Century Gothic"/>
                      </a:endParaRPr>
                    </a:p>
                  </a:txBody>
                  <a:tcPr marL="91449" marR="91449" marT="45718" marB="45718"/>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Listening </a:t>
                      </a:r>
                      <a:r>
                        <a:rPr kumimoji="0" lang="en-US" sz="1800" b="1" i="0" u="none" strike="noStrike" cap="none" normalizeH="0" baseline="0" dirty="0">
                          <a:ln>
                            <a:noFill/>
                          </a:ln>
                          <a:solidFill>
                            <a:srgbClr val="000000"/>
                          </a:solidFill>
                          <a:effectLst/>
                          <a:latin typeface="Century Gothic"/>
                          <a:ea typeface="ＭＳ Ｐゴシック" charset="-128"/>
                          <a:cs typeface="Century Gothic"/>
                          <a:sym typeface="Arial" charset="0"/>
                        </a:rPr>
                        <a:t>Task</a:t>
                      </a:r>
                    </a:p>
                  </a:txBody>
                  <a:tcPr marL="91450" marR="91450" marT="0" marB="0" horzOverflow="overflow"/>
                </a:tc>
              </a:tr>
              <a:tr h="524757">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defRPr/>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Graphic Organizer</a:t>
                      </a:r>
                    </a:p>
                  </a:txBody>
                  <a:tcPr marL="91450" marR="91450" marT="0" marB="0" horzOverflow="overflow"/>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800" b="1" i="0" u="none" strike="noStrike" cap="none" normalizeH="0" baseline="0" dirty="0">
                          <a:ln>
                            <a:noFill/>
                          </a:ln>
                          <a:solidFill>
                            <a:srgbClr val="000000"/>
                          </a:solidFill>
                          <a:effectLst/>
                          <a:latin typeface="Century Gothic"/>
                          <a:ea typeface="ＭＳ Ｐゴシック" charset="-128"/>
                          <a:cs typeface="Century Gothic"/>
                          <a:sym typeface="Arial" charset="0"/>
                        </a:rPr>
                        <a:t>Elbow Partner Discussions</a:t>
                      </a:r>
                    </a:p>
                  </a:txBody>
                  <a:tcPr marL="91450" marR="91450" marT="0" marB="0" horzOverflow="overflow"/>
                </a:tc>
              </a:tr>
              <a:tr h="524757">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defRPr/>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Turn and Talk</a:t>
                      </a:r>
                    </a:p>
                  </a:txBody>
                  <a:tcPr marL="91450" marR="91450" marT="0" marB="0" horzOverflow="overflow"/>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endParaRPr kumimoji="0" lang="en-US" sz="1800" b="1" i="0" u="none" strike="noStrike" cap="none" normalizeH="0" baseline="0" dirty="0">
                        <a:ln>
                          <a:noFill/>
                        </a:ln>
                        <a:solidFill>
                          <a:srgbClr val="000000"/>
                        </a:solidFill>
                        <a:effectLst/>
                        <a:latin typeface="Century Gothic"/>
                        <a:ea typeface="ＭＳ Ｐゴシック" charset="-128"/>
                        <a:cs typeface="Century Gothic"/>
                        <a:sym typeface="Arial" charset="0"/>
                      </a:endParaRPr>
                    </a:p>
                  </a:txBody>
                  <a:tcPr marL="91450" marR="91450" marT="0" marB="0" horzOverflow="overflow"/>
                </a:tc>
              </a:tr>
              <a:tr h="524757">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r>
                        <a:rPr kumimoji="0" lang="en-US" sz="1800" b="1" i="0" u="none" strike="noStrike" cap="none" normalizeH="0" baseline="0" dirty="0">
                          <a:ln>
                            <a:noFill/>
                          </a:ln>
                          <a:solidFill>
                            <a:srgbClr val="000000"/>
                          </a:solidFill>
                          <a:effectLst/>
                          <a:latin typeface="Century Gothic"/>
                          <a:ea typeface="ＭＳ Ｐゴシック" charset="-128"/>
                          <a:cs typeface="Century Gothic"/>
                          <a:sym typeface="Arial" charset="0"/>
                        </a:rPr>
                        <a:t>Whole Group Share out</a:t>
                      </a:r>
                    </a:p>
                  </a:txBody>
                  <a:tcPr marL="91450" marR="91450" marT="0" marB="0" horzOverflow="overflow"/>
                </a:tc>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pPr>
                      <a:endParaRPr kumimoji="0" lang="en-US" sz="1800" b="1" i="0" u="none" strike="noStrike" cap="none" normalizeH="0" baseline="0" dirty="0">
                        <a:ln>
                          <a:noFill/>
                        </a:ln>
                        <a:solidFill>
                          <a:srgbClr val="000000"/>
                        </a:solidFill>
                        <a:effectLst/>
                        <a:latin typeface="Century Gothic"/>
                        <a:ea typeface="ＭＳ Ｐゴシック" charset="-128"/>
                        <a:cs typeface="Century Gothic"/>
                        <a:sym typeface="Arial" charset="0"/>
                      </a:endParaRPr>
                    </a:p>
                  </a:txBody>
                  <a:tcPr marL="91450" marR="91450" marT="0" marB="0" horzOverflow="overflow"/>
                </a:tc>
              </a:tr>
              <a:tr h="524757">
                <a:tc>
                  <a:txBody>
                    <a:bodyPr/>
                    <a:lstStyle/>
                    <a:p>
                      <a:pPr marL="0" marR="0" lvl="0" indent="0" algn="ctr" defTabSz="914400" rtl="0" eaLnBrk="1" fontAlgn="base" latinLnBrk="0" hangingPunct="1">
                        <a:lnSpc>
                          <a:spcPct val="100000"/>
                        </a:lnSpc>
                        <a:spcBef>
                          <a:spcPct val="0"/>
                        </a:spcBef>
                        <a:spcAft>
                          <a:spcPct val="0"/>
                        </a:spcAft>
                        <a:buClr>
                          <a:srgbClr val="000000"/>
                        </a:buClr>
                        <a:buSzPct val="25000"/>
                        <a:buFontTx/>
                        <a:buNone/>
                        <a:tabLst/>
                        <a:defRPr/>
                      </a:pPr>
                      <a:r>
                        <a:rPr kumimoji="0" lang="en-US" sz="1800" b="1" i="0" u="none" strike="noStrike" cap="none" normalizeH="0" baseline="0" dirty="0" smtClean="0">
                          <a:ln>
                            <a:noFill/>
                          </a:ln>
                          <a:solidFill>
                            <a:srgbClr val="000000"/>
                          </a:solidFill>
                          <a:effectLst/>
                          <a:latin typeface="Century Gothic"/>
                          <a:ea typeface="ＭＳ Ｐゴシック" charset="-128"/>
                          <a:cs typeface="Century Gothic"/>
                          <a:sym typeface="Arial" charset="0"/>
                        </a:rPr>
                        <a:t>Use of Visual Media: Videos</a:t>
                      </a:r>
                    </a:p>
                  </a:txBody>
                  <a:tcPr marL="91450" marR="91450" marT="0" marB="0" horzOverflow="overflow"/>
                </a:tc>
                <a:tc>
                  <a:txBody>
                    <a:bodyPr/>
                    <a:lstStyle/>
                    <a:p>
                      <a:endParaRPr lang="en-US" sz="1800" dirty="0"/>
                    </a:p>
                  </a:txBody>
                  <a:tcPr marL="91450" marR="91450" marT="0" marB="0" horzOverflow="overflow"/>
                </a:tc>
              </a:tr>
            </a:tbl>
          </a:graphicData>
        </a:graphic>
      </p:graphicFrame>
      <p:sp>
        <p:nvSpPr>
          <p:cNvPr id="2" name="TextBox 1"/>
          <p:cNvSpPr txBox="1"/>
          <p:nvPr/>
        </p:nvSpPr>
        <p:spPr>
          <a:xfrm>
            <a:off x="433388" y="358775"/>
            <a:ext cx="8240712" cy="769938"/>
          </a:xfrm>
          <a:prstGeom prst="rect">
            <a:avLst/>
          </a:prstGeom>
          <a:noFill/>
        </p:spPr>
        <p:txBody>
          <a:bodyPr>
            <a:spAutoFit/>
          </a:bodyPr>
          <a:lstStyle/>
          <a:p>
            <a:pPr algn="ctr" fontAlgn="auto">
              <a:spcBef>
                <a:spcPts val="0"/>
              </a:spcBef>
              <a:spcAft>
                <a:spcPts val="0"/>
              </a:spcAft>
              <a:defRPr/>
            </a:pPr>
            <a:r>
              <a:rPr lang="en-US" sz="4400" b="1" dirty="0">
                <a:solidFill>
                  <a:schemeClr val="bg2">
                    <a:lumMod val="50000"/>
                  </a:schemeClr>
                </a:solidFill>
                <a:latin typeface="Century Gothic"/>
                <a:ea typeface="+mn-ea"/>
                <a:cs typeface="Century Gothic"/>
              </a:rPr>
              <a:t>Instructional Strategies</a:t>
            </a:r>
          </a:p>
        </p:txBody>
      </p:sp>
      <p:pic>
        <p:nvPicPr>
          <p:cNvPr id="6" name="Picture 5"/>
          <p:cNvPicPr>
            <a:picLocks noChangeAspect="1"/>
          </p:cNvPicPr>
          <p:nvPr/>
        </p:nvPicPr>
        <p:blipFill>
          <a:blip r:embed="rId3"/>
          <a:stretch>
            <a:fillRect/>
          </a:stretch>
        </p:blipFill>
        <p:spPr>
          <a:xfrm rot="1278479">
            <a:off x="7165025" y="1263826"/>
            <a:ext cx="1704519" cy="1129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549275" y="76200"/>
            <a:ext cx="8042275" cy="1336675"/>
          </a:xfrm>
        </p:spPr>
        <p:txBody>
          <a:bodyPr/>
          <a:lstStyle/>
          <a:p>
            <a:r>
              <a:rPr lang="en-US" sz="4800" b="1">
                <a:solidFill>
                  <a:schemeClr val="accent1"/>
                </a:solidFill>
                <a:latin typeface="Century Gothic" charset="0"/>
              </a:rPr>
              <a:t>    ELD Transition Sessions</a:t>
            </a:r>
          </a:p>
        </p:txBody>
      </p:sp>
      <p:sp>
        <p:nvSpPr>
          <p:cNvPr id="24578" name="Content Placeholder 2"/>
          <p:cNvSpPr>
            <a:spLocks noGrp="1"/>
          </p:cNvSpPr>
          <p:nvPr>
            <p:ph idx="1"/>
          </p:nvPr>
        </p:nvSpPr>
        <p:spPr>
          <a:xfrm>
            <a:off x="135467" y="2139709"/>
            <a:ext cx="8873066" cy="3121025"/>
          </a:xfrm>
          <a:extLst/>
        </p:spPr>
        <p:txBody>
          <a:bodyPr rtlCol="0">
            <a:normAutofit fontScale="92500"/>
          </a:bodyPr>
          <a:lstStyle/>
          <a:p>
            <a:pPr marL="0" indent="0" fontAlgn="auto">
              <a:spcAft>
                <a:spcPts val="0"/>
              </a:spcAft>
              <a:buFont typeface="Wingdings 2" charset="0"/>
              <a:buNone/>
              <a:defRPr/>
            </a:pPr>
            <a:r>
              <a:rPr lang="en-US" sz="2800" b="1" dirty="0" smtClean="0">
                <a:solidFill>
                  <a:srgbClr val="000000"/>
                </a:solidFill>
                <a:latin typeface="Century Gothic"/>
                <a:ea typeface="MS PGothic" charset="0"/>
                <a:cs typeface="Century Gothic"/>
              </a:rPr>
              <a:t>Session </a:t>
            </a:r>
            <a:r>
              <a:rPr lang="en-US" sz="2800" b="1" dirty="0">
                <a:solidFill>
                  <a:srgbClr val="000000"/>
                </a:solidFill>
                <a:latin typeface="Century Gothic"/>
                <a:ea typeface="MS PGothic" charset="0"/>
                <a:cs typeface="Century Gothic"/>
              </a:rPr>
              <a:t>1:  ELD Standards Introduction </a:t>
            </a:r>
          </a:p>
          <a:p>
            <a:pPr marL="1546225" lvl="5" indent="0">
              <a:buNone/>
              <a:defRPr/>
            </a:pPr>
            <a:r>
              <a:rPr lang="en-US" sz="2800" b="1" dirty="0">
                <a:solidFill>
                  <a:srgbClr val="000000"/>
                </a:solidFill>
                <a:latin typeface="Century Gothic"/>
                <a:ea typeface="MS PGothic" charset="0"/>
                <a:cs typeface="Century Gothic"/>
              </a:rPr>
              <a:t> </a:t>
            </a:r>
            <a:r>
              <a:rPr lang="en-US" sz="2800" b="1" dirty="0" smtClean="0">
                <a:solidFill>
                  <a:srgbClr val="000000"/>
                </a:solidFill>
                <a:latin typeface="Century Gothic"/>
                <a:ea typeface="MS PGothic" charset="0"/>
                <a:cs typeface="Century Gothic"/>
              </a:rPr>
              <a:t> * </a:t>
            </a:r>
            <a:r>
              <a:rPr sz="2800" b="1" dirty="0" smtClean="0">
                <a:solidFill>
                  <a:srgbClr val="000000"/>
                </a:solidFill>
                <a:latin typeface="Century Gothic"/>
                <a:ea typeface="MS PGothic" charset="0"/>
                <a:cs typeface="Century Gothic"/>
              </a:rPr>
              <a:t>Shifts</a:t>
            </a:r>
            <a:r>
              <a:rPr sz="2800" b="1" dirty="0">
                <a:solidFill>
                  <a:srgbClr val="000000"/>
                </a:solidFill>
                <a:latin typeface="Century Gothic"/>
                <a:ea typeface="MS PGothic" charset="0"/>
                <a:cs typeface="Century Gothic"/>
              </a:rPr>
              <a:t>, Layout, &amp; Development</a:t>
            </a:r>
          </a:p>
          <a:p>
            <a:pPr marL="0" indent="0" fontAlgn="auto">
              <a:spcAft>
                <a:spcPts val="0"/>
              </a:spcAft>
              <a:buFont typeface="Wingdings 2" charset="0"/>
              <a:buNone/>
              <a:defRPr/>
            </a:pPr>
            <a:r>
              <a:rPr lang="en-US" sz="2800" b="1" dirty="0">
                <a:solidFill>
                  <a:srgbClr val="000000"/>
                </a:solidFill>
                <a:latin typeface="Century Gothic"/>
                <a:ea typeface="MS PGothic" charset="0"/>
                <a:cs typeface="Century Gothic"/>
              </a:rPr>
              <a:t>Session 2:  Proficiency Levels</a:t>
            </a:r>
          </a:p>
          <a:p>
            <a:pPr marL="0" indent="0" fontAlgn="auto">
              <a:spcAft>
                <a:spcPts val="0"/>
              </a:spcAft>
              <a:buFont typeface="Wingdings 2" charset="0"/>
              <a:buNone/>
              <a:defRPr/>
            </a:pPr>
            <a:r>
              <a:rPr lang="en-US" sz="2800" b="1" dirty="0">
                <a:solidFill>
                  <a:srgbClr val="000000"/>
                </a:solidFill>
                <a:latin typeface="Century Gothic"/>
                <a:ea typeface="MS PGothic" charset="0"/>
                <a:cs typeface="Century Gothic"/>
              </a:rPr>
              <a:t>Session 3:  Theory that Informs </a:t>
            </a:r>
            <a:r>
              <a:rPr lang="en-US" sz="2800" b="1" dirty="0" smtClean="0">
                <a:solidFill>
                  <a:srgbClr val="000000"/>
                </a:solidFill>
                <a:latin typeface="Century Gothic"/>
                <a:ea typeface="MS PGothic" charset="0"/>
                <a:cs typeface="Century Gothic"/>
              </a:rPr>
              <a:t>Layout</a:t>
            </a:r>
            <a:r>
              <a:rPr lang="en-US" sz="2800" b="1" dirty="0">
                <a:solidFill>
                  <a:srgbClr val="000000"/>
                </a:solidFill>
                <a:latin typeface="Century Gothic"/>
                <a:ea typeface="MS PGothic" charset="0"/>
                <a:cs typeface="Century Gothic"/>
              </a:rPr>
              <a:t> </a:t>
            </a:r>
            <a:r>
              <a:rPr lang="en-US" sz="2800" b="1" dirty="0" smtClean="0">
                <a:solidFill>
                  <a:srgbClr val="000000"/>
                </a:solidFill>
                <a:latin typeface="Century Gothic"/>
                <a:ea typeface="MS PGothic" charset="0"/>
                <a:cs typeface="Century Gothic"/>
              </a:rPr>
              <a:t>(</a:t>
            </a:r>
            <a:r>
              <a:rPr lang="en-US" sz="2800" b="1" dirty="0">
                <a:solidFill>
                  <a:srgbClr val="000000"/>
                </a:solidFill>
                <a:latin typeface="Century Gothic"/>
                <a:ea typeface="MS PGothic" charset="0"/>
                <a:cs typeface="Century Gothic"/>
              </a:rPr>
              <a:t>Appendix C)</a:t>
            </a:r>
          </a:p>
          <a:p>
            <a:pPr marL="0" indent="0" fontAlgn="auto">
              <a:spcAft>
                <a:spcPts val="0"/>
              </a:spcAft>
              <a:buFont typeface="Wingdings 2" charset="0"/>
              <a:buNone/>
              <a:defRPr/>
            </a:pPr>
            <a:r>
              <a:rPr lang="en-US" sz="2800" b="1" dirty="0">
                <a:solidFill>
                  <a:srgbClr val="000000"/>
                </a:solidFill>
                <a:latin typeface="Century Gothic"/>
                <a:ea typeface="MS PGothic" charset="0"/>
                <a:cs typeface="Century Gothic"/>
              </a:rPr>
              <a:t>Session 4:  How English Works (Appendix B)</a:t>
            </a:r>
          </a:p>
        </p:txBody>
      </p:sp>
    </p:spTree>
    <p:extLst>
      <p:ext uri="{BB962C8B-B14F-4D97-AF65-F5344CB8AC3E}">
        <p14:creationId xmlns:p14="http://schemas.microsoft.com/office/powerpoint/2010/main" val="1583343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317500" y="485775"/>
            <a:ext cx="8826500" cy="801688"/>
          </a:xfrm>
        </p:spPr>
        <p:txBody>
          <a:bodyPr rtlCol="0">
            <a:normAutofit/>
          </a:bodyPr>
          <a:lstStyle/>
          <a:p>
            <a:pPr eaLnBrk="1" fontAlgn="auto" hangingPunct="1">
              <a:spcAft>
                <a:spcPts val="0"/>
              </a:spcAft>
              <a:defRPr/>
            </a:pPr>
            <a:r>
              <a:rPr lang="en-US" sz="4400" b="1" dirty="0" smtClean="0">
                <a:solidFill>
                  <a:schemeClr val="bg2">
                    <a:lumMod val="50000"/>
                  </a:schemeClr>
                </a:solidFill>
                <a:latin typeface="Century Gothic" charset="0"/>
                <a:ea typeface="+mj-ea"/>
                <a:cs typeface="+mj-cs"/>
              </a:rPr>
              <a:t>Objective</a:t>
            </a:r>
            <a:endParaRPr lang="en-US" sz="4400" b="1" dirty="0">
              <a:solidFill>
                <a:schemeClr val="bg2">
                  <a:lumMod val="50000"/>
                </a:schemeClr>
              </a:solidFill>
              <a:latin typeface="Century Gothic" charset="0"/>
              <a:ea typeface="+mj-ea"/>
              <a:cs typeface="+mj-cs"/>
            </a:endParaRPr>
          </a:p>
        </p:txBody>
      </p:sp>
      <p:sp>
        <p:nvSpPr>
          <p:cNvPr id="2" name="Text Placeholder 1"/>
          <p:cNvSpPr>
            <a:spLocks noGrp="1"/>
          </p:cNvSpPr>
          <p:nvPr>
            <p:ph type="body" idx="1"/>
          </p:nvPr>
        </p:nvSpPr>
        <p:spPr>
          <a:xfrm>
            <a:off x="654050" y="1684338"/>
            <a:ext cx="8110538" cy="3665537"/>
          </a:xfrm>
        </p:spPr>
        <p:txBody>
          <a:bodyPr rtlCol="0">
            <a:normAutofit/>
          </a:bodyPr>
          <a:lstStyle/>
          <a:p>
            <a:pPr marL="457200" indent="-457200" algn="l" eaLnBrk="1" fontAlgn="auto" hangingPunct="1">
              <a:spcAft>
                <a:spcPts val="0"/>
              </a:spcAft>
              <a:buClr>
                <a:schemeClr val="accent1">
                  <a:lumMod val="60000"/>
                  <a:lumOff val="40000"/>
                </a:schemeClr>
              </a:buClr>
              <a:buFont typeface="Arial"/>
              <a:buChar char="•"/>
              <a:defRPr/>
            </a:pPr>
            <a:r>
              <a:rPr lang="en-US" sz="3200" dirty="0" smtClean="0">
                <a:solidFill>
                  <a:srgbClr val="000000"/>
                </a:solidFill>
                <a:latin typeface="Century Gothic"/>
                <a:ea typeface="+mn-ea"/>
                <a:cs typeface="Century Gothic"/>
              </a:rPr>
              <a:t>To gain a deeper understanding of Appendix B: The California English Language Development Standards </a:t>
            </a:r>
          </a:p>
          <a:p>
            <a:pPr algn="l" eaLnBrk="1" fontAlgn="auto" hangingPunct="1">
              <a:spcAft>
                <a:spcPts val="0"/>
              </a:spcAft>
              <a:buClr>
                <a:schemeClr val="accent1">
                  <a:lumMod val="60000"/>
                  <a:lumOff val="40000"/>
                </a:schemeClr>
              </a:buClr>
              <a:defRPr/>
            </a:pPr>
            <a:r>
              <a:rPr lang="en-US" sz="3200" dirty="0">
                <a:solidFill>
                  <a:srgbClr val="000000"/>
                </a:solidFill>
                <a:latin typeface="Century Gothic"/>
                <a:ea typeface="+mn-ea"/>
                <a:cs typeface="Century Gothic"/>
              </a:rPr>
              <a:t> </a:t>
            </a:r>
            <a:r>
              <a:rPr lang="en-US" sz="3200" dirty="0" smtClean="0">
                <a:solidFill>
                  <a:srgbClr val="000000"/>
                </a:solidFill>
                <a:latin typeface="Century Gothic"/>
                <a:ea typeface="+mn-ea"/>
                <a:cs typeface="Century Gothic"/>
              </a:rPr>
              <a:t>  </a:t>
            </a:r>
            <a:r>
              <a:rPr lang="en-US" sz="3200" dirty="0">
                <a:solidFill>
                  <a:srgbClr val="000000"/>
                </a:solidFill>
                <a:latin typeface="Century Gothic"/>
                <a:ea typeface="+mn-ea"/>
                <a:cs typeface="Century Gothic"/>
              </a:rPr>
              <a:t> </a:t>
            </a:r>
            <a:r>
              <a:rPr lang="en-US" sz="3200" dirty="0" smtClean="0">
                <a:solidFill>
                  <a:srgbClr val="000000"/>
                </a:solidFill>
                <a:latin typeface="Century Gothic"/>
                <a:ea typeface="+mn-ea"/>
                <a:cs typeface="Century Gothic"/>
              </a:rPr>
              <a:t>Part II: Learning About How English</a:t>
            </a:r>
          </a:p>
          <a:p>
            <a:pPr algn="l" eaLnBrk="1" fontAlgn="auto" hangingPunct="1">
              <a:spcAft>
                <a:spcPts val="0"/>
              </a:spcAft>
              <a:buClr>
                <a:schemeClr val="accent1">
                  <a:lumMod val="60000"/>
                  <a:lumOff val="40000"/>
                </a:schemeClr>
              </a:buClr>
              <a:defRPr/>
            </a:pPr>
            <a:r>
              <a:rPr lang="en-US" sz="3200" dirty="0">
                <a:solidFill>
                  <a:srgbClr val="000000"/>
                </a:solidFill>
                <a:latin typeface="Century Gothic"/>
                <a:ea typeface="+mn-ea"/>
                <a:cs typeface="Century Gothic"/>
              </a:rPr>
              <a:t> </a:t>
            </a:r>
            <a:r>
              <a:rPr lang="en-US" sz="3200" dirty="0" smtClean="0">
                <a:solidFill>
                  <a:srgbClr val="000000"/>
                </a:solidFill>
                <a:latin typeface="Century Gothic"/>
                <a:ea typeface="+mn-ea"/>
                <a:cs typeface="Century Gothic"/>
              </a:rPr>
              <a:t>   Works</a:t>
            </a:r>
          </a:p>
        </p:txBody>
      </p:sp>
      <p:sp>
        <p:nvSpPr>
          <p:cNvPr id="38915" name="TextBox 1"/>
          <p:cNvSpPr txBox="1">
            <a:spLocks noChangeArrowheads="1"/>
          </p:cNvSpPr>
          <p:nvPr/>
        </p:nvSpPr>
        <p:spPr bwMode="auto">
          <a:xfrm>
            <a:off x="1612900" y="22860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endParaRPr lang="en-US" sz="1800">
              <a:latin typeface="Century Gothic"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735" y="149608"/>
            <a:ext cx="486855" cy="6027355"/>
          </a:xfrm>
          <a:ln>
            <a:miter lim="800000"/>
            <a:headEnd/>
            <a:tailEnd/>
          </a:ln>
          <a:extLst/>
        </p:spPr>
        <p:style>
          <a:lnRef idx="1">
            <a:schemeClr val="accent1"/>
          </a:lnRef>
          <a:fillRef idx="3">
            <a:schemeClr val="accent1"/>
          </a:fillRef>
          <a:effectRef idx="2">
            <a:schemeClr val="accent1"/>
          </a:effectRef>
          <a:fontRef idx="minor">
            <a:schemeClr val="lt1"/>
          </a:fontRef>
        </p:style>
        <p:txBody>
          <a:bodyPr vert="vert270" rtlCol="0">
            <a:normAutofit fontScale="90000"/>
          </a:bodyPr>
          <a:lstStyle/>
          <a:p>
            <a:pPr algn="ctr" eaLnBrk="1" fontAlgn="auto" hangingPunct="1">
              <a:spcAft>
                <a:spcPts val="0"/>
              </a:spcAft>
              <a:defRPr/>
            </a:pPr>
            <a:r>
              <a:rPr lang="en-US" dirty="0" smtClean="0">
                <a:solidFill>
                  <a:srgbClr val="595959"/>
                </a:solidFill>
                <a:latin typeface="Century Gothic"/>
                <a:ea typeface="ＭＳ Ｐゴシック"/>
                <a:cs typeface="Century Gothic"/>
              </a:rPr>
              <a:t>Adapted from George Washington University</a:t>
            </a:r>
            <a:endParaRPr lang="en-US" dirty="0">
              <a:solidFill>
                <a:srgbClr val="000000"/>
              </a:solidFill>
              <a:latin typeface="Century Gothic"/>
              <a:ea typeface="+mj-ea"/>
              <a:cs typeface="Century Gothic"/>
            </a:endParaRPr>
          </a:p>
        </p:txBody>
      </p:sp>
      <p:sp>
        <p:nvSpPr>
          <p:cNvPr id="40962" name="Content Placeholder 2"/>
          <p:cNvSpPr txBox="1">
            <a:spLocks/>
          </p:cNvSpPr>
          <p:nvPr/>
        </p:nvSpPr>
        <p:spPr bwMode="auto">
          <a:xfrm>
            <a:off x="993775" y="1079500"/>
            <a:ext cx="8150225"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1063" tIns="55532" rIns="111063" bIns="55532"/>
          <a:lstStyle>
            <a:lvl1pPr marL="342900" indent="-342900"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defTabSz="914400">
              <a:spcBef>
                <a:spcPts val="2000"/>
              </a:spcBef>
              <a:buClr>
                <a:srgbClr val="6FB7D7"/>
              </a:buClr>
              <a:buSzPct val="110000"/>
              <a:buFont typeface="News Gothic MT" charset="0"/>
              <a:buAutoNum type="arabicPeriod"/>
            </a:pPr>
            <a:r>
              <a:rPr lang="en-US" sz="1600">
                <a:solidFill>
                  <a:srgbClr val="595959"/>
                </a:solidFill>
                <a:latin typeface="Century Gothic" charset="0"/>
                <a:cs typeface="Century Gothic" charset="0"/>
              </a:rPr>
              <a:t>English Learners (ELs) are held to the </a:t>
            </a:r>
            <a:r>
              <a:rPr lang="en-US" sz="1600" b="1">
                <a:solidFill>
                  <a:srgbClr val="595959"/>
                </a:solidFill>
                <a:latin typeface="Century Gothic" charset="0"/>
                <a:cs typeface="Century Gothic" charset="0"/>
              </a:rPr>
              <a:t>same high expectations </a:t>
            </a:r>
            <a:r>
              <a:rPr lang="en-US" sz="1600">
                <a:solidFill>
                  <a:srgbClr val="595959"/>
                </a:solidFill>
                <a:latin typeface="Century Gothic" charset="0"/>
                <a:cs typeface="Century Gothic" charset="0"/>
              </a:rPr>
              <a:t>of learning established for all students.</a:t>
            </a:r>
          </a:p>
          <a:p>
            <a:pPr defTabSz="914400">
              <a:spcBef>
                <a:spcPts val="2000"/>
              </a:spcBef>
              <a:buClr>
                <a:srgbClr val="6FB7D7"/>
              </a:buClr>
              <a:buSzPct val="110000"/>
              <a:buFont typeface="News Gothic MT" charset="0"/>
              <a:buAutoNum type="arabicPeriod"/>
            </a:pPr>
            <a:r>
              <a:rPr lang="en-US" sz="1600">
                <a:solidFill>
                  <a:srgbClr val="595959"/>
                </a:solidFill>
                <a:latin typeface="Century Gothic" charset="0"/>
                <a:cs typeface="Century Gothic" charset="0"/>
              </a:rPr>
              <a:t>ELs develop full </a:t>
            </a:r>
            <a:r>
              <a:rPr lang="en-US" sz="1600" b="1">
                <a:solidFill>
                  <a:srgbClr val="595959"/>
                </a:solidFill>
                <a:latin typeface="Century Gothic" charset="0"/>
                <a:cs typeface="Century Gothic" charset="0"/>
              </a:rPr>
              <a:t>receptive and productive </a:t>
            </a:r>
            <a:r>
              <a:rPr lang="en-US" sz="1600">
                <a:solidFill>
                  <a:srgbClr val="595959"/>
                </a:solidFill>
                <a:latin typeface="Century Gothic" charset="0"/>
                <a:cs typeface="Century Gothic" charset="0"/>
              </a:rPr>
              <a:t>proficiencies in English in the domains of </a:t>
            </a:r>
            <a:r>
              <a:rPr lang="en-US" sz="1600" b="1">
                <a:solidFill>
                  <a:srgbClr val="595959"/>
                </a:solidFill>
                <a:latin typeface="Century Gothic" charset="0"/>
                <a:cs typeface="Century Gothic" charset="0"/>
              </a:rPr>
              <a:t>listening, speaking, reading &amp; writing</a:t>
            </a:r>
            <a:r>
              <a:rPr lang="en-US" sz="1600">
                <a:solidFill>
                  <a:srgbClr val="595959"/>
                </a:solidFill>
                <a:latin typeface="Century Gothic" charset="0"/>
                <a:cs typeface="Century Gothic" charset="0"/>
              </a:rPr>
              <a:t>.</a:t>
            </a:r>
          </a:p>
          <a:p>
            <a:pPr defTabSz="914400">
              <a:spcBef>
                <a:spcPts val="2000"/>
              </a:spcBef>
              <a:buClr>
                <a:srgbClr val="6FB7D7"/>
              </a:buClr>
              <a:buSzPct val="110000"/>
              <a:buFont typeface="News Gothic MT" charset="0"/>
              <a:buAutoNum type="arabicPeriod"/>
            </a:pPr>
            <a:r>
              <a:rPr lang="en-US" sz="1600">
                <a:solidFill>
                  <a:srgbClr val="000000"/>
                </a:solidFill>
                <a:latin typeface="Century Gothic" charset="0"/>
                <a:cs typeface="Century Gothic" charset="0"/>
              </a:rPr>
              <a:t>ELs</a:t>
            </a:r>
            <a:r>
              <a:rPr lang="en-US" sz="1600">
                <a:latin typeface="Century Gothic" charset="0"/>
                <a:cs typeface="Century Gothic" charset="0"/>
              </a:rPr>
              <a:t> are </a:t>
            </a:r>
            <a:r>
              <a:rPr lang="en-US" sz="1600" b="1">
                <a:latin typeface="Century Gothic" charset="0"/>
                <a:cs typeface="Century Gothic" charset="0"/>
              </a:rPr>
              <a:t>taught challenging academic content</a:t>
            </a:r>
            <a:r>
              <a:rPr lang="en-US" sz="1600">
                <a:latin typeface="Century Gothic" charset="0"/>
                <a:cs typeface="Century Gothic" charset="0"/>
              </a:rPr>
              <a:t> that enables them to meet performance standards in all content areas.</a:t>
            </a:r>
          </a:p>
          <a:p>
            <a:pPr defTabSz="914400">
              <a:spcBef>
                <a:spcPts val="2000"/>
              </a:spcBef>
              <a:buClr>
                <a:srgbClr val="6FB7D7"/>
              </a:buClr>
              <a:buSzPct val="110000"/>
              <a:buFont typeface="News Gothic MT" charset="0"/>
              <a:buAutoNum type="arabicPeriod"/>
            </a:pPr>
            <a:r>
              <a:rPr lang="en-US" sz="1600">
                <a:latin typeface="Century Gothic" charset="0"/>
                <a:cs typeface="Century Gothic" charset="0"/>
              </a:rPr>
              <a:t>ELs receive </a:t>
            </a:r>
            <a:r>
              <a:rPr lang="en-US" sz="1600" b="1">
                <a:latin typeface="Century Gothic" charset="0"/>
                <a:cs typeface="Century Gothic" charset="0"/>
              </a:rPr>
              <a:t>instruction</a:t>
            </a:r>
            <a:r>
              <a:rPr lang="en-US" sz="1600">
                <a:latin typeface="Century Gothic" charset="0"/>
                <a:cs typeface="Century Gothic" charset="0"/>
              </a:rPr>
              <a:t> that </a:t>
            </a:r>
            <a:r>
              <a:rPr lang="en-US" sz="1600" b="1">
                <a:latin typeface="Century Gothic" charset="0"/>
                <a:cs typeface="Century Gothic" charset="0"/>
              </a:rPr>
              <a:t>builds </a:t>
            </a:r>
            <a:r>
              <a:rPr lang="en-US" sz="1600">
                <a:latin typeface="Century Gothic" charset="0"/>
                <a:cs typeface="Century Gothic" charset="0"/>
              </a:rPr>
              <a:t>on their previous education and </a:t>
            </a:r>
            <a:r>
              <a:rPr lang="en-US" sz="1600" b="1">
                <a:latin typeface="Century Gothic" charset="0"/>
                <a:cs typeface="Century Gothic" charset="0"/>
              </a:rPr>
              <a:t>cognitive abilities </a:t>
            </a:r>
            <a:r>
              <a:rPr lang="en-US" sz="1600">
                <a:latin typeface="Century Gothic" charset="0"/>
                <a:cs typeface="Century Gothic" charset="0"/>
              </a:rPr>
              <a:t>and that </a:t>
            </a:r>
            <a:r>
              <a:rPr lang="en-US" sz="1600" b="1">
                <a:latin typeface="Century Gothic" charset="0"/>
                <a:cs typeface="Century Gothic" charset="0"/>
              </a:rPr>
              <a:t>reflects their language proficiency levels</a:t>
            </a:r>
            <a:r>
              <a:rPr lang="en-US" sz="1600">
                <a:latin typeface="Century Gothic" charset="0"/>
                <a:cs typeface="Century Gothic" charset="0"/>
              </a:rPr>
              <a:t>.</a:t>
            </a:r>
          </a:p>
          <a:p>
            <a:pPr defTabSz="914400">
              <a:spcBef>
                <a:spcPts val="2000"/>
              </a:spcBef>
              <a:buClr>
                <a:srgbClr val="6FB7D7"/>
              </a:buClr>
              <a:buSzPct val="110000"/>
              <a:buFont typeface="News Gothic MT" charset="0"/>
              <a:buAutoNum type="arabicPeriod"/>
            </a:pPr>
            <a:r>
              <a:rPr lang="en-US" sz="1600">
                <a:solidFill>
                  <a:srgbClr val="595959"/>
                </a:solidFill>
                <a:latin typeface="Century Gothic" charset="0"/>
                <a:cs typeface="Century Gothic" charset="0"/>
              </a:rPr>
              <a:t>ELs are </a:t>
            </a:r>
            <a:r>
              <a:rPr lang="en-US" sz="1600" b="1">
                <a:solidFill>
                  <a:srgbClr val="595959"/>
                </a:solidFill>
                <a:latin typeface="Century Gothic" charset="0"/>
                <a:cs typeface="Century Gothic" charset="0"/>
              </a:rPr>
              <a:t>evaluated with appropriate and valid assessments </a:t>
            </a:r>
            <a:r>
              <a:rPr lang="en-US" sz="1600">
                <a:solidFill>
                  <a:srgbClr val="595959"/>
                </a:solidFill>
                <a:latin typeface="Century Gothic" charset="0"/>
                <a:cs typeface="Century Gothic" charset="0"/>
              </a:rPr>
              <a:t>that are aligned to state and local standards and that </a:t>
            </a:r>
            <a:r>
              <a:rPr lang="en-US" sz="1600" b="1">
                <a:solidFill>
                  <a:srgbClr val="595959"/>
                </a:solidFill>
                <a:latin typeface="Century Gothic" charset="0"/>
                <a:cs typeface="Century Gothic" charset="0"/>
              </a:rPr>
              <a:t>take into account the language development stages &amp; cultural backgrounds of the students</a:t>
            </a:r>
            <a:r>
              <a:rPr lang="en-US" sz="1600">
                <a:solidFill>
                  <a:srgbClr val="595959"/>
                </a:solidFill>
                <a:latin typeface="Century Gothic" charset="0"/>
                <a:cs typeface="Century Gothic" charset="0"/>
              </a:rPr>
              <a:t>.</a:t>
            </a:r>
          </a:p>
          <a:p>
            <a:pPr defTabSz="914400">
              <a:spcBef>
                <a:spcPts val="2000"/>
              </a:spcBef>
              <a:buClr>
                <a:srgbClr val="6FB7D7"/>
              </a:buClr>
              <a:buSzPct val="110000"/>
              <a:buFont typeface="News Gothic MT" charset="0"/>
              <a:buAutoNum type="arabicPeriod"/>
            </a:pPr>
            <a:r>
              <a:rPr lang="en-US" sz="1600">
                <a:solidFill>
                  <a:srgbClr val="595959"/>
                </a:solidFill>
                <a:latin typeface="Century Gothic" charset="0"/>
                <a:cs typeface="Century Gothic" charset="0"/>
              </a:rPr>
              <a:t>The academic success of ELs is a </a:t>
            </a:r>
            <a:r>
              <a:rPr lang="en-US" sz="1600" b="1">
                <a:solidFill>
                  <a:srgbClr val="595959"/>
                </a:solidFill>
                <a:latin typeface="Century Gothic" charset="0"/>
                <a:cs typeface="Century Gothic" charset="0"/>
              </a:rPr>
              <a:t>responsibility shared by all educators, the family and the community.</a:t>
            </a:r>
          </a:p>
        </p:txBody>
      </p:sp>
      <p:sp>
        <p:nvSpPr>
          <p:cNvPr id="8" name="Rectangle 7"/>
          <p:cNvSpPr/>
          <p:nvPr/>
        </p:nvSpPr>
        <p:spPr>
          <a:xfrm>
            <a:off x="0" y="6275388"/>
            <a:ext cx="30607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200" dirty="0">
                <a:solidFill>
                  <a:schemeClr val="tx1"/>
                </a:solidFill>
                <a:latin typeface="Century Gothic"/>
                <a:ea typeface="MS PGothic" pitchFamily="34" charset="-128"/>
                <a:cs typeface="Century Gothic"/>
              </a:rPr>
              <a:t>English Learner Master Plan, 2012, </a:t>
            </a:r>
          </a:p>
          <a:p>
            <a:pPr fontAlgn="auto">
              <a:spcBef>
                <a:spcPts val="0"/>
              </a:spcBef>
              <a:spcAft>
                <a:spcPts val="0"/>
              </a:spcAft>
              <a:defRPr/>
            </a:pPr>
            <a:r>
              <a:rPr lang="en-US" sz="1200" dirty="0">
                <a:solidFill>
                  <a:schemeClr val="tx1"/>
                </a:solidFill>
                <a:latin typeface="Century Gothic"/>
                <a:ea typeface="MS PGothic" pitchFamily="34" charset="-128"/>
                <a:cs typeface="Century Gothic"/>
              </a:rPr>
              <a:t>Pages 2-3</a:t>
            </a:r>
            <a:endParaRPr lang="en-US" sz="1200" b="1" dirty="0">
              <a:solidFill>
                <a:schemeClr val="tx1"/>
              </a:solidFill>
              <a:latin typeface="Century Gothic"/>
              <a:cs typeface="Century Gothic"/>
            </a:endParaRPr>
          </a:p>
        </p:txBody>
      </p:sp>
      <p:sp>
        <p:nvSpPr>
          <p:cNvPr id="40964" name="TextBox 8"/>
          <p:cNvSpPr txBox="1">
            <a:spLocks noChangeArrowheads="1"/>
          </p:cNvSpPr>
          <p:nvPr/>
        </p:nvSpPr>
        <p:spPr bwMode="auto">
          <a:xfrm>
            <a:off x="1354138" y="244475"/>
            <a:ext cx="70151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algn="ctr" defTabSz="914400">
              <a:spcBef>
                <a:spcPts val="2000"/>
              </a:spcBef>
              <a:buClr>
                <a:srgbClr val="6FB7D7"/>
              </a:buClr>
              <a:buSzPct val="110000"/>
            </a:pPr>
            <a:r>
              <a:rPr lang="en-US" sz="2800" b="1">
                <a:solidFill>
                  <a:srgbClr val="595959"/>
                </a:solidFill>
                <a:latin typeface="Century Gothic" charset="0"/>
                <a:cs typeface="Century Gothic" charset="0"/>
              </a:rPr>
              <a:t>Guiding Principles</a:t>
            </a:r>
          </a:p>
        </p:txBody>
      </p:sp>
      <p:sp>
        <p:nvSpPr>
          <p:cNvPr id="7" name="Shape 134"/>
          <p:cNvSpPr>
            <a:spLocks/>
          </p:cNvSpPr>
          <p:nvPr/>
        </p:nvSpPr>
        <p:spPr bwMode="auto">
          <a:xfrm>
            <a:off x="906463" y="2365375"/>
            <a:ext cx="8150225" cy="941388"/>
          </a:xfrm>
          <a:custGeom>
            <a:avLst/>
            <a:gdLst>
              <a:gd name="T0" fmla="*/ 0 w 8150225"/>
              <a:gd name="T1" fmla="*/ 0 h 941402"/>
              <a:gd name="T2" fmla="*/ 8150225 w 8150225"/>
              <a:gd name="T3" fmla="*/ 0 h 941402"/>
              <a:gd name="T4" fmla="*/ 8150225 w 8150225"/>
              <a:gd name="T5" fmla="*/ 941207 h 941402"/>
              <a:gd name="T6" fmla="*/ 0 w 8150225"/>
              <a:gd name="T7" fmla="*/ 941207 h 941402"/>
              <a:gd name="T8" fmla="*/ 0 w 8150225"/>
              <a:gd name="T9" fmla="*/ 0 h 941402"/>
              <a:gd name="T10" fmla="*/ 117675 w 8150225"/>
              <a:gd name="T11" fmla="*/ 117649 h 941402"/>
              <a:gd name="T12" fmla="*/ 117675 w 8150225"/>
              <a:gd name="T13" fmla="*/ 823558 h 941402"/>
              <a:gd name="T14" fmla="*/ 8032550 w 8150225"/>
              <a:gd name="T15" fmla="*/ 823558 h 941402"/>
              <a:gd name="T16" fmla="*/ 8032550 w 8150225"/>
              <a:gd name="T17" fmla="*/ 117649 h 941402"/>
              <a:gd name="T18" fmla="*/ 117675 w 8150225"/>
              <a:gd name="T19" fmla="*/ 117649 h 94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50225"/>
              <a:gd name="T31" fmla="*/ 0 h 941402"/>
              <a:gd name="T32" fmla="*/ 8150225 w 8150225"/>
              <a:gd name="T33" fmla="*/ 941402 h 94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50225" h="941402" extrusionOk="0">
                <a:moveTo>
                  <a:pt x="0" y="0"/>
                </a:moveTo>
                <a:lnTo>
                  <a:pt x="8150225" y="0"/>
                </a:lnTo>
                <a:lnTo>
                  <a:pt x="8150225" y="941402"/>
                </a:lnTo>
                <a:lnTo>
                  <a:pt x="0" y="941402"/>
                </a:lnTo>
                <a:lnTo>
                  <a:pt x="0" y="0"/>
                </a:lnTo>
                <a:close/>
                <a:moveTo>
                  <a:pt x="117675" y="117675"/>
                </a:moveTo>
                <a:lnTo>
                  <a:pt x="117675" y="823727"/>
                </a:lnTo>
                <a:lnTo>
                  <a:pt x="8032550" y="823727"/>
                </a:lnTo>
                <a:lnTo>
                  <a:pt x="8032550" y="117675"/>
                </a:lnTo>
                <a:lnTo>
                  <a:pt x="117675" y="117675"/>
                </a:lnTo>
                <a:close/>
              </a:path>
            </a:pathLst>
          </a:custGeom>
          <a:solidFill>
            <a:schemeClr val="tx2">
              <a:lumMod val="50000"/>
              <a:lumOff val="50000"/>
            </a:schemeClr>
          </a:solidFill>
          <a:ln w="6350" cmpd="sng">
            <a:solidFill>
              <a:srgbClr val="287A9E"/>
            </a:solidFill>
            <a:miter lim="800000"/>
            <a:headEnd/>
            <a:tailEnd/>
          </a:ln>
        </p:spPr>
        <p:txBody>
          <a:bodyPr lIns="91425" tIns="45700" rIns="91425" bIns="45700" anchor="ctr"/>
          <a:lstStyle/>
          <a:p>
            <a:pPr fontAlgn="auto">
              <a:spcBef>
                <a:spcPts val="0"/>
              </a:spcBef>
              <a:spcAft>
                <a:spcPts val="0"/>
              </a:spcAft>
              <a:defRPr/>
            </a:pPr>
            <a:endParaRPr lang="en-US" sz="1800">
              <a:latin typeface="+mn-lt"/>
              <a:ea typeface="+mn-ea"/>
              <a:cs typeface="+mn-cs"/>
            </a:endParaRPr>
          </a:p>
        </p:txBody>
      </p:sp>
      <p:sp>
        <p:nvSpPr>
          <p:cNvPr id="9" name="Shape 134"/>
          <p:cNvSpPr>
            <a:spLocks/>
          </p:cNvSpPr>
          <p:nvPr/>
        </p:nvSpPr>
        <p:spPr bwMode="auto">
          <a:xfrm>
            <a:off x="923925" y="3111500"/>
            <a:ext cx="8150225" cy="941388"/>
          </a:xfrm>
          <a:custGeom>
            <a:avLst/>
            <a:gdLst>
              <a:gd name="T0" fmla="*/ 0 w 8150225"/>
              <a:gd name="T1" fmla="*/ 0 h 941402"/>
              <a:gd name="T2" fmla="*/ 8150225 w 8150225"/>
              <a:gd name="T3" fmla="*/ 0 h 941402"/>
              <a:gd name="T4" fmla="*/ 8150225 w 8150225"/>
              <a:gd name="T5" fmla="*/ 941207 h 941402"/>
              <a:gd name="T6" fmla="*/ 0 w 8150225"/>
              <a:gd name="T7" fmla="*/ 941207 h 941402"/>
              <a:gd name="T8" fmla="*/ 0 w 8150225"/>
              <a:gd name="T9" fmla="*/ 0 h 941402"/>
              <a:gd name="T10" fmla="*/ 117675 w 8150225"/>
              <a:gd name="T11" fmla="*/ 117649 h 941402"/>
              <a:gd name="T12" fmla="*/ 117675 w 8150225"/>
              <a:gd name="T13" fmla="*/ 823558 h 941402"/>
              <a:gd name="T14" fmla="*/ 8032550 w 8150225"/>
              <a:gd name="T15" fmla="*/ 823558 h 941402"/>
              <a:gd name="T16" fmla="*/ 8032550 w 8150225"/>
              <a:gd name="T17" fmla="*/ 117649 h 941402"/>
              <a:gd name="T18" fmla="*/ 117675 w 8150225"/>
              <a:gd name="T19" fmla="*/ 117649 h 94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50225"/>
              <a:gd name="T31" fmla="*/ 0 h 941402"/>
              <a:gd name="T32" fmla="*/ 8150225 w 8150225"/>
              <a:gd name="T33" fmla="*/ 941402 h 941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50225" h="941402" extrusionOk="0">
                <a:moveTo>
                  <a:pt x="0" y="0"/>
                </a:moveTo>
                <a:lnTo>
                  <a:pt x="8150225" y="0"/>
                </a:lnTo>
                <a:lnTo>
                  <a:pt x="8150225" y="941402"/>
                </a:lnTo>
                <a:lnTo>
                  <a:pt x="0" y="941402"/>
                </a:lnTo>
                <a:lnTo>
                  <a:pt x="0" y="0"/>
                </a:lnTo>
                <a:close/>
                <a:moveTo>
                  <a:pt x="117675" y="117675"/>
                </a:moveTo>
                <a:lnTo>
                  <a:pt x="117675" y="823727"/>
                </a:lnTo>
                <a:lnTo>
                  <a:pt x="8032550" y="823727"/>
                </a:lnTo>
                <a:lnTo>
                  <a:pt x="8032550" y="117675"/>
                </a:lnTo>
                <a:lnTo>
                  <a:pt x="117675" y="117675"/>
                </a:lnTo>
                <a:close/>
              </a:path>
            </a:pathLst>
          </a:custGeom>
          <a:solidFill>
            <a:schemeClr val="tx2">
              <a:lumMod val="50000"/>
              <a:lumOff val="50000"/>
            </a:schemeClr>
          </a:solidFill>
          <a:ln w="6350" cmpd="sng">
            <a:solidFill>
              <a:srgbClr val="287A9E"/>
            </a:solidFill>
            <a:miter lim="800000"/>
            <a:headEnd/>
            <a:tailEnd/>
          </a:ln>
        </p:spPr>
        <p:txBody>
          <a:bodyPr lIns="91425" tIns="45700" rIns="91425" bIns="45700" anchor="ctr"/>
          <a:lstStyle/>
          <a:p>
            <a:pPr fontAlgn="auto">
              <a:spcBef>
                <a:spcPts val="0"/>
              </a:spcBef>
              <a:spcAft>
                <a:spcPts val="0"/>
              </a:spcAft>
              <a:defRPr/>
            </a:pPr>
            <a:endParaRPr lang="en-US" sz="1800">
              <a:latin typeface="+mn-lt"/>
              <a:ea typeface="+mn-ea"/>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hape 100"/>
          <p:cNvSpPr>
            <a:spLocks noGrp="1"/>
          </p:cNvSpPr>
          <p:nvPr>
            <p:ph type="title"/>
          </p:nvPr>
        </p:nvSpPr>
        <p:spPr>
          <a:xfrm>
            <a:off x="479425" y="415925"/>
            <a:ext cx="8229600" cy="817563"/>
          </a:xfrm>
        </p:spPr>
        <p:txBody>
          <a:bodyPr tIns="45700" bIns="45700"/>
          <a:lstStyle/>
          <a:p>
            <a:pPr>
              <a:buSzPct val="25000"/>
              <a:buFont typeface="Questrial" charset="0"/>
              <a:buNone/>
            </a:pPr>
            <a:r>
              <a:rPr lang="en-US" sz="4600" b="1">
                <a:solidFill>
                  <a:schemeClr val="accent1"/>
                </a:solidFill>
                <a:latin typeface="Century Gothic" charset="0"/>
                <a:cs typeface="Century Gothic" charset="0"/>
                <a:sym typeface="Questrial" charset="0"/>
              </a:rPr>
              <a:t>District Instructional Priorities</a:t>
            </a:r>
          </a:p>
        </p:txBody>
      </p:sp>
      <p:sp>
        <p:nvSpPr>
          <p:cNvPr id="3074" name="Shape 101"/>
          <p:cNvSpPr>
            <a:spLocks noGrp="1"/>
          </p:cNvSpPr>
          <p:nvPr>
            <p:ph type="body" idx="4294967295"/>
          </p:nvPr>
        </p:nvSpPr>
        <p:spPr>
          <a:xfrm>
            <a:off x="0" y="2286000"/>
            <a:ext cx="8229600" cy="3992563"/>
          </a:xfrm>
        </p:spPr>
        <p:txBody>
          <a:bodyPr tIns="45700" bIns="45700"/>
          <a:lstStyle/>
          <a:p>
            <a:pPr marL="349250" indent="-180975">
              <a:buClr>
                <a:srgbClr val="6FB7D7"/>
              </a:buClr>
            </a:pPr>
            <a:endParaRPr lang="en-US" sz="2400">
              <a:solidFill>
                <a:srgbClr val="595959"/>
              </a:solidFill>
              <a:latin typeface="Calibri" charset="0"/>
              <a:cs typeface="Calibri" charset="0"/>
              <a:sym typeface="Calibri" charset="0"/>
            </a:endParaRPr>
          </a:p>
          <a:p>
            <a:pPr marL="349250" indent="-180975">
              <a:spcBef>
                <a:spcPts val="2000"/>
              </a:spcBef>
              <a:buClr>
                <a:srgbClr val="000000"/>
              </a:buClr>
            </a:pPr>
            <a:endParaRPr lang="en-US" sz="2400">
              <a:solidFill>
                <a:srgbClr val="595959"/>
              </a:solidFill>
              <a:latin typeface="Calibri" charset="0"/>
              <a:cs typeface="Calibri" charset="0"/>
              <a:sym typeface="Calibri" charset="0"/>
            </a:endParaRPr>
          </a:p>
          <a:p>
            <a:pPr marL="349250" indent="-180975">
              <a:spcBef>
                <a:spcPts val="2000"/>
              </a:spcBef>
              <a:buClr>
                <a:srgbClr val="000000"/>
              </a:buClr>
            </a:pPr>
            <a:endParaRPr lang="en-US" sz="2400">
              <a:solidFill>
                <a:srgbClr val="595959"/>
              </a:solidFill>
              <a:latin typeface="Calibri" charset="0"/>
              <a:cs typeface="Calibri" charset="0"/>
              <a:sym typeface="Calibri" charset="0"/>
            </a:endParaRPr>
          </a:p>
          <a:p>
            <a:pPr marL="349250" indent="-180975">
              <a:spcBef>
                <a:spcPts val="2000"/>
              </a:spcBef>
              <a:buClr>
                <a:srgbClr val="000000"/>
              </a:buClr>
            </a:pPr>
            <a:endParaRPr lang="en-US" sz="2400">
              <a:solidFill>
                <a:srgbClr val="595959"/>
              </a:solidFill>
              <a:latin typeface="Calibri" charset="0"/>
              <a:cs typeface="Calibri" charset="0"/>
              <a:sym typeface="Calibri" charset="0"/>
            </a:endParaRPr>
          </a:p>
          <a:p>
            <a:pPr marL="349250" indent="-180975">
              <a:spcBef>
                <a:spcPts val="2000"/>
              </a:spcBef>
              <a:buClr>
                <a:srgbClr val="000000"/>
              </a:buClr>
            </a:pPr>
            <a:endParaRPr lang="en-US" sz="2400">
              <a:solidFill>
                <a:srgbClr val="595959"/>
              </a:solidFill>
              <a:latin typeface="Calibri" charset="0"/>
              <a:cs typeface="Calibri" charset="0"/>
              <a:sym typeface="Calibri" charset="0"/>
            </a:endParaRPr>
          </a:p>
          <a:p>
            <a:pPr marL="349250" indent="-180975"/>
            <a:endParaRPr lang="en-US" sz="2400">
              <a:solidFill>
                <a:srgbClr val="595959"/>
              </a:solidFill>
              <a:latin typeface="Calibri" charset="0"/>
              <a:cs typeface="Calibri" charset="0"/>
              <a:sym typeface="Calibri" charset="0"/>
            </a:endParaRPr>
          </a:p>
        </p:txBody>
      </p:sp>
      <p:pic>
        <p:nvPicPr>
          <p:cNvPr id="3075" name="Shape 10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4404"/>
          <a:stretch>
            <a:fillRect/>
          </a:stretch>
        </p:blipFill>
        <p:spPr bwMode="auto">
          <a:xfrm>
            <a:off x="933450" y="1379538"/>
            <a:ext cx="7540625" cy="5354637"/>
          </a:xfrm>
          <a:prstGeom prst="rect">
            <a:avLst/>
          </a:prstGeom>
          <a:solidFill>
            <a:srgbClr val="EEEEEE"/>
          </a:solidFill>
          <a:ln w="88900" cap="sq">
            <a:solidFill>
              <a:srgbClr val="FFFFFF"/>
            </a:solidFill>
            <a:miter lim="800000"/>
            <a:headEnd/>
            <a:tailEnd/>
          </a:ln>
        </p:spPr>
      </p:pic>
      <p:sp>
        <p:nvSpPr>
          <p:cNvPr id="3076" name="Shape 103"/>
          <p:cNvSpPr txBox="1">
            <a:spLocks noChangeArrowheads="1"/>
          </p:cNvSpPr>
          <p:nvPr/>
        </p:nvSpPr>
        <p:spPr bwMode="auto">
          <a:xfrm>
            <a:off x="2825750" y="5284788"/>
            <a:ext cx="1878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Common Core</a:t>
            </a:r>
          </a:p>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(The What)</a:t>
            </a:r>
          </a:p>
        </p:txBody>
      </p:sp>
      <p:sp>
        <p:nvSpPr>
          <p:cNvPr id="3077" name="Shape 104"/>
          <p:cNvSpPr txBox="1">
            <a:spLocks noChangeArrowheads="1"/>
          </p:cNvSpPr>
          <p:nvPr/>
        </p:nvSpPr>
        <p:spPr bwMode="auto">
          <a:xfrm>
            <a:off x="5116513" y="1277938"/>
            <a:ext cx="243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Master Plan</a:t>
            </a:r>
          </a:p>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(The Who)</a:t>
            </a:r>
          </a:p>
        </p:txBody>
      </p:sp>
      <p:sp>
        <p:nvSpPr>
          <p:cNvPr id="3078" name="Shape 105"/>
          <p:cNvSpPr txBox="1">
            <a:spLocks noChangeArrowheads="1"/>
          </p:cNvSpPr>
          <p:nvPr/>
        </p:nvSpPr>
        <p:spPr bwMode="auto">
          <a:xfrm>
            <a:off x="6602413" y="4437063"/>
            <a:ext cx="2106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TGDC</a:t>
            </a:r>
            <a:br>
              <a:rPr lang="en-US" sz="2400" b="1">
                <a:solidFill>
                  <a:srgbClr val="000000"/>
                </a:solidFill>
                <a:latin typeface="Century Gothic" charset="0"/>
                <a:cs typeface="Century Gothic" charset="0"/>
                <a:sym typeface="Questrial" charset="0"/>
              </a:rPr>
            </a:br>
            <a:r>
              <a:rPr lang="en-US" sz="2400" b="1">
                <a:solidFill>
                  <a:srgbClr val="000000"/>
                </a:solidFill>
                <a:latin typeface="Century Gothic" charset="0"/>
                <a:cs typeface="Century Gothic" charset="0"/>
                <a:sym typeface="Questrial" charset="0"/>
              </a:rPr>
              <a:t>Teaching &amp;</a:t>
            </a:r>
          </a:p>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 Learning</a:t>
            </a:r>
          </a:p>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Framework</a:t>
            </a:r>
          </a:p>
          <a:p>
            <a:pPr algn="ctr">
              <a:buClr>
                <a:srgbClr val="000000"/>
              </a:buClr>
              <a:buSzPct val="25000"/>
              <a:buFont typeface="Questrial" charset="0"/>
              <a:buNone/>
            </a:pPr>
            <a:r>
              <a:rPr lang="en-US" sz="2400" b="1">
                <a:solidFill>
                  <a:srgbClr val="000000"/>
                </a:solidFill>
                <a:latin typeface="Century Gothic" charset="0"/>
                <a:cs typeface="Century Gothic" charset="0"/>
                <a:sym typeface="Questrial" charset="0"/>
              </a:rPr>
              <a:t>(The How)</a:t>
            </a:r>
          </a:p>
        </p:txBody>
      </p:sp>
      <p:cxnSp>
        <p:nvCxnSpPr>
          <p:cNvPr id="3079" name="Shape 106"/>
          <p:cNvCxnSpPr>
            <a:cxnSpLocks noChangeShapeType="1"/>
          </p:cNvCxnSpPr>
          <p:nvPr/>
        </p:nvCxnSpPr>
        <p:spPr bwMode="auto">
          <a:xfrm flipV="1">
            <a:off x="3435350" y="4592638"/>
            <a:ext cx="609600" cy="692150"/>
          </a:xfrm>
          <a:prstGeom prst="straightConnector1">
            <a:avLst/>
          </a:prstGeom>
          <a:noFill/>
          <a:ln w="25400" cap="rnd">
            <a:solidFill>
              <a:schemeClr val="accent1"/>
            </a:solidFill>
            <a:miter lim="800000"/>
            <a:headEnd/>
            <a:tailEnd type="stealth" w="lg" len="lg"/>
          </a:ln>
          <a:extLst>
            <a:ext uri="{909E8E84-426E-40dd-AFC4-6F175D3DCCD1}">
              <a14:hiddenFill xmlns:a14="http://schemas.microsoft.com/office/drawing/2010/main">
                <a:noFill/>
              </a14:hiddenFill>
            </a:ext>
          </a:extLst>
        </p:spPr>
      </p:cxnSp>
      <p:cxnSp>
        <p:nvCxnSpPr>
          <p:cNvPr id="3080" name="Shape 107"/>
          <p:cNvCxnSpPr>
            <a:cxnSpLocks noChangeShapeType="1"/>
          </p:cNvCxnSpPr>
          <p:nvPr/>
        </p:nvCxnSpPr>
        <p:spPr bwMode="auto">
          <a:xfrm flipH="1">
            <a:off x="4502150" y="1784350"/>
            <a:ext cx="914400" cy="685800"/>
          </a:xfrm>
          <a:prstGeom prst="straightConnector1">
            <a:avLst/>
          </a:prstGeom>
          <a:noFill/>
          <a:ln w="25400" cap="rnd">
            <a:solidFill>
              <a:schemeClr val="accent1"/>
            </a:solidFill>
            <a:miter lim="800000"/>
            <a:headEnd/>
            <a:tailEnd type="stealth" w="lg" len="lg"/>
          </a:ln>
          <a:extLst>
            <a:ext uri="{909E8E84-426E-40dd-AFC4-6F175D3DCCD1}">
              <a14:hiddenFill xmlns:a14="http://schemas.microsoft.com/office/drawing/2010/main">
                <a:noFill/>
              </a14:hiddenFill>
            </a:ext>
          </a:extLst>
        </p:spPr>
      </p:cxnSp>
      <p:cxnSp>
        <p:nvCxnSpPr>
          <p:cNvPr id="3081" name="Shape 108"/>
          <p:cNvCxnSpPr>
            <a:cxnSpLocks noChangeShapeType="1"/>
          </p:cNvCxnSpPr>
          <p:nvPr/>
        </p:nvCxnSpPr>
        <p:spPr bwMode="auto">
          <a:xfrm flipH="1" flipV="1">
            <a:off x="6124575" y="4208463"/>
            <a:ext cx="973138" cy="304800"/>
          </a:xfrm>
          <a:prstGeom prst="straightConnector1">
            <a:avLst/>
          </a:prstGeom>
          <a:noFill/>
          <a:ln w="25400" cap="rnd">
            <a:solidFill>
              <a:schemeClr val="accent1"/>
            </a:solidFill>
            <a:miter lim="800000"/>
            <a:headEnd/>
            <a:tailEnd type="stealth"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863789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Shape 1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8575" b="14555"/>
          <a:stretch>
            <a:fillRect/>
          </a:stretch>
        </p:blipFill>
        <p:spPr bwMode="auto">
          <a:xfrm>
            <a:off x="1108075" y="-358775"/>
            <a:ext cx="7050088"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4" name="Shape 115"/>
          <p:cNvGrpSpPr>
            <a:grpSpLocks/>
          </p:cNvGrpSpPr>
          <p:nvPr/>
        </p:nvGrpSpPr>
        <p:grpSpPr bwMode="auto">
          <a:xfrm>
            <a:off x="590550" y="585788"/>
            <a:ext cx="1085850" cy="384175"/>
            <a:chOff x="590550" y="585787"/>
            <a:chExt cx="1085850" cy="384174"/>
          </a:xfrm>
        </p:grpSpPr>
        <p:pic>
          <p:nvPicPr>
            <p:cNvPr id="18442" name="Shape 11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585787"/>
              <a:ext cx="10858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Shape 117"/>
            <p:cNvSpPr txBox="1">
              <a:spLocks noChangeArrowheads="1"/>
            </p:cNvSpPr>
            <p:nvPr/>
          </p:nvSpPr>
          <p:spPr bwMode="auto">
            <a:xfrm>
              <a:off x="666750" y="696912"/>
              <a:ext cx="8763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dirty="0">
                <a:latin typeface="Century Gothic"/>
              </a:endParaRPr>
            </a:p>
          </p:txBody>
        </p:sp>
      </p:grpSp>
      <p:grpSp>
        <p:nvGrpSpPr>
          <p:cNvPr id="18435" name="Shape 118"/>
          <p:cNvGrpSpPr>
            <a:grpSpLocks/>
          </p:cNvGrpSpPr>
          <p:nvPr/>
        </p:nvGrpSpPr>
        <p:grpSpPr bwMode="auto">
          <a:xfrm>
            <a:off x="590550" y="841375"/>
            <a:ext cx="1085850" cy="384175"/>
            <a:chOff x="590550" y="841375"/>
            <a:chExt cx="1085850" cy="384174"/>
          </a:xfrm>
        </p:grpSpPr>
        <p:pic>
          <p:nvPicPr>
            <p:cNvPr id="18440" name="Shape 11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 y="841375"/>
              <a:ext cx="10858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Shape 120"/>
            <p:cNvSpPr txBox="1">
              <a:spLocks noChangeArrowheads="1"/>
            </p:cNvSpPr>
            <p:nvPr/>
          </p:nvSpPr>
          <p:spPr bwMode="auto">
            <a:xfrm>
              <a:off x="666750" y="954087"/>
              <a:ext cx="876300"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dirty="0">
                <a:latin typeface="Century Gothic"/>
              </a:endParaRPr>
            </a:p>
          </p:txBody>
        </p:sp>
      </p:grpSp>
      <p:grpSp>
        <p:nvGrpSpPr>
          <p:cNvPr id="18436" name="Shape 121"/>
          <p:cNvGrpSpPr>
            <a:grpSpLocks/>
          </p:cNvGrpSpPr>
          <p:nvPr/>
        </p:nvGrpSpPr>
        <p:grpSpPr bwMode="auto">
          <a:xfrm>
            <a:off x="590550" y="1878013"/>
            <a:ext cx="1085850" cy="384175"/>
            <a:chOff x="590550" y="1878011"/>
            <a:chExt cx="1085850" cy="384174"/>
          </a:xfrm>
        </p:grpSpPr>
        <p:pic>
          <p:nvPicPr>
            <p:cNvPr id="18438" name="Shape 12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1878011"/>
              <a:ext cx="1085850" cy="38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Shape 123"/>
            <p:cNvSpPr txBox="1">
              <a:spLocks noChangeArrowheads="1"/>
            </p:cNvSpPr>
            <p:nvPr/>
          </p:nvSpPr>
          <p:spPr bwMode="auto">
            <a:xfrm>
              <a:off x="666750" y="1989136"/>
              <a:ext cx="8763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endParaRPr lang="en-US" sz="1800" dirty="0">
                <a:latin typeface="Century Gothic"/>
              </a:endParaRPr>
            </a:p>
          </p:txBody>
        </p:sp>
      </p:grpSp>
      <p:sp>
        <p:nvSpPr>
          <p:cNvPr id="18437" name="Shape 124"/>
          <p:cNvSpPr txBox="1">
            <a:spLocks noChangeArrowheads="1"/>
          </p:cNvSpPr>
          <p:nvPr/>
        </p:nvSpPr>
        <p:spPr bwMode="auto">
          <a:xfrm>
            <a:off x="1598613" y="30163"/>
            <a:ext cx="6186487" cy="276225"/>
          </a:xfrm>
          <a:prstGeom prst="rect">
            <a:avLst/>
          </a:prstGeom>
          <a:solidFill>
            <a:srgbClr val="2F97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buClr>
                <a:srgbClr val="000000"/>
              </a:buClr>
              <a:buSzPct val="25000"/>
              <a:buFont typeface="Arial" charset="0"/>
              <a:buNone/>
            </a:pPr>
            <a:r>
              <a:rPr lang="en-US" sz="1200" b="1" dirty="0">
                <a:latin typeface="Century Gothic"/>
              </a:rPr>
              <a:t>LAUSD TEACHING AND LEARNING FRAMEWORK 2014-2015 FOCUS ELEMENTS </a:t>
            </a:r>
          </a:p>
        </p:txBody>
      </p:sp>
    </p:spTree>
    <p:extLst>
      <p:ext uri="{BB962C8B-B14F-4D97-AF65-F5344CB8AC3E}">
        <p14:creationId xmlns:p14="http://schemas.microsoft.com/office/powerpoint/2010/main" val="203344176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a:xfrm>
            <a:off x="176213" y="304800"/>
            <a:ext cx="8662987" cy="663575"/>
          </a:xfrm>
        </p:spPr>
        <p:txBody>
          <a:bodyPr>
            <a:normAutofit fontScale="90000"/>
          </a:bodyPr>
          <a:lstStyle/>
          <a:p>
            <a:pPr eaLnBrk="1" hangingPunct="1">
              <a:defRPr/>
            </a:pPr>
            <a:r>
              <a:rPr lang="en-US" sz="3900" b="1">
                <a:latin typeface="Century Gothic" charset="0"/>
                <a:cs typeface="MS PGothic" charset="0"/>
              </a:rPr>
              <a:t>Phase-In Plan for CA ELD Standards  </a:t>
            </a:r>
          </a:p>
        </p:txBody>
      </p:sp>
      <p:graphicFrame>
        <p:nvGraphicFramePr>
          <p:cNvPr id="5" name="Diagram 4"/>
          <p:cNvGraphicFramePr/>
          <p:nvPr/>
        </p:nvGraphicFramePr>
        <p:xfrm>
          <a:off x="252597" y="1371600"/>
          <a:ext cx="8586603"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76213" y="523875"/>
            <a:ext cx="8685212" cy="681038"/>
          </a:xfrm>
        </p:spPr>
        <p:txBody>
          <a:bodyPr/>
          <a:lstStyle/>
          <a:p>
            <a:pPr eaLnBrk="1" hangingPunct="1"/>
            <a:r>
              <a:rPr lang="en-US" sz="2800" b="1" i="1">
                <a:latin typeface="Century Gothic" charset="0"/>
              </a:rPr>
              <a:t/>
            </a:r>
            <a:br>
              <a:rPr lang="en-US" sz="2800" b="1" i="1">
                <a:latin typeface="Century Gothic" charset="0"/>
              </a:rPr>
            </a:br>
            <a:r>
              <a:rPr lang="en-US" sz="2800" b="1" i="1">
                <a:latin typeface="Century Gothic" charset="0"/>
              </a:rPr>
              <a:t/>
            </a:r>
            <a:br>
              <a:rPr lang="en-US" sz="2800" b="1" i="1">
                <a:latin typeface="Century Gothic" charset="0"/>
              </a:rPr>
            </a:br>
            <a:r>
              <a:rPr lang="en-US" sz="2800" b="1">
                <a:latin typeface="Century Gothic" charset="0"/>
              </a:rPr>
              <a:t>What must students be able to do with language? </a:t>
            </a:r>
            <a:endParaRPr lang="en-US" sz="2800">
              <a:latin typeface="News Gothic MT" charset="0"/>
            </a:endParaRPr>
          </a:p>
        </p:txBody>
      </p:sp>
      <p:pic>
        <p:nvPicPr>
          <p:cNvPr id="47106" name="Picture 9" descr="Screen Shot 2013-12-04 at 11.45.1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171450"/>
            <a:ext cx="203676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549275" y="1439863"/>
          <a:ext cx="8042275" cy="5211947"/>
        </p:xfrm>
        <a:graphic>
          <a:graphicData uri="http://schemas.openxmlformats.org/drawingml/2006/table">
            <a:tbl>
              <a:tblPr/>
              <a:tblGrid>
                <a:gridCol w="2681288"/>
                <a:gridCol w="2679700"/>
                <a:gridCol w="2681287"/>
              </a:tblGrid>
              <a:tr h="365684">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Candara" panose="020E0502030303020204" pitchFamily="34" charset="0"/>
                          <a:ea typeface="MS PGothic" panose="020B0600070205080204" pitchFamily="34" charset="-128"/>
                        </a:rPr>
                        <a:t>ELA</a:t>
                      </a:r>
                    </a:p>
                  </a:txBody>
                  <a:tcPr marT="45687" marB="45687"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Candara" panose="020E0502030303020204" pitchFamily="34" charset="0"/>
                          <a:ea typeface="MS PGothic" panose="020B0600070205080204" pitchFamily="34" charset="-128"/>
                        </a:rPr>
                        <a:t>MATH</a:t>
                      </a:r>
                    </a:p>
                  </a:txBody>
                  <a:tcPr marT="45687" marB="45687"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Candara" panose="020E0502030303020204" pitchFamily="34" charset="0"/>
                          <a:ea typeface="MS PGothic" panose="020B0600070205080204" pitchFamily="34" charset="-128"/>
                        </a:rPr>
                        <a:t>SCIENCE</a:t>
                      </a:r>
                    </a:p>
                  </a:txBody>
                  <a:tcPr marT="45687" marB="45687"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20000"/>
                        <a:lumOff val="80000"/>
                      </a:schemeClr>
                    </a:solidFill>
                  </a:tcPr>
                </a:tc>
              </a:tr>
              <a:tr h="4846078">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Comprehend and evaluate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complex texts across a range of types and disciplines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Construct effective arguments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convey</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intricate or multifaceted information </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Discern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 speaker’s key points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Request clarification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ask relevant</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questions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Build on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others’ ideas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Articulate</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their own ideas, 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confirm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they have been understood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Candara" panose="020E0502030303020204" pitchFamily="34" charset="0"/>
                        <a:ea typeface="MS PGothic" panose="020B0600070205080204" pitchFamily="34" charset="-128"/>
                      </a:endParaRPr>
                    </a:p>
                  </a:txBody>
                  <a:tcPr marT="45687" marB="45687"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Understand and use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stated assumptions, definitions, and previously established results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in constructing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arguments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Make conjectures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build a logical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progression of statements to explore the truth of their conjectures </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Justify</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 their conclusions,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communicate them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to others, and </a:t>
                      </a: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respond to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the arguments of others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Candara" panose="020E0502030303020204" pitchFamily="34" charset="0"/>
                        <a:ea typeface="MS PGothic" panose="020B0600070205080204" pitchFamily="34" charset="-128"/>
                      </a:endParaRPr>
                    </a:p>
                  </a:txBody>
                  <a:tcPr marT="45687" marB="45687"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1pPr>
                      <a:lvl2pPr marL="742950" indent="-28575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MS PGothic" panose="020B0600070205080204" pitchFamily="34" charset="-128"/>
                        </a:defRPr>
                      </a:lvl2pPr>
                      <a:lvl3pPr marL="1143000" indent="-22860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MS PGothic" panose="020B0600070205080204" pitchFamily="34" charset="-128"/>
                        </a:defRPr>
                      </a:lvl3pPr>
                      <a:lvl4pPr marL="1600200" indent="-22860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MS PGothic" panose="020B0600070205080204" pitchFamily="34" charset="-128"/>
                        </a:defRPr>
                      </a:lvl4pPr>
                      <a:lvl5pPr marL="2057400" indent="-22860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5pPr>
                      <a:lvl6pPr marL="25146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6pPr>
                      <a:lvl7pPr marL="29718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7pPr>
                      <a:lvl8pPr marL="34290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8pPr>
                      <a:lvl9pPr marL="3886200" indent="-228600" fontAlgn="base">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Construct explanations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and designated solutions</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Engaging in argument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from evidence</a:t>
                      </a: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None/>
                        <a:tabLst/>
                      </a:pPr>
                      <a:endPar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
                          <a:srgbClr val="83D3FE"/>
                        </a:buClr>
                        <a:buSzTx/>
                        <a:buFont typeface="Wingdings 2" panose="05020102010507070707" pitchFamily="18" charset="2"/>
                        <a:buChar char=""/>
                        <a:tabLst/>
                      </a:pPr>
                      <a:r>
                        <a:rPr kumimoji="0" lang="en-US" altLang="en-US" sz="1400" b="1"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Obtain, evaluate, and communicate </a:t>
                      </a:r>
                      <a:r>
                        <a:rPr kumimoji="0" lang="en-US" altLang="en-US" sz="1400" b="0" i="0" u="none" strike="noStrike" cap="none" normalizeH="0" baseline="0" dirty="0" smtClean="0">
                          <a:ln>
                            <a:noFill/>
                          </a:ln>
                          <a:solidFill>
                            <a:srgbClr val="595959"/>
                          </a:solidFill>
                          <a:effectLst/>
                          <a:latin typeface="Century Gothic" panose="020B0502020202020204" pitchFamily="34" charset="0"/>
                          <a:ea typeface="MS PGothic" panose="020B0600070205080204" pitchFamily="34" charset="-128"/>
                        </a:rPr>
                        <a:t>information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Candara" panose="020E0502030303020204" pitchFamily="34" charset="0"/>
                        <a:ea typeface="MS PGothic" panose="020B0600070205080204" pitchFamily="34" charset="-128"/>
                      </a:endParaRPr>
                    </a:p>
                  </a:txBody>
                  <a:tcPr marT="45687" marB="45687"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20000"/>
                        <a:lumOff val="80000"/>
                      </a:schemeClr>
                    </a:solidFill>
                  </a:tcPr>
                </a:tc>
              </a:tr>
            </a:tbl>
          </a:graphicData>
        </a:graphic>
      </p:graphicFrame>
      <p:pic>
        <p:nvPicPr>
          <p:cNvPr id="5" name="Picture 4"/>
          <p:cNvPicPr/>
          <p:nvPr/>
        </p:nvPicPr>
        <p:blipFill rotWithShape="1">
          <a:blip r:embed="rId4"/>
          <a:srcRect t="7691" r="87033" b="11282"/>
          <a:stretch/>
        </p:blipFill>
        <p:spPr bwMode="auto">
          <a:xfrm>
            <a:off x="6464951" y="3809333"/>
            <a:ext cx="1569937" cy="2747557"/>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4157</TotalTime>
  <Words>4054</Words>
  <Application>Microsoft Macintosh PowerPoint</Application>
  <PresentationFormat>On-screen Show (4:3)</PresentationFormat>
  <Paragraphs>486</Paragraphs>
  <Slides>29</Slides>
  <Notes>29</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Breeze</vt:lpstr>
      <vt:lpstr>PowerPoint Presentation</vt:lpstr>
      <vt:lpstr> How have you supported your ELs? </vt:lpstr>
      <vt:lpstr>    ELD Transition Sessions</vt:lpstr>
      <vt:lpstr>Objective</vt:lpstr>
      <vt:lpstr>Adapted from George Washington University</vt:lpstr>
      <vt:lpstr>District Instructional Priorities</vt:lpstr>
      <vt:lpstr>PowerPoint Presentation</vt:lpstr>
      <vt:lpstr>Phase-In Plan for CA ELD Standards  </vt:lpstr>
      <vt:lpstr>  What must students be able to do with language? </vt:lpstr>
      <vt:lpstr>CA ELD Standards Overview</vt:lpstr>
      <vt:lpstr>PowerPoint Presentation</vt:lpstr>
      <vt:lpstr>PowerPoint Presentation</vt:lpstr>
      <vt:lpstr>Listening Task : What are some linguistic resources that ELs need to be successful in literacy development?  </vt:lpstr>
      <vt:lpstr>PowerPoint Presentation</vt:lpstr>
      <vt:lpstr>Implications and Opportunities</vt:lpstr>
      <vt:lpstr>The Big Shift:  Defining Academic English Language</vt:lpstr>
      <vt:lpstr>Reading Groups</vt:lpstr>
      <vt:lpstr>Appendix B: Reading Assignments</vt:lpstr>
      <vt:lpstr> Key Concepts/Ideas Protocol </vt:lpstr>
      <vt:lpstr>Whole Group Share Out</vt:lpstr>
      <vt:lpstr>Let’s Practice and Apply! </vt:lpstr>
      <vt:lpstr>Whole Group Share Out</vt:lpstr>
      <vt:lpstr>Whole Group Share Out</vt:lpstr>
      <vt:lpstr>Whole Group Share Out</vt:lpstr>
      <vt:lpstr>Whole Group Share Out</vt:lpstr>
      <vt:lpstr>PowerPoint Presentation</vt:lpstr>
      <vt:lpstr>PowerPoint Presentation</vt:lpstr>
      <vt:lpstr>The Big Shift:  Defining Academic English Language</vt:lpstr>
      <vt:lpstr>PowerPoint Presentation</vt:lpstr>
    </vt:vector>
  </TitlesOfParts>
  <Company>Los Angeles Unified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Los Angeles Unified School District</cp:lastModifiedBy>
  <cp:revision>142</cp:revision>
  <cp:lastPrinted>2014-10-07T23:56:45Z</cp:lastPrinted>
  <dcterms:created xsi:type="dcterms:W3CDTF">2014-10-01T04:43:22Z</dcterms:created>
  <dcterms:modified xsi:type="dcterms:W3CDTF">2014-12-18T16:52:51Z</dcterms:modified>
</cp:coreProperties>
</file>