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19"/>
  </p:notesMasterIdLst>
  <p:handoutMasterIdLst>
    <p:handoutMasterId r:id="rId20"/>
  </p:handoutMasterIdLst>
  <p:sldIdLst>
    <p:sldId id="648" r:id="rId2"/>
    <p:sldId id="641" r:id="rId3"/>
    <p:sldId id="411" r:id="rId4"/>
    <p:sldId id="642" r:id="rId5"/>
    <p:sldId id="503" r:id="rId6"/>
    <p:sldId id="595" r:id="rId7"/>
    <p:sldId id="649" r:id="rId8"/>
    <p:sldId id="597" r:id="rId9"/>
    <p:sldId id="598" r:id="rId10"/>
    <p:sldId id="644" r:id="rId11"/>
    <p:sldId id="599" r:id="rId12"/>
    <p:sldId id="417" r:id="rId13"/>
    <p:sldId id="418" r:id="rId14"/>
    <p:sldId id="651" r:id="rId15"/>
    <p:sldId id="652" r:id="rId16"/>
    <p:sldId id="650" r:id="rId17"/>
    <p:sldId id="64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1D7F54"/>
    <a:srgbClr val="EFC349"/>
    <a:srgbClr val="EF9219"/>
    <a:srgbClr val="B3EBB3"/>
    <a:srgbClr val="DFBACE"/>
    <a:srgbClr val="B04FFD"/>
    <a:srgbClr val="01714B"/>
    <a:srgbClr val="4EB013"/>
    <a:srgbClr val="D45235"/>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58557" autoAdjust="0"/>
  </p:normalViewPr>
  <p:slideViewPr>
    <p:cSldViewPr snapToGrid="0" snapToObjects="1">
      <p:cViewPr>
        <p:scale>
          <a:sx n="91" d="100"/>
          <a:sy n="91" d="100"/>
        </p:scale>
        <p:origin x="-656" y="136"/>
      </p:cViewPr>
      <p:guideLst>
        <p:guide orient="horz" pos="2160"/>
        <p:guide pos="2880"/>
      </p:guideLst>
    </p:cSldViewPr>
  </p:slideViewPr>
  <p:outlineViewPr>
    <p:cViewPr>
      <p:scale>
        <a:sx n="33" d="100"/>
        <a:sy n="33" d="100"/>
      </p:scale>
      <p:origin x="0" y="-15296"/>
    </p:cViewPr>
  </p:outlineViewPr>
  <p:notesTextViewPr>
    <p:cViewPr>
      <p:scale>
        <a:sx n="100" d="100"/>
        <a:sy n="100" d="100"/>
      </p:scale>
      <p:origin x="0" y="0"/>
    </p:cViewPr>
  </p:notesTextViewPr>
  <p:sorterViewPr>
    <p:cViewPr>
      <p:scale>
        <a:sx n="119" d="100"/>
        <a:sy n="119" d="100"/>
      </p:scale>
      <p:origin x="0" y="47336"/>
    </p:cViewPr>
  </p:sorterViewPr>
  <p:notesViewPr>
    <p:cSldViewPr snapToGrid="0" snapToObjects="1">
      <p:cViewPr varScale="1">
        <p:scale>
          <a:sx n="76" d="100"/>
          <a:sy n="76" d="100"/>
        </p:scale>
        <p:origin x="35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D205A-ABD3-3B4A-BA58-A62BDDCEA28C}" type="doc">
      <dgm:prSet loTypeId="urn:microsoft.com/office/officeart/2005/8/layout/hProcess6" loCatId="" qsTypeId="urn:microsoft.com/office/officeart/2005/8/quickstyle/simple4" qsCatId="simple" csTypeId="urn:microsoft.com/office/officeart/2005/8/colors/colorful4" csCatId="colorful" phldr="1"/>
      <dgm:spPr/>
      <dgm:t>
        <a:bodyPr/>
        <a:lstStyle/>
        <a:p>
          <a:endParaRPr lang="en-US"/>
        </a:p>
      </dgm:t>
    </dgm:pt>
    <dgm:pt modelId="{8B4FDDC8-CA70-0746-970A-FB207052BAC2}">
      <dgm:prSet phldrT="[Text]"/>
      <dgm:spPr>
        <a:xfrm>
          <a:off x="3004" y="1302461"/>
          <a:ext cx="1411833" cy="1411833"/>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Fortify</a:t>
          </a:r>
          <a:r>
            <a:rPr lang="en-US" dirty="0" smtClean="0">
              <a:solidFill>
                <a:sysClr val="windowText" lastClr="000000"/>
              </a:solidFill>
              <a:latin typeface="Avenir Next" charset="0"/>
              <a:ea typeface="Avenir Next" charset="0"/>
              <a:cs typeface="Avenir Next" charset="0"/>
            </a:rPr>
            <a:t>	</a:t>
          </a:r>
          <a:endParaRPr lang="en-US" dirty="0">
            <a:solidFill>
              <a:sysClr val="windowText" lastClr="000000"/>
            </a:solidFill>
            <a:latin typeface="Avenir Next" charset="0"/>
            <a:ea typeface="Avenir Next" charset="0"/>
            <a:cs typeface="Avenir Next" charset="0"/>
          </a:endParaRPr>
        </a:p>
      </dgm:t>
    </dgm:pt>
    <dgm:pt modelId="{5E9EA6EA-FB64-9548-B03D-26C29C099D3E}" type="parTrans" cxnId="{0433AE98-C2F5-2E43-B4C0-2BE7F454267B}">
      <dgm:prSet/>
      <dgm:spPr/>
      <dgm:t>
        <a:bodyPr/>
        <a:lstStyle/>
        <a:p>
          <a:endParaRPr lang="en-US"/>
        </a:p>
      </dgm:t>
    </dgm:pt>
    <dgm:pt modelId="{399DF53E-B9DB-A34E-A38F-98A8B2DD8118}" type="sibTrans" cxnId="{0433AE98-C2F5-2E43-B4C0-2BE7F454267B}">
      <dgm:prSet/>
      <dgm:spPr/>
      <dgm:t>
        <a:bodyPr/>
        <a:lstStyle/>
        <a:p>
          <a:endParaRPr lang="en-US"/>
        </a:p>
      </dgm:t>
    </dgm:pt>
    <dgm:pt modelId="{2810B152-5A5D-ED4C-A055-F3BBC50CAF9F}">
      <dgm:prSet phldrT="[Text]" custT="1"/>
      <dgm:spPr>
        <a:xfrm>
          <a:off x="383437" y="792548"/>
          <a:ext cx="3478757" cy="2468239"/>
        </a:xfr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gm:spPr>
      <dgm:t>
        <a:bodyPr/>
        <a:lstStyle/>
        <a:p>
          <a:pPr marL="171450" lvl="1" indent="0" algn="l" defTabSz="844550">
            <a:lnSpc>
              <a:spcPct val="90000"/>
            </a:lnSpc>
            <a:spcBef>
              <a:spcPct val="0"/>
            </a:spcBef>
            <a:spcAft>
              <a:spcPct val="15000"/>
            </a:spcAft>
            <a:buNone/>
          </a:pPr>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8-10</a:t>
          </a: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dirty="0">
            <a:solidFill>
              <a:sysClr val="windowText" lastClr="000000">
                <a:hueOff val="0"/>
                <a:satOff val="0"/>
                <a:lumOff val="0"/>
                <a:alphaOff val="0"/>
              </a:sysClr>
            </a:solidFill>
            <a:latin typeface="Avenir Next" charset="0"/>
            <a:ea typeface="Avenir Next" charset="0"/>
            <a:cs typeface="Avenir Next" charset="0"/>
          </a:endParaRPr>
        </a:p>
      </dgm:t>
    </dgm:pt>
    <dgm:pt modelId="{DF44CC53-ECF3-394C-B955-D0A9E7BE6482}" type="parTrans" cxnId="{51AFAB14-B6C3-4441-9488-B1E307C2DE6D}">
      <dgm:prSet/>
      <dgm:spPr/>
      <dgm:t>
        <a:bodyPr/>
        <a:lstStyle/>
        <a:p>
          <a:endParaRPr lang="en-US"/>
        </a:p>
      </dgm:t>
    </dgm:pt>
    <dgm:pt modelId="{65F69FA0-83EF-124E-8086-8FCAB825FB14}" type="sibTrans" cxnId="{51AFAB14-B6C3-4441-9488-B1E307C2DE6D}">
      <dgm:prSet/>
      <dgm:spPr/>
      <dgm:t>
        <a:bodyPr/>
        <a:lstStyle/>
        <a:p>
          <a:endParaRPr lang="en-US"/>
        </a:p>
      </dgm:t>
    </dgm:pt>
    <dgm:pt modelId="{05E87EBD-0C37-844A-ADE9-88DDE9573997}">
      <dgm:prSet phldrT="[Text]"/>
      <dgm:spPr>
        <a:xfrm>
          <a:off x="4036612" y="1302461"/>
          <a:ext cx="1411833" cy="1411833"/>
        </a:xfr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Negotiate</a:t>
          </a:r>
          <a:endParaRPr lang="en-US" b="1" dirty="0">
            <a:solidFill>
              <a:sysClr val="windowText" lastClr="000000"/>
            </a:solidFill>
            <a:latin typeface="Avenir Next" charset="0"/>
            <a:ea typeface="Avenir Next" charset="0"/>
            <a:cs typeface="Avenir Next" charset="0"/>
          </a:endParaRPr>
        </a:p>
      </dgm:t>
    </dgm:pt>
    <dgm:pt modelId="{38B22389-A4BE-DA4F-8453-0F792C9A6B8B}" type="parTrans" cxnId="{20743166-06B7-7644-AD5D-69C1B47BC49A}">
      <dgm:prSet/>
      <dgm:spPr/>
      <dgm:t>
        <a:bodyPr/>
        <a:lstStyle/>
        <a:p>
          <a:endParaRPr lang="en-US"/>
        </a:p>
      </dgm:t>
    </dgm:pt>
    <dgm:pt modelId="{893138D9-E009-094C-9A40-BC606A4E91EE}" type="sibTrans" cxnId="{20743166-06B7-7644-AD5D-69C1B47BC49A}">
      <dgm:prSet/>
      <dgm:spPr/>
      <dgm:t>
        <a:bodyPr/>
        <a:lstStyle/>
        <a:p>
          <a:endParaRPr lang="en-US"/>
        </a:p>
      </dgm:t>
    </dgm:pt>
    <dgm:pt modelId="{26354AD0-D8B2-4148-BF03-3D82E1751F72}">
      <dgm:prSet phldrT="[Text]" custT="1"/>
      <dgm:spPr>
        <a:xfrm>
          <a:off x="4742528" y="774258"/>
          <a:ext cx="2823666" cy="2468239"/>
        </a:xfr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gm:spPr>
      <dgm:t>
        <a:bodyPr/>
        <a:lstStyle/>
        <a:p>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11-13</a:t>
          </a:r>
        </a:p>
        <a:p>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r>
            <a:rPr lang="en-US" sz="1800" b="1" baseline="0" dirty="0" smtClean="0">
              <a:solidFill>
                <a:sysClr val="windowText" lastClr="000000">
                  <a:hueOff val="0"/>
                  <a:satOff val="0"/>
                  <a:lumOff val="0"/>
                  <a:alphaOff val="0"/>
                </a:sysClr>
              </a:solidFill>
              <a:latin typeface="Calibri" panose="020F0502020204030204"/>
              <a:ea typeface=""/>
              <a:cs typeface=""/>
            </a:rPr>
            <a:t>     </a:t>
          </a:r>
          <a:endParaRPr lang="en-US" sz="1800" b="1" dirty="0">
            <a:solidFill>
              <a:sysClr val="windowText" lastClr="000000">
                <a:hueOff val="0"/>
                <a:satOff val="0"/>
                <a:lumOff val="0"/>
                <a:alphaOff val="0"/>
              </a:sysClr>
            </a:solidFill>
            <a:latin typeface="Calibri" panose="020F0502020204030204"/>
            <a:ea typeface=""/>
            <a:cs typeface=""/>
          </a:endParaRPr>
        </a:p>
      </dgm:t>
    </dgm:pt>
    <dgm:pt modelId="{08FA9226-F241-B64E-A208-0D9882053578}" type="parTrans" cxnId="{0BB50C67-6228-D047-A8BD-376534408ADE}">
      <dgm:prSet/>
      <dgm:spPr/>
      <dgm:t>
        <a:bodyPr/>
        <a:lstStyle/>
        <a:p>
          <a:endParaRPr lang="en-US"/>
        </a:p>
      </dgm:t>
    </dgm:pt>
    <dgm:pt modelId="{939EAFFE-1BB3-4347-B3AA-68A5D896BB24}" type="sibTrans" cxnId="{0BB50C67-6228-D047-A8BD-376534408ADE}">
      <dgm:prSet/>
      <dgm:spPr/>
      <dgm:t>
        <a:bodyPr/>
        <a:lstStyle/>
        <a:p>
          <a:endParaRPr lang="en-US"/>
        </a:p>
      </dgm:t>
    </dgm:pt>
    <dgm:pt modelId="{0D2E4BC9-CA07-254F-9A37-6482C5155F50}" type="pres">
      <dgm:prSet presAssocID="{919D205A-ABD3-3B4A-BA58-A62BDDCEA28C}" presName="theList" presStyleCnt="0">
        <dgm:presLayoutVars>
          <dgm:dir/>
          <dgm:animLvl val="lvl"/>
          <dgm:resizeHandles val="exact"/>
        </dgm:presLayoutVars>
      </dgm:prSet>
      <dgm:spPr/>
      <dgm:t>
        <a:bodyPr/>
        <a:lstStyle/>
        <a:p>
          <a:endParaRPr lang="en-US"/>
        </a:p>
      </dgm:t>
    </dgm:pt>
    <dgm:pt modelId="{52FFD767-4304-2042-83A8-048EF171BD0E}" type="pres">
      <dgm:prSet presAssocID="{8B4FDDC8-CA70-0746-970A-FB207052BAC2}" presName="compNode" presStyleCnt="0"/>
      <dgm:spPr/>
    </dgm:pt>
    <dgm:pt modelId="{D04E5B06-5E6D-6541-811B-992C175BC3A3}" type="pres">
      <dgm:prSet presAssocID="{8B4FDDC8-CA70-0746-970A-FB207052BAC2}" presName="noGeometry" presStyleCnt="0"/>
      <dgm:spPr/>
    </dgm:pt>
    <dgm:pt modelId="{D86A3B35-94DB-1D4E-AE0B-E5CEDC5A8816}" type="pres">
      <dgm:prSet presAssocID="{8B4FDDC8-CA70-0746-970A-FB207052BAC2}" presName="childTextVisible" presStyleLbl="bgAccFollowNode1" presStyleIdx="0" presStyleCnt="2" custScaleX="123200" custScaleY="120755" custLinFactNeighborX="6097" custLinFactNeighborY="-4445">
        <dgm:presLayoutVars>
          <dgm:bulletEnabled val="1"/>
        </dgm:presLayoutVars>
      </dgm:prSet>
      <dgm:spPr>
        <a:prstGeom prst="rightArrow">
          <a:avLst>
            <a:gd name="adj1" fmla="val 70000"/>
            <a:gd name="adj2" fmla="val 50000"/>
          </a:avLst>
        </a:prstGeom>
      </dgm:spPr>
      <dgm:t>
        <a:bodyPr/>
        <a:lstStyle/>
        <a:p>
          <a:endParaRPr lang="en-US"/>
        </a:p>
      </dgm:t>
    </dgm:pt>
    <dgm:pt modelId="{6951A576-BF81-534F-AB91-5DFF953CC971}" type="pres">
      <dgm:prSet presAssocID="{8B4FDDC8-CA70-0746-970A-FB207052BAC2}" presName="childTextHidden" presStyleLbl="bgAccFollowNode1" presStyleIdx="0" presStyleCnt="2"/>
      <dgm:spPr/>
      <dgm:t>
        <a:bodyPr/>
        <a:lstStyle/>
        <a:p>
          <a:endParaRPr lang="en-US"/>
        </a:p>
      </dgm:t>
    </dgm:pt>
    <dgm:pt modelId="{E0905D1C-6549-8E4A-95A4-467BEE209D46}" type="pres">
      <dgm:prSet presAssocID="{8B4FDDC8-CA70-0746-970A-FB207052BAC2}" presName="parentText" presStyleLbl="node1" presStyleIdx="0" presStyleCnt="2" custLinFactNeighborX="1492" custLinFactNeighborY="-13121">
        <dgm:presLayoutVars>
          <dgm:chMax val="1"/>
          <dgm:bulletEnabled val="1"/>
        </dgm:presLayoutVars>
      </dgm:prSet>
      <dgm:spPr>
        <a:prstGeom prst="ellipse">
          <a:avLst/>
        </a:prstGeom>
      </dgm:spPr>
      <dgm:t>
        <a:bodyPr/>
        <a:lstStyle/>
        <a:p>
          <a:endParaRPr lang="en-US"/>
        </a:p>
      </dgm:t>
    </dgm:pt>
    <dgm:pt modelId="{442F74EC-15E4-8B4F-8F25-85C450A441F9}" type="pres">
      <dgm:prSet presAssocID="{8B4FDDC8-CA70-0746-970A-FB207052BAC2}" presName="aSpace" presStyleCnt="0"/>
      <dgm:spPr/>
    </dgm:pt>
    <dgm:pt modelId="{EDDBCF6F-E6CD-A742-9588-3BEDCF7C6527}" type="pres">
      <dgm:prSet presAssocID="{05E87EBD-0C37-844A-ADE9-88DDE9573997}" presName="compNode" presStyleCnt="0"/>
      <dgm:spPr/>
    </dgm:pt>
    <dgm:pt modelId="{AD78A819-78B2-DE47-B788-A453E02370BD}" type="pres">
      <dgm:prSet presAssocID="{05E87EBD-0C37-844A-ADE9-88DDE9573997}" presName="noGeometry" presStyleCnt="0"/>
      <dgm:spPr/>
    </dgm:pt>
    <dgm:pt modelId="{BE579B36-9774-924E-A570-411D9FE5AF0F}" type="pres">
      <dgm:prSet presAssocID="{05E87EBD-0C37-844A-ADE9-88DDE9573997}" presName="childTextVisible" presStyleLbl="bgAccFollowNode1" presStyleIdx="1" presStyleCnt="2" custScaleX="125341" custScaleY="122615" custLinFactNeighborX="-8982" custLinFactNeighborY="-8674">
        <dgm:presLayoutVars>
          <dgm:bulletEnabled val="1"/>
        </dgm:presLayoutVars>
      </dgm:prSet>
      <dgm:spPr>
        <a:prstGeom prst="rightArrow">
          <a:avLst>
            <a:gd name="adj1" fmla="val 70000"/>
            <a:gd name="adj2" fmla="val 50000"/>
          </a:avLst>
        </a:prstGeom>
      </dgm:spPr>
      <dgm:t>
        <a:bodyPr/>
        <a:lstStyle/>
        <a:p>
          <a:endParaRPr lang="en-US"/>
        </a:p>
      </dgm:t>
    </dgm:pt>
    <dgm:pt modelId="{CF5DCF57-8413-7443-9F75-F6FC9B7B8922}" type="pres">
      <dgm:prSet presAssocID="{05E87EBD-0C37-844A-ADE9-88DDE9573997}" presName="childTextHidden" presStyleLbl="bgAccFollowNode1" presStyleIdx="1" presStyleCnt="2"/>
      <dgm:spPr/>
      <dgm:t>
        <a:bodyPr/>
        <a:lstStyle/>
        <a:p>
          <a:endParaRPr lang="en-US"/>
        </a:p>
      </dgm:t>
    </dgm:pt>
    <dgm:pt modelId="{41E38531-4639-8545-B04B-1AE15ECB2475}" type="pres">
      <dgm:prSet presAssocID="{05E87EBD-0C37-844A-ADE9-88DDE9573997}" presName="parentText" presStyleLbl="node1" presStyleIdx="1" presStyleCnt="2" custLinFactNeighborX="-22375" custLinFactNeighborY="-5707">
        <dgm:presLayoutVars>
          <dgm:chMax val="1"/>
          <dgm:bulletEnabled val="1"/>
        </dgm:presLayoutVars>
      </dgm:prSet>
      <dgm:spPr>
        <a:prstGeom prst="ellipse">
          <a:avLst/>
        </a:prstGeom>
      </dgm:spPr>
      <dgm:t>
        <a:bodyPr/>
        <a:lstStyle/>
        <a:p>
          <a:endParaRPr lang="en-US"/>
        </a:p>
      </dgm:t>
    </dgm:pt>
  </dgm:ptLst>
  <dgm:cxnLst>
    <dgm:cxn modelId="{0BB50C67-6228-D047-A8BD-376534408ADE}" srcId="{05E87EBD-0C37-844A-ADE9-88DDE9573997}" destId="{26354AD0-D8B2-4148-BF03-3D82E1751F72}" srcOrd="0" destOrd="0" parTransId="{08FA9226-F241-B64E-A208-0D9882053578}" sibTransId="{939EAFFE-1BB3-4347-B3AA-68A5D896BB24}"/>
    <dgm:cxn modelId="{20743166-06B7-7644-AD5D-69C1B47BC49A}" srcId="{919D205A-ABD3-3B4A-BA58-A62BDDCEA28C}" destId="{05E87EBD-0C37-844A-ADE9-88DDE9573997}" srcOrd="1" destOrd="0" parTransId="{38B22389-A4BE-DA4F-8453-0F792C9A6B8B}" sibTransId="{893138D9-E009-094C-9A40-BC606A4E91EE}"/>
    <dgm:cxn modelId="{E2213D81-C487-6F44-9E96-C071E0F5A8C0}" type="presOf" srcId="{8B4FDDC8-CA70-0746-970A-FB207052BAC2}" destId="{E0905D1C-6549-8E4A-95A4-467BEE209D46}" srcOrd="0" destOrd="0" presId="urn:microsoft.com/office/officeart/2005/8/layout/hProcess6"/>
    <dgm:cxn modelId="{EFF0F90F-C52D-E447-BF2E-AEA469976EEE}" type="presOf" srcId="{919D205A-ABD3-3B4A-BA58-A62BDDCEA28C}" destId="{0D2E4BC9-CA07-254F-9A37-6482C5155F50}" srcOrd="0" destOrd="0" presId="urn:microsoft.com/office/officeart/2005/8/layout/hProcess6"/>
    <dgm:cxn modelId="{1BD9FE17-966A-8645-B09C-C597F8A2110B}" type="presOf" srcId="{26354AD0-D8B2-4148-BF03-3D82E1751F72}" destId="{CF5DCF57-8413-7443-9F75-F6FC9B7B8922}" srcOrd="1" destOrd="0" presId="urn:microsoft.com/office/officeart/2005/8/layout/hProcess6"/>
    <dgm:cxn modelId="{5B8CD020-88BB-6A46-985D-9A305C3798FB}" type="presOf" srcId="{05E87EBD-0C37-844A-ADE9-88DDE9573997}" destId="{41E38531-4639-8545-B04B-1AE15ECB2475}" srcOrd="0" destOrd="0" presId="urn:microsoft.com/office/officeart/2005/8/layout/hProcess6"/>
    <dgm:cxn modelId="{3771C2A9-9E5A-4E48-B9CD-4926820F25CA}" type="presOf" srcId="{2810B152-5A5D-ED4C-A055-F3BBC50CAF9F}" destId="{D86A3B35-94DB-1D4E-AE0B-E5CEDC5A8816}" srcOrd="0" destOrd="0" presId="urn:microsoft.com/office/officeart/2005/8/layout/hProcess6"/>
    <dgm:cxn modelId="{F78960E3-9B82-4443-8966-A6970162767F}" type="presOf" srcId="{26354AD0-D8B2-4148-BF03-3D82E1751F72}" destId="{BE579B36-9774-924E-A570-411D9FE5AF0F}" srcOrd="0" destOrd="0" presId="urn:microsoft.com/office/officeart/2005/8/layout/hProcess6"/>
    <dgm:cxn modelId="{A427BDC1-C40D-F448-AD7F-1C05A0800F36}" type="presOf" srcId="{2810B152-5A5D-ED4C-A055-F3BBC50CAF9F}" destId="{6951A576-BF81-534F-AB91-5DFF953CC971}" srcOrd="1" destOrd="0" presId="urn:microsoft.com/office/officeart/2005/8/layout/hProcess6"/>
    <dgm:cxn modelId="{51AFAB14-B6C3-4441-9488-B1E307C2DE6D}" srcId="{8B4FDDC8-CA70-0746-970A-FB207052BAC2}" destId="{2810B152-5A5D-ED4C-A055-F3BBC50CAF9F}" srcOrd="0" destOrd="0" parTransId="{DF44CC53-ECF3-394C-B955-D0A9E7BE6482}" sibTransId="{65F69FA0-83EF-124E-8086-8FCAB825FB14}"/>
    <dgm:cxn modelId="{0433AE98-C2F5-2E43-B4C0-2BE7F454267B}" srcId="{919D205A-ABD3-3B4A-BA58-A62BDDCEA28C}" destId="{8B4FDDC8-CA70-0746-970A-FB207052BAC2}" srcOrd="0" destOrd="0" parTransId="{5E9EA6EA-FB64-9548-B03D-26C29C099D3E}" sibTransId="{399DF53E-B9DB-A34E-A38F-98A8B2DD8118}"/>
    <dgm:cxn modelId="{916716DF-5E35-7841-B594-6DF7FADD9114}" type="presParOf" srcId="{0D2E4BC9-CA07-254F-9A37-6482C5155F50}" destId="{52FFD767-4304-2042-83A8-048EF171BD0E}" srcOrd="0" destOrd="0" presId="urn:microsoft.com/office/officeart/2005/8/layout/hProcess6"/>
    <dgm:cxn modelId="{85324911-F223-914C-BCD3-C7680CAB459D}" type="presParOf" srcId="{52FFD767-4304-2042-83A8-048EF171BD0E}" destId="{D04E5B06-5E6D-6541-811B-992C175BC3A3}" srcOrd="0" destOrd="0" presId="urn:microsoft.com/office/officeart/2005/8/layout/hProcess6"/>
    <dgm:cxn modelId="{E1173E7F-27AC-C84D-B82C-3CE729080807}" type="presParOf" srcId="{52FFD767-4304-2042-83A8-048EF171BD0E}" destId="{D86A3B35-94DB-1D4E-AE0B-E5CEDC5A8816}" srcOrd="1" destOrd="0" presId="urn:microsoft.com/office/officeart/2005/8/layout/hProcess6"/>
    <dgm:cxn modelId="{6891203F-CC7B-DC47-99F8-7924A1C375CC}" type="presParOf" srcId="{52FFD767-4304-2042-83A8-048EF171BD0E}" destId="{6951A576-BF81-534F-AB91-5DFF953CC971}" srcOrd="2" destOrd="0" presId="urn:microsoft.com/office/officeart/2005/8/layout/hProcess6"/>
    <dgm:cxn modelId="{E4FB15AB-4831-B34E-ACAF-C4CDAF516AFD}" type="presParOf" srcId="{52FFD767-4304-2042-83A8-048EF171BD0E}" destId="{E0905D1C-6549-8E4A-95A4-467BEE209D46}" srcOrd="3" destOrd="0" presId="urn:microsoft.com/office/officeart/2005/8/layout/hProcess6"/>
    <dgm:cxn modelId="{CE894785-DD7B-1B44-8A5F-BFB7D0AE8A22}" type="presParOf" srcId="{0D2E4BC9-CA07-254F-9A37-6482C5155F50}" destId="{442F74EC-15E4-8B4F-8F25-85C450A441F9}" srcOrd="1" destOrd="0" presId="urn:microsoft.com/office/officeart/2005/8/layout/hProcess6"/>
    <dgm:cxn modelId="{0E26B0AC-C51D-FF49-B130-29FA09EC0EBB}" type="presParOf" srcId="{0D2E4BC9-CA07-254F-9A37-6482C5155F50}" destId="{EDDBCF6F-E6CD-A742-9588-3BEDCF7C6527}" srcOrd="2" destOrd="0" presId="urn:microsoft.com/office/officeart/2005/8/layout/hProcess6"/>
    <dgm:cxn modelId="{6D18AAAC-FD4D-6A44-881F-8894A5BF79FC}" type="presParOf" srcId="{EDDBCF6F-E6CD-A742-9588-3BEDCF7C6527}" destId="{AD78A819-78B2-DE47-B788-A453E02370BD}" srcOrd="0" destOrd="0" presId="urn:microsoft.com/office/officeart/2005/8/layout/hProcess6"/>
    <dgm:cxn modelId="{670651E3-95D3-7547-8F3B-474954EA3E23}" type="presParOf" srcId="{EDDBCF6F-E6CD-A742-9588-3BEDCF7C6527}" destId="{BE579B36-9774-924E-A570-411D9FE5AF0F}" srcOrd="1" destOrd="0" presId="urn:microsoft.com/office/officeart/2005/8/layout/hProcess6"/>
    <dgm:cxn modelId="{91BCDE41-3111-8F46-A2F2-F507E0CB4C72}" type="presParOf" srcId="{EDDBCF6F-E6CD-A742-9588-3BEDCF7C6527}" destId="{CF5DCF57-8413-7443-9F75-F6FC9B7B8922}" srcOrd="2" destOrd="0" presId="urn:microsoft.com/office/officeart/2005/8/layout/hProcess6"/>
    <dgm:cxn modelId="{704EAB48-A4EE-084E-A802-FC0D06E2DD47}" type="presParOf" srcId="{EDDBCF6F-E6CD-A742-9588-3BEDCF7C6527}" destId="{41E38531-4639-8545-B04B-1AE15ECB2475}"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D205A-ABD3-3B4A-BA58-A62BDDCEA28C}" type="doc">
      <dgm:prSet loTypeId="urn:microsoft.com/office/officeart/2005/8/layout/hProcess6" loCatId="" qsTypeId="urn:microsoft.com/office/officeart/2005/8/quickstyle/simple4" qsCatId="simple" csTypeId="urn:microsoft.com/office/officeart/2005/8/colors/colorful4" csCatId="colorful" phldr="1"/>
      <dgm:spPr/>
      <dgm:t>
        <a:bodyPr/>
        <a:lstStyle/>
        <a:p>
          <a:endParaRPr lang="en-US"/>
        </a:p>
      </dgm:t>
    </dgm:pt>
    <dgm:pt modelId="{8B4FDDC8-CA70-0746-970A-FB207052BAC2}">
      <dgm:prSet phldrT="[Text]"/>
      <dgm:spPr>
        <a:xfrm>
          <a:off x="3004" y="1302461"/>
          <a:ext cx="1411833" cy="1411833"/>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Create</a:t>
          </a:r>
          <a:r>
            <a:rPr lang="en-US" dirty="0" smtClean="0">
              <a:solidFill>
                <a:sysClr val="windowText" lastClr="000000"/>
              </a:solidFill>
              <a:latin typeface="Avenir Next" charset="0"/>
              <a:ea typeface="Avenir Next" charset="0"/>
              <a:cs typeface="Avenir Next" charset="0"/>
            </a:rPr>
            <a:t>	</a:t>
          </a:r>
          <a:endParaRPr lang="en-US" dirty="0">
            <a:solidFill>
              <a:sysClr val="windowText" lastClr="000000"/>
            </a:solidFill>
            <a:latin typeface="Avenir Next" charset="0"/>
            <a:ea typeface="Avenir Next" charset="0"/>
            <a:cs typeface="Avenir Next" charset="0"/>
          </a:endParaRPr>
        </a:p>
      </dgm:t>
    </dgm:pt>
    <dgm:pt modelId="{5E9EA6EA-FB64-9548-B03D-26C29C099D3E}" type="parTrans" cxnId="{0433AE98-C2F5-2E43-B4C0-2BE7F454267B}">
      <dgm:prSet/>
      <dgm:spPr/>
      <dgm:t>
        <a:bodyPr/>
        <a:lstStyle/>
        <a:p>
          <a:endParaRPr lang="en-US"/>
        </a:p>
      </dgm:t>
    </dgm:pt>
    <dgm:pt modelId="{399DF53E-B9DB-A34E-A38F-98A8B2DD8118}" type="sibTrans" cxnId="{0433AE98-C2F5-2E43-B4C0-2BE7F454267B}">
      <dgm:prSet/>
      <dgm:spPr/>
      <dgm:t>
        <a:bodyPr/>
        <a:lstStyle/>
        <a:p>
          <a:endParaRPr lang="en-US"/>
        </a:p>
      </dgm:t>
    </dgm:pt>
    <dgm:pt modelId="{2810B152-5A5D-ED4C-A055-F3BBC50CAF9F}">
      <dgm:prSet phldrT="[Text]" custT="1"/>
      <dgm:spPr>
        <a:xfrm>
          <a:off x="383437" y="792548"/>
          <a:ext cx="3478757" cy="2468239"/>
        </a:xfr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gm:spPr>
      <dgm:t>
        <a:bodyPr/>
        <a:lstStyle/>
        <a:p>
          <a:pPr marL="171450" lvl="1" indent="0" algn="l" defTabSz="844550">
            <a:lnSpc>
              <a:spcPct val="90000"/>
            </a:lnSpc>
            <a:spcBef>
              <a:spcPct val="0"/>
            </a:spcBef>
            <a:spcAft>
              <a:spcPct val="15000"/>
            </a:spcAft>
            <a:buNone/>
          </a:pPr>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1-3</a:t>
          </a: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dirty="0">
            <a:solidFill>
              <a:sysClr val="windowText" lastClr="000000">
                <a:hueOff val="0"/>
                <a:satOff val="0"/>
                <a:lumOff val="0"/>
                <a:alphaOff val="0"/>
              </a:sysClr>
            </a:solidFill>
            <a:latin typeface="Avenir Next" charset="0"/>
            <a:ea typeface="Avenir Next" charset="0"/>
            <a:cs typeface="Avenir Next" charset="0"/>
          </a:endParaRPr>
        </a:p>
      </dgm:t>
    </dgm:pt>
    <dgm:pt modelId="{DF44CC53-ECF3-394C-B955-D0A9E7BE6482}" type="parTrans" cxnId="{51AFAB14-B6C3-4441-9488-B1E307C2DE6D}">
      <dgm:prSet/>
      <dgm:spPr/>
      <dgm:t>
        <a:bodyPr/>
        <a:lstStyle/>
        <a:p>
          <a:endParaRPr lang="en-US"/>
        </a:p>
      </dgm:t>
    </dgm:pt>
    <dgm:pt modelId="{65F69FA0-83EF-124E-8086-8FCAB825FB14}" type="sibTrans" cxnId="{51AFAB14-B6C3-4441-9488-B1E307C2DE6D}">
      <dgm:prSet/>
      <dgm:spPr/>
      <dgm:t>
        <a:bodyPr/>
        <a:lstStyle/>
        <a:p>
          <a:endParaRPr lang="en-US"/>
        </a:p>
      </dgm:t>
    </dgm:pt>
    <dgm:pt modelId="{05E87EBD-0C37-844A-ADE9-88DDE9573997}">
      <dgm:prSet phldrT="[Text]"/>
      <dgm:spPr>
        <a:xfrm>
          <a:off x="4036612" y="1302461"/>
          <a:ext cx="1411833" cy="1411833"/>
        </a:xfr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gm:spPr>
      <dgm:t>
        <a:bodyPr/>
        <a:lstStyle/>
        <a:p>
          <a:r>
            <a:rPr lang="en-US" b="1" dirty="0" smtClean="0">
              <a:solidFill>
                <a:sysClr val="windowText" lastClr="000000"/>
              </a:solidFill>
              <a:latin typeface="Avenir Next" charset="0"/>
              <a:ea typeface="Avenir Next" charset="0"/>
              <a:cs typeface="Avenir Next" charset="0"/>
            </a:rPr>
            <a:t>Clarify</a:t>
          </a:r>
          <a:endParaRPr lang="en-US" b="1" dirty="0">
            <a:solidFill>
              <a:sysClr val="windowText" lastClr="000000"/>
            </a:solidFill>
            <a:latin typeface="Avenir Next" charset="0"/>
            <a:ea typeface="Avenir Next" charset="0"/>
            <a:cs typeface="Avenir Next" charset="0"/>
          </a:endParaRPr>
        </a:p>
      </dgm:t>
    </dgm:pt>
    <dgm:pt modelId="{38B22389-A4BE-DA4F-8453-0F792C9A6B8B}" type="parTrans" cxnId="{20743166-06B7-7644-AD5D-69C1B47BC49A}">
      <dgm:prSet/>
      <dgm:spPr/>
      <dgm:t>
        <a:bodyPr/>
        <a:lstStyle/>
        <a:p>
          <a:endParaRPr lang="en-US"/>
        </a:p>
      </dgm:t>
    </dgm:pt>
    <dgm:pt modelId="{893138D9-E009-094C-9A40-BC606A4E91EE}" type="sibTrans" cxnId="{20743166-06B7-7644-AD5D-69C1B47BC49A}">
      <dgm:prSet/>
      <dgm:spPr/>
      <dgm:t>
        <a:bodyPr/>
        <a:lstStyle/>
        <a:p>
          <a:endParaRPr lang="en-US"/>
        </a:p>
      </dgm:t>
    </dgm:pt>
    <dgm:pt modelId="{26354AD0-D8B2-4148-BF03-3D82E1751F72}">
      <dgm:prSet phldrT="[Text]" custT="1"/>
      <dgm:spPr>
        <a:xfrm>
          <a:off x="4742528" y="774258"/>
          <a:ext cx="2823666" cy="2468239"/>
        </a:xfr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gm:spPr>
      <dgm:t>
        <a:bodyPr/>
        <a:lstStyle/>
        <a:p>
          <a:r>
            <a:rPr lang="en-US" sz="1800" b="1"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baseline="0" dirty="0" smtClean="0">
              <a:solidFill>
                <a:sysClr val="windowText" lastClr="000000">
                  <a:hueOff val="0"/>
                  <a:satOff val="0"/>
                  <a:lumOff val="0"/>
                  <a:alphaOff val="0"/>
                </a:sysClr>
              </a:solidFill>
              <a:latin typeface="Avenir Next" charset="0"/>
              <a:ea typeface="Avenir Next" charset="0"/>
              <a:cs typeface="Avenir Next" charset="0"/>
            </a:rPr>
            <a:t> 4-6</a:t>
          </a: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endParaRPr lang="en-US" sz="1800" b="1" baseline="0" dirty="0" smtClean="0">
            <a:solidFill>
              <a:sysClr val="windowText" lastClr="000000">
                <a:hueOff val="0"/>
                <a:satOff val="0"/>
                <a:lumOff val="0"/>
                <a:alphaOff val="0"/>
              </a:sysClr>
            </a:solidFill>
            <a:latin typeface="Calibri" panose="020F0502020204030204"/>
            <a:ea typeface=""/>
            <a:cs typeface=""/>
          </a:endParaRPr>
        </a:p>
        <a:p>
          <a:r>
            <a:rPr lang="en-US" sz="1800" b="1" baseline="0" dirty="0" smtClean="0">
              <a:solidFill>
                <a:sysClr val="windowText" lastClr="000000">
                  <a:hueOff val="0"/>
                  <a:satOff val="0"/>
                  <a:lumOff val="0"/>
                  <a:alphaOff val="0"/>
                </a:sysClr>
              </a:solidFill>
              <a:latin typeface="Calibri" panose="020F0502020204030204"/>
              <a:ea typeface=""/>
              <a:cs typeface=""/>
            </a:rPr>
            <a:t>     </a:t>
          </a:r>
          <a:endParaRPr lang="en-US" sz="1800" b="1" dirty="0">
            <a:solidFill>
              <a:sysClr val="windowText" lastClr="000000">
                <a:hueOff val="0"/>
                <a:satOff val="0"/>
                <a:lumOff val="0"/>
                <a:alphaOff val="0"/>
              </a:sysClr>
            </a:solidFill>
            <a:latin typeface="Calibri" panose="020F0502020204030204"/>
            <a:ea typeface=""/>
            <a:cs typeface=""/>
          </a:endParaRPr>
        </a:p>
      </dgm:t>
    </dgm:pt>
    <dgm:pt modelId="{08FA9226-F241-B64E-A208-0D9882053578}" type="parTrans" cxnId="{0BB50C67-6228-D047-A8BD-376534408ADE}">
      <dgm:prSet/>
      <dgm:spPr/>
      <dgm:t>
        <a:bodyPr/>
        <a:lstStyle/>
        <a:p>
          <a:endParaRPr lang="en-US"/>
        </a:p>
      </dgm:t>
    </dgm:pt>
    <dgm:pt modelId="{939EAFFE-1BB3-4347-B3AA-68A5D896BB24}" type="sibTrans" cxnId="{0BB50C67-6228-D047-A8BD-376534408ADE}">
      <dgm:prSet/>
      <dgm:spPr/>
      <dgm:t>
        <a:bodyPr/>
        <a:lstStyle/>
        <a:p>
          <a:endParaRPr lang="en-US"/>
        </a:p>
      </dgm:t>
    </dgm:pt>
    <dgm:pt modelId="{0D2E4BC9-CA07-254F-9A37-6482C5155F50}" type="pres">
      <dgm:prSet presAssocID="{919D205A-ABD3-3B4A-BA58-A62BDDCEA28C}" presName="theList" presStyleCnt="0">
        <dgm:presLayoutVars>
          <dgm:dir/>
          <dgm:animLvl val="lvl"/>
          <dgm:resizeHandles val="exact"/>
        </dgm:presLayoutVars>
      </dgm:prSet>
      <dgm:spPr/>
      <dgm:t>
        <a:bodyPr/>
        <a:lstStyle/>
        <a:p>
          <a:endParaRPr lang="en-US"/>
        </a:p>
      </dgm:t>
    </dgm:pt>
    <dgm:pt modelId="{52FFD767-4304-2042-83A8-048EF171BD0E}" type="pres">
      <dgm:prSet presAssocID="{8B4FDDC8-CA70-0746-970A-FB207052BAC2}" presName="compNode" presStyleCnt="0"/>
      <dgm:spPr/>
    </dgm:pt>
    <dgm:pt modelId="{D04E5B06-5E6D-6541-811B-992C175BC3A3}" type="pres">
      <dgm:prSet presAssocID="{8B4FDDC8-CA70-0746-970A-FB207052BAC2}" presName="noGeometry" presStyleCnt="0"/>
      <dgm:spPr/>
    </dgm:pt>
    <dgm:pt modelId="{D86A3B35-94DB-1D4E-AE0B-E5CEDC5A8816}" type="pres">
      <dgm:prSet presAssocID="{8B4FDDC8-CA70-0746-970A-FB207052BAC2}" presName="childTextVisible" presStyleLbl="bgAccFollowNode1" presStyleIdx="0" presStyleCnt="2" custScaleX="123200" custScaleY="120755" custLinFactNeighborX="4712" custLinFactNeighborY="1290">
        <dgm:presLayoutVars>
          <dgm:bulletEnabled val="1"/>
        </dgm:presLayoutVars>
      </dgm:prSet>
      <dgm:spPr>
        <a:prstGeom prst="rightArrow">
          <a:avLst>
            <a:gd name="adj1" fmla="val 70000"/>
            <a:gd name="adj2" fmla="val 50000"/>
          </a:avLst>
        </a:prstGeom>
      </dgm:spPr>
      <dgm:t>
        <a:bodyPr/>
        <a:lstStyle/>
        <a:p>
          <a:endParaRPr lang="en-US"/>
        </a:p>
      </dgm:t>
    </dgm:pt>
    <dgm:pt modelId="{6951A576-BF81-534F-AB91-5DFF953CC971}" type="pres">
      <dgm:prSet presAssocID="{8B4FDDC8-CA70-0746-970A-FB207052BAC2}" presName="childTextHidden" presStyleLbl="bgAccFollowNode1" presStyleIdx="0" presStyleCnt="2"/>
      <dgm:spPr/>
      <dgm:t>
        <a:bodyPr/>
        <a:lstStyle/>
        <a:p>
          <a:endParaRPr lang="en-US"/>
        </a:p>
      </dgm:t>
    </dgm:pt>
    <dgm:pt modelId="{E0905D1C-6549-8E4A-95A4-467BEE209D46}" type="pres">
      <dgm:prSet presAssocID="{8B4FDDC8-CA70-0746-970A-FB207052BAC2}" presName="parentText" presStyleLbl="node1" presStyleIdx="0" presStyleCnt="2">
        <dgm:presLayoutVars>
          <dgm:chMax val="1"/>
          <dgm:bulletEnabled val="1"/>
        </dgm:presLayoutVars>
      </dgm:prSet>
      <dgm:spPr>
        <a:prstGeom prst="ellipse">
          <a:avLst/>
        </a:prstGeom>
      </dgm:spPr>
      <dgm:t>
        <a:bodyPr/>
        <a:lstStyle/>
        <a:p>
          <a:endParaRPr lang="en-US"/>
        </a:p>
      </dgm:t>
    </dgm:pt>
    <dgm:pt modelId="{442F74EC-15E4-8B4F-8F25-85C450A441F9}" type="pres">
      <dgm:prSet presAssocID="{8B4FDDC8-CA70-0746-970A-FB207052BAC2}" presName="aSpace" presStyleCnt="0"/>
      <dgm:spPr/>
    </dgm:pt>
    <dgm:pt modelId="{EDDBCF6F-E6CD-A742-9588-3BEDCF7C6527}" type="pres">
      <dgm:prSet presAssocID="{05E87EBD-0C37-844A-ADE9-88DDE9573997}" presName="compNode" presStyleCnt="0"/>
      <dgm:spPr/>
    </dgm:pt>
    <dgm:pt modelId="{AD78A819-78B2-DE47-B788-A453E02370BD}" type="pres">
      <dgm:prSet presAssocID="{05E87EBD-0C37-844A-ADE9-88DDE9573997}" presName="noGeometry" presStyleCnt="0"/>
      <dgm:spPr/>
    </dgm:pt>
    <dgm:pt modelId="{BE579B36-9774-924E-A570-411D9FE5AF0F}" type="pres">
      <dgm:prSet presAssocID="{05E87EBD-0C37-844A-ADE9-88DDE9573997}" presName="childTextVisible" presStyleLbl="bgAccFollowNode1" presStyleIdx="1" presStyleCnt="2" custScaleX="125341" custScaleY="122615" custLinFactNeighborX="106" custLinFactNeighborY="448">
        <dgm:presLayoutVars>
          <dgm:bulletEnabled val="1"/>
        </dgm:presLayoutVars>
      </dgm:prSet>
      <dgm:spPr>
        <a:prstGeom prst="rightArrow">
          <a:avLst>
            <a:gd name="adj1" fmla="val 70000"/>
            <a:gd name="adj2" fmla="val 50000"/>
          </a:avLst>
        </a:prstGeom>
      </dgm:spPr>
      <dgm:t>
        <a:bodyPr/>
        <a:lstStyle/>
        <a:p>
          <a:endParaRPr lang="en-US"/>
        </a:p>
      </dgm:t>
    </dgm:pt>
    <dgm:pt modelId="{CF5DCF57-8413-7443-9F75-F6FC9B7B8922}" type="pres">
      <dgm:prSet presAssocID="{05E87EBD-0C37-844A-ADE9-88DDE9573997}" presName="childTextHidden" presStyleLbl="bgAccFollowNode1" presStyleIdx="1" presStyleCnt="2"/>
      <dgm:spPr/>
      <dgm:t>
        <a:bodyPr/>
        <a:lstStyle/>
        <a:p>
          <a:endParaRPr lang="en-US"/>
        </a:p>
      </dgm:t>
    </dgm:pt>
    <dgm:pt modelId="{41E38531-4639-8545-B04B-1AE15ECB2475}" type="pres">
      <dgm:prSet presAssocID="{05E87EBD-0C37-844A-ADE9-88DDE9573997}" presName="parentText" presStyleLbl="node1" presStyleIdx="1" presStyleCnt="2" custLinFactNeighborX="-8005" custLinFactNeighborY="8194">
        <dgm:presLayoutVars>
          <dgm:chMax val="1"/>
          <dgm:bulletEnabled val="1"/>
        </dgm:presLayoutVars>
      </dgm:prSet>
      <dgm:spPr>
        <a:prstGeom prst="ellipse">
          <a:avLst/>
        </a:prstGeom>
      </dgm:spPr>
      <dgm:t>
        <a:bodyPr/>
        <a:lstStyle/>
        <a:p>
          <a:endParaRPr lang="en-US"/>
        </a:p>
      </dgm:t>
    </dgm:pt>
  </dgm:ptLst>
  <dgm:cxnLst>
    <dgm:cxn modelId="{FD925113-CFE6-BF40-9D78-A0BFCB4B1E44}" type="presOf" srcId="{8B4FDDC8-CA70-0746-970A-FB207052BAC2}" destId="{E0905D1C-6549-8E4A-95A4-467BEE209D46}" srcOrd="0" destOrd="0" presId="urn:microsoft.com/office/officeart/2005/8/layout/hProcess6"/>
    <dgm:cxn modelId="{3C9832CC-5553-514C-9183-0BB6A2C06C63}" type="presOf" srcId="{26354AD0-D8B2-4148-BF03-3D82E1751F72}" destId="{CF5DCF57-8413-7443-9F75-F6FC9B7B8922}" srcOrd="1" destOrd="0" presId="urn:microsoft.com/office/officeart/2005/8/layout/hProcess6"/>
    <dgm:cxn modelId="{0433AE98-C2F5-2E43-B4C0-2BE7F454267B}" srcId="{919D205A-ABD3-3B4A-BA58-A62BDDCEA28C}" destId="{8B4FDDC8-CA70-0746-970A-FB207052BAC2}" srcOrd="0" destOrd="0" parTransId="{5E9EA6EA-FB64-9548-B03D-26C29C099D3E}" sibTransId="{399DF53E-B9DB-A34E-A38F-98A8B2DD8118}"/>
    <dgm:cxn modelId="{5022F7A1-B481-D646-812C-F7547331881E}" type="presOf" srcId="{2810B152-5A5D-ED4C-A055-F3BBC50CAF9F}" destId="{D86A3B35-94DB-1D4E-AE0B-E5CEDC5A8816}" srcOrd="0" destOrd="0" presId="urn:microsoft.com/office/officeart/2005/8/layout/hProcess6"/>
    <dgm:cxn modelId="{9DAB6AA4-2B92-384F-A4B1-35BB557B1341}" type="presOf" srcId="{919D205A-ABD3-3B4A-BA58-A62BDDCEA28C}" destId="{0D2E4BC9-CA07-254F-9A37-6482C5155F50}" srcOrd="0" destOrd="0" presId="urn:microsoft.com/office/officeart/2005/8/layout/hProcess6"/>
    <dgm:cxn modelId="{0BB50C67-6228-D047-A8BD-376534408ADE}" srcId="{05E87EBD-0C37-844A-ADE9-88DDE9573997}" destId="{26354AD0-D8B2-4148-BF03-3D82E1751F72}" srcOrd="0" destOrd="0" parTransId="{08FA9226-F241-B64E-A208-0D9882053578}" sibTransId="{939EAFFE-1BB3-4347-B3AA-68A5D896BB24}"/>
    <dgm:cxn modelId="{51AFAB14-B6C3-4441-9488-B1E307C2DE6D}" srcId="{8B4FDDC8-CA70-0746-970A-FB207052BAC2}" destId="{2810B152-5A5D-ED4C-A055-F3BBC50CAF9F}" srcOrd="0" destOrd="0" parTransId="{DF44CC53-ECF3-394C-B955-D0A9E7BE6482}" sibTransId="{65F69FA0-83EF-124E-8086-8FCAB825FB14}"/>
    <dgm:cxn modelId="{D71FB6E6-0330-9E4D-A9F8-C76CA95B3F3B}" type="presOf" srcId="{26354AD0-D8B2-4148-BF03-3D82E1751F72}" destId="{BE579B36-9774-924E-A570-411D9FE5AF0F}" srcOrd="0" destOrd="0" presId="urn:microsoft.com/office/officeart/2005/8/layout/hProcess6"/>
    <dgm:cxn modelId="{65880D44-BBF1-E64C-90FC-FEDF48234014}" type="presOf" srcId="{2810B152-5A5D-ED4C-A055-F3BBC50CAF9F}" destId="{6951A576-BF81-534F-AB91-5DFF953CC971}" srcOrd="1" destOrd="0" presId="urn:microsoft.com/office/officeart/2005/8/layout/hProcess6"/>
    <dgm:cxn modelId="{88282EC7-4048-B643-B65A-0152999D5CAA}" type="presOf" srcId="{05E87EBD-0C37-844A-ADE9-88DDE9573997}" destId="{41E38531-4639-8545-B04B-1AE15ECB2475}" srcOrd="0" destOrd="0" presId="urn:microsoft.com/office/officeart/2005/8/layout/hProcess6"/>
    <dgm:cxn modelId="{20743166-06B7-7644-AD5D-69C1B47BC49A}" srcId="{919D205A-ABD3-3B4A-BA58-A62BDDCEA28C}" destId="{05E87EBD-0C37-844A-ADE9-88DDE9573997}" srcOrd="1" destOrd="0" parTransId="{38B22389-A4BE-DA4F-8453-0F792C9A6B8B}" sibTransId="{893138D9-E009-094C-9A40-BC606A4E91EE}"/>
    <dgm:cxn modelId="{8C9D047C-D5B8-B24D-8D31-0328B298265A}" type="presParOf" srcId="{0D2E4BC9-CA07-254F-9A37-6482C5155F50}" destId="{52FFD767-4304-2042-83A8-048EF171BD0E}" srcOrd="0" destOrd="0" presId="urn:microsoft.com/office/officeart/2005/8/layout/hProcess6"/>
    <dgm:cxn modelId="{5952FE63-D182-F84C-927D-17CA031DDDC8}" type="presParOf" srcId="{52FFD767-4304-2042-83A8-048EF171BD0E}" destId="{D04E5B06-5E6D-6541-811B-992C175BC3A3}" srcOrd="0" destOrd="0" presId="urn:microsoft.com/office/officeart/2005/8/layout/hProcess6"/>
    <dgm:cxn modelId="{1C40AE80-C65B-8A46-A2B7-9F4BE2BD4E2E}" type="presParOf" srcId="{52FFD767-4304-2042-83A8-048EF171BD0E}" destId="{D86A3B35-94DB-1D4E-AE0B-E5CEDC5A8816}" srcOrd="1" destOrd="0" presId="urn:microsoft.com/office/officeart/2005/8/layout/hProcess6"/>
    <dgm:cxn modelId="{A4D03E9B-35B4-FB4D-A76A-65EF6F525EA6}" type="presParOf" srcId="{52FFD767-4304-2042-83A8-048EF171BD0E}" destId="{6951A576-BF81-534F-AB91-5DFF953CC971}" srcOrd="2" destOrd="0" presId="urn:microsoft.com/office/officeart/2005/8/layout/hProcess6"/>
    <dgm:cxn modelId="{E75906FC-4F1A-1949-B526-7F6885967635}" type="presParOf" srcId="{52FFD767-4304-2042-83A8-048EF171BD0E}" destId="{E0905D1C-6549-8E4A-95A4-467BEE209D46}" srcOrd="3" destOrd="0" presId="urn:microsoft.com/office/officeart/2005/8/layout/hProcess6"/>
    <dgm:cxn modelId="{02145ED9-AD35-CB45-B2A1-7A74AE6105B5}" type="presParOf" srcId="{0D2E4BC9-CA07-254F-9A37-6482C5155F50}" destId="{442F74EC-15E4-8B4F-8F25-85C450A441F9}" srcOrd="1" destOrd="0" presId="urn:microsoft.com/office/officeart/2005/8/layout/hProcess6"/>
    <dgm:cxn modelId="{30640965-38AF-D349-B526-58F16054373E}" type="presParOf" srcId="{0D2E4BC9-CA07-254F-9A37-6482C5155F50}" destId="{EDDBCF6F-E6CD-A742-9588-3BEDCF7C6527}" srcOrd="2" destOrd="0" presId="urn:microsoft.com/office/officeart/2005/8/layout/hProcess6"/>
    <dgm:cxn modelId="{2BFF2EF6-FB70-074C-ACAF-C3DC1F95B4A0}" type="presParOf" srcId="{EDDBCF6F-E6CD-A742-9588-3BEDCF7C6527}" destId="{AD78A819-78B2-DE47-B788-A453E02370BD}" srcOrd="0" destOrd="0" presId="urn:microsoft.com/office/officeart/2005/8/layout/hProcess6"/>
    <dgm:cxn modelId="{B38BBB5E-B602-4B4F-A08C-D06C5FB6B7BE}" type="presParOf" srcId="{EDDBCF6F-E6CD-A742-9588-3BEDCF7C6527}" destId="{BE579B36-9774-924E-A570-411D9FE5AF0F}" srcOrd="1" destOrd="0" presId="urn:microsoft.com/office/officeart/2005/8/layout/hProcess6"/>
    <dgm:cxn modelId="{70723E83-E06F-734A-AA4B-DB937B1AEC3E}" type="presParOf" srcId="{EDDBCF6F-E6CD-A742-9588-3BEDCF7C6527}" destId="{CF5DCF57-8413-7443-9F75-F6FC9B7B8922}" srcOrd="2" destOrd="0" presId="urn:microsoft.com/office/officeart/2005/8/layout/hProcess6"/>
    <dgm:cxn modelId="{84404F50-1216-9642-86D9-DAF8E122D5DD}" type="presParOf" srcId="{EDDBCF6F-E6CD-A742-9588-3BEDCF7C6527}" destId="{41E38531-4639-8545-B04B-1AE15ECB2475}" srcOrd="3" destOrd="0" presId="urn:microsoft.com/office/officeart/2005/8/layout/hProcess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3B35-94DB-1D4E-AE0B-E5CEDC5A8816}">
      <dsp:nvSpPr>
        <dsp:cNvPr id="0" name=""/>
        <dsp:cNvSpPr/>
      </dsp:nvSpPr>
      <dsp:spPr>
        <a:xfrm>
          <a:off x="660270" y="488502"/>
          <a:ext cx="4152891" cy="3558106"/>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0" algn="l" defTabSz="844550">
            <a:lnSpc>
              <a:spcPct val="90000"/>
            </a:lnSpc>
            <a:spcBef>
              <a:spcPct val="0"/>
            </a:spcBef>
            <a:spcAft>
              <a:spcPct val="15000"/>
            </a:spcAft>
            <a:buNone/>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8-10</a:t>
          </a: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kern="1200" dirty="0">
            <a:solidFill>
              <a:sysClr val="windowText" lastClr="000000">
                <a:hueOff val="0"/>
                <a:satOff val="0"/>
                <a:lumOff val="0"/>
                <a:alphaOff val="0"/>
              </a:sysClr>
            </a:solidFill>
            <a:latin typeface="Avenir Next" charset="0"/>
            <a:ea typeface="Avenir Next" charset="0"/>
            <a:cs typeface="Avenir Next" charset="0"/>
          </a:endParaRPr>
        </a:p>
      </dsp:txBody>
      <dsp:txXfrm>
        <a:off x="1698492" y="1022218"/>
        <a:ext cx="2024534" cy="2490674"/>
      </dsp:txXfrm>
    </dsp:sp>
    <dsp:sp modelId="{E0905D1C-6549-8E4A-95A4-467BEE209D46}">
      <dsp:nvSpPr>
        <dsp:cNvPr id="0" name=""/>
        <dsp:cNvSpPr/>
      </dsp:nvSpPr>
      <dsp:spPr>
        <a:xfrm>
          <a:off x="28201" y="1334671"/>
          <a:ext cx="1685426" cy="1685426"/>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Avenir Next" charset="0"/>
              <a:ea typeface="Avenir Next" charset="0"/>
              <a:cs typeface="Avenir Next" charset="0"/>
            </a:rPr>
            <a:t>Fortify</a:t>
          </a:r>
          <a:r>
            <a:rPr lang="en-US" sz="1800" kern="1200" dirty="0" smtClean="0">
              <a:solidFill>
                <a:sysClr val="windowText" lastClr="000000"/>
              </a:solidFill>
              <a:latin typeface="Avenir Next" charset="0"/>
              <a:ea typeface="Avenir Next" charset="0"/>
              <a:cs typeface="Avenir Next" charset="0"/>
            </a:rPr>
            <a:t>	</a:t>
          </a:r>
          <a:endParaRPr lang="en-US" sz="1800" kern="1200" dirty="0">
            <a:solidFill>
              <a:sysClr val="windowText" lastClr="000000"/>
            </a:solidFill>
            <a:latin typeface="Avenir Next" charset="0"/>
            <a:ea typeface="Avenir Next" charset="0"/>
            <a:cs typeface="Avenir Next" charset="0"/>
          </a:endParaRPr>
        </a:p>
      </dsp:txBody>
      <dsp:txXfrm>
        <a:off x="275026" y="1581496"/>
        <a:ext cx="1191776" cy="1191776"/>
      </dsp:txXfrm>
    </dsp:sp>
    <dsp:sp modelId="{BE579B36-9774-924E-A570-411D9FE5AF0F}">
      <dsp:nvSpPr>
        <dsp:cNvPr id="0" name=""/>
        <dsp:cNvSpPr/>
      </dsp:nvSpPr>
      <dsp:spPr>
        <a:xfrm>
          <a:off x="4931157" y="336489"/>
          <a:ext cx="4225061" cy="3612912"/>
        </a:xfrm>
        <a:prstGeom prst="rightArrow">
          <a:avLst>
            <a:gd name="adj1" fmla="val 70000"/>
            <a:gd name="adj2" fmla="val 50000"/>
          </a:avLst>
        </a:prstGeo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11-13</a:t>
          </a: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r>
            <a:rPr lang="en-US" sz="1800" b="1" kern="1200" baseline="0" dirty="0" smtClean="0">
              <a:solidFill>
                <a:sysClr val="windowText" lastClr="000000">
                  <a:hueOff val="0"/>
                  <a:satOff val="0"/>
                  <a:lumOff val="0"/>
                  <a:alphaOff val="0"/>
                </a:sysClr>
              </a:solidFill>
              <a:latin typeface="Calibri" panose="020F0502020204030204"/>
              <a:ea typeface=""/>
              <a:cs typeface=""/>
            </a:rPr>
            <a:t>     </a:t>
          </a:r>
          <a:endParaRPr lang="en-US" sz="1800" b="1" kern="1200" dirty="0">
            <a:solidFill>
              <a:sysClr val="windowText" lastClr="000000">
                <a:hueOff val="0"/>
                <a:satOff val="0"/>
                <a:lumOff val="0"/>
                <a:alphaOff val="0"/>
              </a:sysClr>
            </a:solidFill>
            <a:latin typeface="Calibri" panose="020F0502020204030204"/>
            <a:ea typeface=""/>
            <a:cs typeface=""/>
          </a:endParaRPr>
        </a:p>
      </dsp:txBody>
      <dsp:txXfrm>
        <a:off x="5987423" y="878426"/>
        <a:ext cx="2059717" cy="2529038"/>
      </dsp:txXfrm>
    </dsp:sp>
    <dsp:sp modelId="{41E38531-4639-8545-B04B-1AE15ECB2475}">
      <dsp:nvSpPr>
        <dsp:cNvPr id="0" name=""/>
        <dsp:cNvSpPr/>
      </dsp:nvSpPr>
      <dsp:spPr>
        <a:xfrm>
          <a:off x="4441204" y="1459628"/>
          <a:ext cx="1685426" cy="1685426"/>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solidFill>
              <a:latin typeface="Avenir Next" charset="0"/>
              <a:ea typeface="Avenir Next" charset="0"/>
              <a:cs typeface="Avenir Next" charset="0"/>
            </a:rPr>
            <a:t>Negotiate</a:t>
          </a:r>
          <a:endParaRPr lang="en-US" sz="1800" b="1" kern="1200" dirty="0">
            <a:solidFill>
              <a:sysClr val="windowText" lastClr="000000"/>
            </a:solidFill>
            <a:latin typeface="Avenir Next" charset="0"/>
            <a:ea typeface="Avenir Next" charset="0"/>
            <a:cs typeface="Avenir Next" charset="0"/>
          </a:endParaRPr>
        </a:p>
      </dsp:txBody>
      <dsp:txXfrm>
        <a:off x="4688029" y="1706453"/>
        <a:ext cx="1191776" cy="1191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3B35-94DB-1D4E-AE0B-E5CEDC5A8816}">
      <dsp:nvSpPr>
        <dsp:cNvPr id="0" name=""/>
        <dsp:cNvSpPr/>
      </dsp:nvSpPr>
      <dsp:spPr>
        <a:xfrm>
          <a:off x="618008" y="334030"/>
          <a:ext cx="4182840" cy="3583766"/>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0" algn="l" defTabSz="844550">
            <a:lnSpc>
              <a:spcPct val="90000"/>
            </a:lnSpc>
            <a:spcBef>
              <a:spcPct val="0"/>
            </a:spcBef>
            <a:spcAft>
              <a:spcPct val="15000"/>
            </a:spcAft>
            <a:buNone/>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1-3</a:t>
          </a: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endPar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endParaRPr>
        </a:p>
        <a:p>
          <a:pPr marL="171450" lvl="1" indent="0" algn="l" defTabSz="844550">
            <a:lnSpc>
              <a:spcPct val="90000"/>
            </a:lnSpc>
            <a:spcBef>
              <a:spcPct val="0"/>
            </a:spcBef>
            <a:spcAft>
              <a:spcPct val="15000"/>
            </a:spcAft>
            <a:buNone/>
          </a:pP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a:t>
          </a:r>
          <a:endParaRPr lang="en-US" sz="1800" b="1" kern="1200" dirty="0">
            <a:solidFill>
              <a:sysClr val="windowText" lastClr="000000">
                <a:hueOff val="0"/>
                <a:satOff val="0"/>
                <a:lumOff val="0"/>
                <a:alphaOff val="0"/>
              </a:sysClr>
            </a:solidFill>
            <a:latin typeface="Avenir Next" charset="0"/>
            <a:ea typeface="Avenir Next" charset="0"/>
            <a:cs typeface="Avenir Next" charset="0"/>
          </a:endParaRPr>
        </a:p>
      </dsp:txBody>
      <dsp:txXfrm>
        <a:off x="1663719" y="871595"/>
        <a:ext cx="2039135" cy="2508636"/>
      </dsp:txXfrm>
    </dsp:sp>
    <dsp:sp modelId="{E0905D1C-6549-8E4A-95A4-467BEE209D46}">
      <dsp:nvSpPr>
        <dsp:cNvPr id="0" name=""/>
        <dsp:cNvSpPr/>
      </dsp:nvSpPr>
      <dsp:spPr>
        <a:xfrm>
          <a:off x="3076" y="1238838"/>
          <a:ext cx="1697581" cy="1697581"/>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Text" lastClr="000000"/>
              </a:solidFill>
              <a:latin typeface="Avenir Next" charset="0"/>
              <a:ea typeface="Avenir Next" charset="0"/>
              <a:cs typeface="Avenir Next" charset="0"/>
            </a:rPr>
            <a:t>Create</a:t>
          </a:r>
          <a:r>
            <a:rPr lang="en-US" sz="2800" kern="1200" dirty="0" smtClean="0">
              <a:solidFill>
                <a:sysClr val="windowText" lastClr="000000"/>
              </a:solidFill>
              <a:latin typeface="Avenir Next" charset="0"/>
              <a:ea typeface="Avenir Next" charset="0"/>
              <a:cs typeface="Avenir Next" charset="0"/>
            </a:rPr>
            <a:t>	</a:t>
          </a:r>
          <a:endParaRPr lang="en-US" sz="2800" kern="1200" dirty="0">
            <a:solidFill>
              <a:sysClr val="windowText" lastClr="000000"/>
            </a:solidFill>
            <a:latin typeface="Avenir Next" charset="0"/>
            <a:ea typeface="Avenir Next" charset="0"/>
            <a:cs typeface="Avenir Next" charset="0"/>
          </a:endParaRPr>
        </a:p>
      </dsp:txBody>
      <dsp:txXfrm>
        <a:off x="251681" y="1487443"/>
        <a:ext cx="1200371" cy="1200371"/>
      </dsp:txXfrm>
    </dsp:sp>
    <dsp:sp modelId="{BE579B36-9774-924E-A570-411D9FE5AF0F}">
      <dsp:nvSpPr>
        <dsp:cNvPr id="0" name=""/>
        <dsp:cNvSpPr/>
      </dsp:nvSpPr>
      <dsp:spPr>
        <a:xfrm>
          <a:off x="5274750" y="281441"/>
          <a:ext cx="4255531" cy="3638967"/>
        </a:xfrm>
        <a:prstGeom prst="rightArrow">
          <a:avLst>
            <a:gd name="adj1" fmla="val 70000"/>
            <a:gd name="adj2" fmla="val 50000"/>
          </a:avLst>
        </a:prstGeom>
        <a:solidFill>
          <a:srgbClr val="FFC000">
            <a:tint val="40000"/>
            <a:alpha val="90000"/>
            <a:hueOff val="11513915"/>
            <a:satOff val="-61261"/>
            <a:lumOff val="-3490"/>
            <a:alphaOff val="0"/>
          </a:srgbClr>
        </a:solidFill>
        <a:ln w="6350" cap="flat" cmpd="sng" algn="ctr">
          <a:solidFill>
            <a:srgbClr val="FFC000">
              <a:tint val="40000"/>
              <a:alpha val="90000"/>
              <a:hueOff val="11513915"/>
              <a:satOff val="-61261"/>
              <a:lumOff val="-349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venir Next" charset="0"/>
              <a:ea typeface="Avenir Next" charset="0"/>
              <a:cs typeface="Avenir Next" charset="0"/>
            </a:rPr>
            <a:t>Lessons</a:t>
          </a:r>
          <a:r>
            <a:rPr lang="en-US" sz="1800" b="1" kern="1200" baseline="0" dirty="0" smtClean="0">
              <a:solidFill>
                <a:sysClr val="windowText" lastClr="000000">
                  <a:hueOff val="0"/>
                  <a:satOff val="0"/>
                  <a:lumOff val="0"/>
                  <a:alphaOff val="0"/>
                </a:sysClr>
              </a:solidFill>
              <a:latin typeface="Avenir Next" charset="0"/>
              <a:ea typeface="Avenir Next" charset="0"/>
              <a:cs typeface="Avenir Next" charset="0"/>
            </a:rPr>
            <a:t> 4-6</a:t>
          </a: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endParaRPr lang="en-US" sz="1800" b="1" kern="1200" baseline="0" dirty="0" smtClean="0">
            <a:solidFill>
              <a:sysClr val="windowText" lastClr="000000">
                <a:hueOff val="0"/>
                <a:satOff val="0"/>
                <a:lumOff val="0"/>
                <a:alphaOff val="0"/>
              </a:sysClr>
            </a:solidFill>
            <a:latin typeface="Calibri" panose="020F0502020204030204"/>
            <a:ea typeface=""/>
            <a:cs typeface=""/>
          </a:endParaRPr>
        </a:p>
        <a:p>
          <a:pPr lvl="0" algn="ctr" defTabSz="800100">
            <a:lnSpc>
              <a:spcPct val="90000"/>
            </a:lnSpc>
            <a:spcBef>
              <a:spcPct val="0"/>
            </a:spcBef>
            <a:spcAft>
              <a:spcPct val="35000"/>
            </a:spcAft>
          </a:pPr>
          <a:r>
            <a:rPr lang="en-US" sz="1800" b="1" kern="1200" baseline="0" dirty="0" smtClean="0">
              <a:solidFill>
                <a:sysClr val="windowText" lastClr="000000">
                  <a:hueOff val="0"/>
                  <a:satOff val="0"/>
                  <a:lumOff val="0"/>
                  <a:alphaOff val="0"/>
                </a:sysClr>
              </a:solidFill>
              <a:latin typeface="Calibri" panose="020F0502020204030204"/>
              <a:ea typeface=""/>
              <a:cs typeface=""/>
            </a:rPr>
            <a:t>     </a:t>
          </a:r>
          <a:endParaRPr lang="en-US" sz="1800" b="1" kern="1200" dirty="0">
            <a:solidFill>
              <a:sysClr val="windowText" lastClr="000000">
                <a:hueOff val="0"/>
                <a:satOff val="0"/>
                <a:lumOff val="0"/>
                <a:alphaOff val="0"/>
              </a:sysClr>
            </a:solidFill>
            <a:latin typeface="Calibri" panose="020F0502020204030204"/>
            <a:ea typeface=""/>
            <a:cs typeface=""/>
          </a:endParaRPr>
        </a:p>
      </dsp:txBody>
      <dsp:txXfrm>
        <a:off x="6338633" y="827286"/>
        <a:ext cx="2074571" cy="2547277"/>
      </dsp:txXfrm>
    </dsp:sp>
    <dsp:sp modelId="{41E38531-4639-8545-B04B-1AE15ECB2475}">
      <dsp:nvSpPr>
        <dsp:cNvPr id="0" name=""/>
        <dsp:cNvSpPr/>
      </dsp:nvSpPr>
      <dsp:spPr>
        <a:xfrm>
          <a:off x="4717175" y="1377938"/>
          <a:ext cx="1697581" cy="1697581"/>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Text" lastClr="000000"/>
              </a:solidFill>
              <a:latin typeface="Avenir Next" charset="0"/>
              <a:ea typeface="Avenir Next" charset="0"/>
              <a:cs typeface="Avenir Next" charset="0"/>
            </a:rPr>
            <a:t>Clarify</a:t>
          </a:r>
          <a:endParaRPr lang="en-US" sz="2800" b="1" kern="1200" dirty="0">
            <a:solidFill>
              <a:sysClr val="windowText" lastClr="000000"/>
            </a:solidFill>
            <a:latin typeface="Avenir Next" charset="0"/>
            <a:ea typeface="Avenir Next" charset="0"/>
            <a:cs typeface="Avenir Next" charset="0"/>
          </a:endParaRPr>
        </a:p>
      </dsp:txBody>
      <dsp:txXfrm>
        <a:off x="4965780" y="1626543"/>
        <a:ext cx="1200371" cy="1200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B5ABAB-22CC-004E-9BC0-C7BC61AE68DC}" type="datetimeFigureOut">
              <a:rPr lang="en-US" smtClean="0"/>
              <a:t>8/10/16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76CCC-F4F0-4C45-8297-DA380BD48E70}" type="slidenum">
              <a:rPr lang="en-US" smtClean="0"/>
              <a:t>‹#›</a:t>
            </a:fld>
            <a:endParaRPr lang="en-US"/>
          </a:p>
        </p:txBody>
      </p:sp>
    </p:spTree>
    <p:extLst>
      <p:ext uri="{BB962C8B-B14F-4D97-AF65-F5344CB8AC3E}">
        <p14:creationId xmlns:p14="http://schemas.microsoft.com/office/powerpoint/2010/main" val="10969423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C48D20-0205-C04D-A1B3-529E922151F9}" type="datetimeFigureOut">
              <a:rPr lang="en-US" smtClean="0"/>
              <a:t>8/10/16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9D4E-866A-8F47-9A35-AF0ACE2F39CA}" type="slidenum">
              <a:rPr lang="en-US" smtClean="0"/>
              <a:t>‹#›</a:t>
            </a:fld>
            <a:endParaRPr lang="en-US"/>
          </a:p>
        </p:txBody>
      </p:sp>
    </p:spTree>
    <p:extLst>
      <p:ext uri="{BB962C8B-B14F-4D97-AF65-F5344CB8AC3E}">
        <p14:creationId xmlns:p14="http://schemas.microsoft.com/office/powerpoint/2010/main" val="8973084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needed for this training:</a:t>
            </a:r>
          </a:p>
          <a:p>
            <a:endParaRPr lang="en-US" dirty="0" smtClean="0"/>
          </a:p>
          <a:p>
            <a:r>
              <a:rPr lang="en-US" dirty="0" smtClean="0"/>
              <a:t>Copies of at least the first 3 lessons</a:t>
            </a:r>
            <a:r>
              <a:rPr lang="en-US" baseline="0" dirty="0" smtClean="0"/>
              <a:t> of Revised Start Smart 1.0 of one grade level (ideally all 15 lessons of the grade levels the teachers teach)</a:t>
            </a:r>
          </a:p>
          <a:p>
            <a:endParaRPr lang="en-US" dirty="0" smtClean="0"/>
          </a:p>
          <a:p>
            <a:endParaRPr lang="en-US" dirty="0"/>
          </a:p>
        </p:txBody>
      </p:sp>
    </p:spTree>
    <p:extLst>
      <p:ext uri="{BB962C8B-B14F-4D97-AF65-F5344CB8AC3E}">
        <p14:creationId xmlns:p14="http://schemas.microsoft.com/office/powerpoint/2010/main" val="119155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The prompt starters</a:t>
            </a:r>
            <a:r>
              <a:rPr lang="en-US" baseline="0" dirty="0" smtClean="0"/>
              <a:t> for each Constructive Conversation skill have been revised.  </a:t>
            </a:r>
          </a:p>
          <a:p>
            <a:r>
              <a:rPr lang="en-US" b="1" baseline="0" dirty="0" smtClean="0"/>
              <a:t>Click 1</a:t>
            </a:r>
            <a:r>
              <a:rPr lang="en-US" b="1" baseline="30000" dirty="0" smtClean="0"/>
              <a:t>st</a:t>
            </a:r>
            <a:r>
              <a:rPr lang="en-US" b="1" baseline="0" dirty="0" smtClean="0"/>
              <a:t> animation:  </a:t>
            </a:r>
            <a:r>
              <a:rPr lang="en-US" baseline="0" dirty="0" smtClean="0"/>
              <a:t>The prompt starter for Create has remained the same.</a:t>
            </a:r>
          </a:p>
          <a:p>
            <a:r>
              <a:rPr lang="en-US" baseline="0" dirty="0" smtClean="0"/>
              <a:t>Let’s look at the revised prompt starters for the other three Constructive Conversation skills.  (Share remaining prompt starters using the animations.)</a:t>
            </a:r>
          </a:p>
          <a:p>
            <a:endParaRPr lang="en-US" dirty="0"/>
          </a:p>
        </p:txBody>
      </p:sp>
    </p:spTree>
    <p:extLst>
      <p:ext uri="{BB962C8B-B14F-4D97-AF65-F5344CB8AC3E}">
        <p14:creationId xmlns:p14="http://schemas.microsoft.com/office/powerpoint/2010/main" val="276882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2 min.</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Another example of how the lessons have been improved to deepen student use of language is the use of the</a:t>
            </a:r>
            <a:r>
              <a:rPr lang="en-US" sz="1200" b="0" i="0" u="none" strike="noStrike" cap="none" baseline="0" dirty="0" smtClean="0">
                <a:solidFill>
                  <a:schemeClr val="dk1"/>
                </a:solidFill>
                <a:latin typeface="+mn-lt"/>
                <a:ea typeface="Calibri"/>
                <a:cs typeface="Calibri"/>
                <a:sym typeface="Calibri"/>
              </a:rPr>
              <a:t> same </a:t>
            </a:r>
            <a:r>
              <a:rPr lang="en-US" sz="1200" b="0" i="0" u="none" strike="noStrike" cap="none" dirty="0" smtClean="0">
                <a:solidFill>
                  <a:schemeClr val="dk1"/>
                </a:solidFill>
                <a:latin typeface="+mn-lt"/>
                <a:ea typeface="Calibri"/>
                <a:cs typeface="Calibri"/>
                <a:sym typeface="Calibri"/>
              </a:rPr>
              <a:t>visual texts across two skills.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Along with coding responses by skill, this facilitates a deeper understanding of differences between the skills in terms of language and content.</a:t>
            </a:r>
          </a:p>
          <a:p>
            <a:pPr marL="0" marR="0" lvl="0" indent="0" algn="l" rtl="0">
              <a:spcBef>
                <a:spcPts val="0"/>
              </a:spcBef>
              <a:buSzPct val="25000"/>
              <a:buNone/>
            </a:pPr>
            <a:r>
              <a:rPr lang="en-US" dirty="0" smtClean="0"/>
              <a:t>The skills of CREATE and CLARIFY will utilize the same teacher and student visual texts.</a:t>
            </a:r>
          </a:p>
          <a:p>
            <a:pPr marL="0" marR="0" lvl="0" indent="0" algn="l" rtl="0">
              <a:spcBef>
                <a:spcPts val="0"/>
              </a:spcBef>
              <a:buSzPct val="25000"/>
              <a:buNone/>
            </a:pPr>
            <a:r>
              <a:rPr lang="en-US" dirty="0" smtClean="0"/>
              <a:t>The skills of FORTIFY and NEGOTIATE will utilize the same teacher and student visual texts.</a:t>
            </a:r>
            <a:endParaRPr lang="en-US" dirty="0"/>
          </a:p>
        </p:txBody>
      </p:sp>
    </p:spTree>
    <p:extLst>
      <p:ext uri="{BB962C8B-B14F-4D97-AF65-F5344CB8AC3E}">
        <p14:creationId xmlns:p14="http://schemas.microsoft.com/office/powerpoint/2010/main" val="115942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On the screen, you will notice a new part of the Model/Guided Practice.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How will this aid our students? (accept all answers and share:) </a:t>
            </a:r>
          </a:p>
          <a:p>
            <a:pPr marL="0" marR="0" lvl="0" indent="0" algn="l" rtl="0">
              <a:lnSpc>
                <a:spcPct val="100000"/>
              </a:lnSpc>
              <a:spcBef>
                <a:spcPts val="0"/>
              </a:spcBef>
              <a:spcAft>
                <a:spcPts val="0"/>
              </a:spcAft>
              <a:buClr>
                <a:schemeClr val="dk1"/>
              </a:buClr>
              <a:buSzPct val="25000"/>
              <a:buFont typeface="Calibri"/>
              <a:buNone/>
            </a:pPr>
            <a:r>
              <a:rPr lang="en-US" dirty="0" smtClean="0"/>
              <a:t>The n</a:t>
            </a:r>
            <a:r>
              <a:rPr lang="en-US" sz="1200" b="0" i="0" u="none" strike="noStrike" cap="none" dirty="0" smtClean="0">
                <a:solidFill>
                  <a:schemeClr val="dk1"/>
                </a:solidFill>
              </a:rPr>
              <a:t>ew part, </a:t>
            </a:r>
            <a:r>
              <a:rPr lang="en-US" sz="1200" b="1" i="0" u="sng" strike="noStrike" cap="none" dirty="0" smtClean="0">
                <a:solidFill>
                  <a:schemeClr val="dk1"/>
                </a:solidFill>
              </a:rPr>
              <a:t>Understanding the Skill</a:t>
            </a:r>
            <a:r>
              <a:rPr lang="en-US" sz="1200" b="1" i="0" u="none" strike="noStrike" cap="none" dirty="0" smtClean="0">
                <a:solidFill>
                  <a:schemeClr val="dk1"/>
                </a:solidFill>
              </a:rPr>
              <a:t> </a:t>
            </a:r>
            <a:r>
              <a:rPr lang="en-US" sz="1200" b="0" i="0" u="none" strike="noStrike" cap="none" dirty="0" smtClean="0">
                <a:solidFill>
                  <a:schemeClr val="dk1"/>
                </a:solidFill>
              </a:rPr>
              <a:t>section is added in Lesson 2 of each skill with </a:t>
            </a:r>
            <a:r>
              <a:rPr lang="en-US" sz="1200" b="1" i="0" u="none" strike="noStrike" cap="none" dirty="0" smtClean="0">
                <a:solidFill>
                  <a:schemeClr val="dk1"/>
                </a:solidFill>
              </a:rPr>
              <a:t>modeling</a:t>
            </a:r>
            <a:r>
              <a:rPr lang="en-US" sz="1200" b="0" i="0" u="none" strike="noStrike" cap="none" dirty="0" smtClean="0">
                <a:solidFill>
                  <a:schemeClr val="dk1"/>
                </a:solidFill>
              </a:rPr>
              <a:t> of metacognition by the teacher and</a:t>
            </a:r>
            <a:r>
              <a:rPr lang="en-US" sz="1200" b="1" i="0" u="none" strike="noStrike" cap="none" dirty="0" smtClean="0">
                <a:solidFill>
                  <a:schemeClr val="dk1"/>
                </a:solidFill>
              </a:rPr>
              <a:t> practice </a:t>
            </a:r>
            <a:r>
              <a:rPr lang="en-US" sz="1200" b="0" i="0" u="none" strike="noStrike" cap="none" dirty="0" smtClean="0">
                <a:solidFill>
                  <a:schemeClr val="dk1"/>
                </a:solidFill>
              </a:rPr>
              <a:t>by student groups to explore, explain and code language and content of CC Skill.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This piece serves as a model when students are </a:t>
            </a:r>
            <a:r>
              <a:rPr lang="en-US" sz="1200" b="1" i="0" u="none" strike="noStrike" cap="none" dirty="0" smtClean="0">
                <a:solidFill>
                  <a:schemeClr val="dk1"/>
                </a:solidFill>
              </a:rPr>
              <a:t>revising the NON-Models </a:t>
            </a:r>
            <a:r>
              <a:rPr lang="en-US" sz="1200" b="0" i="0" u="none" strike="noStrike" cap="none" dirty="0" smtClean="0">
                <a:solidFill>
                  <a:schemeClr val="dk1"/>
                </a:solidFill>
              </a:rPr>
              <a:t>to make explicit the language of the skills and content of response.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rPr>
              <a:t>Note that the language of the skill has been underlined and that there is a teacher script for modeling after which students practice identifying the skills.</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48226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a:t>
            </a:r>
            <a:r>
              <a:rPr lang="en-US" b="1" dirty="0" smtClean="0"/>
              <a:t>.</a:t>
            </a:r>
            <a:r>
              <a:rPr lang="en-US" sz="1200" b="1"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dirty="0" smtClean="0"/>
              <a:t>T</a:t>
            </a:r>
            <a:r>
              <a:rPr lang="en-US" sz="1200" b="0" i="0" u="none" strike="noStrike" cap="none" dirty="0" smtClean="0">
                <a:solidFill>
                  <a:schemeClr val="dk1"/>
                </a:solidFill>
                <a:latin typeface="+mn-lt"/>
                <a:ea typeface="Calibri"/>
                <a:cs typeface="Calibri"/>
                <a:sym typeface="Calibri"/>
              </a:rPr>
              <a:t>he self-reflection now explicitly calls out two norms for students to reflect on closely related to the lesson objectives.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Self assessment of each Constructive Conversation skill in</a:t>
            </a:r>
            <a:r>
              <a:rPr lang="en-US" sz="1200" b="0" i="0" u="none" strike="noStrike" cap="none" baseline="0" dirty="0" smtClean="0">
                <a:solidFill>
                  <a:schemeClr val="dk1"/>
                </a:solidFill>
                <a:latin typeface="+mn-lt"/>
                <a:ea typeface="Calibri"/>
                <a:cs typeface="Calibri"/>
                <a:sym typeface="Calibri"/>
              </a:rPr>
              <a:t> the third</a:t>
            </a:r>
            <a:r>
              <a:rPr lang="en-US" sz="1200" b="0" i="0" u="none" strike="noStrike" cap="none" dirty="0" smtClean="0">
                <a:solidFill>
                  <a:schemeClr val="dk1"/>
                </a:solidFill>
                <a:latin typeface="+mn-lt"/>
                <a:ea typeface="Calibri"/>
                <a:cs typeface="Calibri"/>
                <a:sym typeface="Calibri"/>
              </a:rPr>
              <a:t> lesson of that skill offers students opportunities to </a:t>
            </a:r>
            <a:r>
              <a:rPr lang="en-US" sz="1200" b="0" i="0" u="none" strike="noStrike" cap="none" dirty="0" err="1" smtClean="0">
                <a:solidFill>
                  <a:schemeClr val="dk1"/>
                </a:solidFill>
                <a:latin typeface="+mn-lt"/>
                <a:ea typeface="Calibri"/>
                <a:cs typeface="Calibri"/>
                <a:sym typeface="Calibri"/>
              </a:rPr>
              <a:t>metacognitively</a:t>
            </a:r>
            <a:r>
              <a:rPr lang="en-US" sz="1200" b="0" i="0" u="none" strike="noStrike" cap="none" dirty="0" smtClean="0">
                <a:solidFill>
                  <a:schemeClr val="dk1"/>
                </a:solidFill>
                <a:latin typeface="+mn-lt"/>
                <a:ea typeface="Calibri"/>
                <a:cs typeface="Calibri"/>
                <a:sym typeface="Calibri"/>
              </a:rPr>
              <a:t> assess their understanding.  </a:t>
            </a:r>
          </a:p>
        </p:txBody>
      </p:sp>
    </p:spTree>
    <p:extLst>
      <p:ext uri="{BB962C8B-B14F-4D97-AF65-F5344CB8AC3E}">
        <p14:creationId xmlns:p14="http://schemas.microsoft.com/office/powerpoint/2010/main" val="60718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1</a:t>
            </a:r>
            <a:r>
              <a:rPr lang="en-US" baseline="0" dirty="0" smtClean="0"/>
              <a:t> min.</a:t>
            </a:r>
            <a:endParaRPr lang="en-US" dirty="0" smtClean="0"/>
          </a:p>
          <a:p>
            <a:pPr lvl="0">
              <a:spcBef>
                <a:spcPts val="0"/>
              </a:spcBef>
              <a:buNone/>
            </a:pPr>
            <a:endParaRPr lang="en-US" dirty="0" smtClean="0"/>
          </a:p>
          <a:p>
            <a:pPr lvl="0">
              <a:spcBef>
                <a:spcPts val="0"/>
              </a:spcBef>
              <a:buNone/>
            </a:pPr>
            <a:r>
              <a:rPr lang="en-US" dirty="0" smtClean="0"/>
              <a:t>The skill of NEGOTIATE is enhanced by using a visual text along with a prompt, rather that just a prompt.</a:t>
            </a:r>
          </a:p>
          <a:p>
            <a:pPr lvl="0">
              <a:spcBef>
                <a:spcPts val="0"/>
              </a:spcBef>
              <a:buNone/>
            </a:pPr>
            <a:endParaRPr lang="en-US" dirty="0" smtClean="0"/>
          </a:p>
          <a:p>
            <a:pPr lvl="0">
              <a:spcBef>
                <a:spcPts val="0"/>
              </a:spcBef>
              <a:buNone/>
            </a:pPr>
            <a:r>
              <a:rPr lang="en-US" dirty="0" smtClean="0"/>
              <a:t>The prompt for NEGOTIATE is, What is happening in the visual text? Provide evidence from the text to support your claim. Each student will need to make a claim.</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Facilitator</a:t>
            </a:r>
            <a:r>
              <a:rPr lang="en-US" sz="1200" b="1" i="0" u="none" strike="noStrike" cap="none" baseline="0" dirty="0" smtClean="0">
                <a:solidFill>
                  <a:schemeClr val="dk1"/>
                </a:solidFill>
                <a:latin typeface="+mn-lt"/>
                <a:ea typeface="Calibri"/>
                <a:cs typeface="Calibri"/>
                <a:sym typeface="Calibri"/>
              </a:rPr>
              <a:t> Note:  Although some of the labels on the individual visual text images are from the fortify lessons (lessons 8-10), these same visuals are used during the negotiate lesson (lessons 11-13).  At the time of the creation of this </a:t>
            </a:r>
            <a:r>
              <a:rPr lang="en-US" sz="1200" b="1" i="0" u="none" strike="noStrike" cap="none" baseline="0" dirty="0" err="1" smtClean="0">
                <a:solidFill>
                  <a:schemeClr val="dk1"/>
                </a:solidFill>
                <a:latin typeface="+mn-lt"/>
                <a:ea typeface="Calibri"/>
                <a:cs typeface="Calibri"/>
                <a:sym typeface="Calibri"/>
              </a:rPr>
              <a:t>powerpoint</a:t>
            </a:r>
            <a:r>
              <a:rPr lang="en-US" sz="1200" b="1" i="0" u="none" strike="noStrike" cap="none" baseline="0" dirty="0" smtClean="0">
                <a:solidFill>
                  <a:schemeClr val="dk1"/>
                </a:solidFill>
                <a:latin typeface="+mn-lt"/>
                <a:ea typeface="Calibri"/>
                <a:cs typeface="Calibri"/>
                <a:sym typeface="Calibri"/>
              </a:rPr>
              <a:t>, the lesson resource packet was in draft form and a couple of </a:t>
            </a:r>
            <a:r>
              <a:rPr lang="en-US" sz="1200" b="1" i="0" u="none" strike="noStrike" cap="none" baseline="0" smtClean="0">
                <a:solidFill>
                  <a:schemeClr val="dk1"/>
                </a:solidFill>
                <a:latin typeface="+mn-lt"/>
                <a:ea typeface="Calibri"/>
                <a:cs typeface="Calibri"/>
                <a:sym typeface="Calibri"/>
              </a:rPr>
              <a:t>visual texts </a:t>
            </a:r>
            <a:r>
              <a:rPr lang="en-US" sz="1200" b="1" i="0" u="none" strike="noStrike" cap="none" baseline="0" dirty="0" smtClean="0">
                <a:solidFill>
                  <a:schemeClr val="dk1"/>
                </a:solidFill>
                <a:latin typeface="+mn-lt"/>
                <a:ea typeface="Calibri"/>
                <a:cs typeface="Calibri"/>
                <a:sym typeface="Calibri"/>
              </a:rPr>
              <a:t>were not inputted yet into the resources.  Most likely no teacher will notice this issue on the slide, but just in case, you have the answer for this.</a:t>
            </a:r>
            <a:endParaRPr lang="en-US" sz="1200" b="1" i="0" u="none" strike="noStrike" cap="none" dirty="0" smtClean="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4 min.</a:t>
            </a:r>
          </a:p>
          <a:p>
            <a:pPr lvl="0">
              <a:spcBef>
                <a:spcPts val="0"/>
              </a:spcBef>
              <a:buNone/>
            </a:pPr>
            <a:endParaRPr lang="en-US" dirty="0" smtClean="0"/>
          </a:p>
          <a:p>
            <a:pPr lvl="0">
              <a:spcBef>
                <a:spcPts val="0"/>
              </a:spcBef>
              <a:buNone/>
            </a:pPr>
            <a:r>
              <a:rPr lang="en-US" dirty="0" smtClean="0"/>
              <a:t>MMED has designed a </a:t>
            </a:r>
            <a:r>
              <a:rPr lang="en-US" dirty="0" err="1" smtClean="0"/>
              <a:t>powerpoint</a:t>
            </a:r>
            <a:r>
              <a:rPr lang="en-US" dirty="0" smtClean="0"/>
              <a:t> per grade that contains the entire library of visual texts plus additional resources such as the revised listening task to support Start Smart 1.0 Revised. This will aide teachers with planning and organization of materials and possibly displaying visuals for students.</a:t>
            </a:r>
          </a:p>
          <a:p>
            <a:pPr lvl="0">
              <a:spcBef>
                <a:spcPts val="0"/>
              </a:spcBef>
              <a:buNone/>
            </a:pPr>
            <a:endParaRPr lang="en-US" dirty="0" smtClean="0"/>
          </a:p>
          <a:p>
            <a:pPr lvl="0">
              <a:spcBef>
                <a:spcPts val="0"/>
              </a:spcBef>
              <a:buClr>
                <a:schemeClr val="dk1"/>
              </a:buClr>
              <a:buSzPct val="25000"/>
              <a:buFont typeface="Calibri"/>
              <a:buNone/>
            </a:pPr>
            <a:r>
              <a:rPr lang="en-US" dirty="0" smtClean="0"/>
              <a:t>Finally, please turn to your partner and share some of the improvements that you have seen today.</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4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Let’s briefly preview the resources that will be available</a:t>
            </a:r>
            <a:r>
              <a:rPr lang="en-US" sz="1200" b="0" i="0" u="none" strike="noStrike" kern="1200" baseline="0" dirty="0" smtClean="0">
                <a:solidFill>
                  <a:schemeClr val="tx1"/>
                </a:solidFill>
                <a:effectLst/>
                <a:latin typeface="+mn-lt"/>
                <a:ea typeface="+mn-ea"/>
                <a:cs typeface="+mn-cs"/>
              </a:rPr>
              <a:t> this year to support teaching and learning during Designated ELD.  </a:t>
            </a:r>
            <a:r>
              <a:rPr lang="en-US" sz="1200" b="1" i="0" u="none" strike="noStrike" kern="1200" baseline="0" dirty="0" smtClean="0">
                <a:solidFill>
                  <a:schemeClr val="tx1"/>
                </a:solidFill>
                <a:effectLst/>
                <a:latin typeface="+mn-lt"/>
                <a:ea typeface="+mn-ea"/>
                <a:cs typeface="+mn-cs"/>
              </a:rPr>
              <a:t>(Click to remove animation.)</a:t>
            </a: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This is an overview of the resources that will be put into the field this year to support the implementation of the ELD standards during designated ELD.  When the resources are available close to the dates shown above, we will review the resources together to support their implementation to support English learners’ language development. This is not a pacing plan, just a suggested timeline.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We have already reviewed </a:t>
            </a:r>
            <a:r>
              <a:rPr lang="en-US" sz="1200" b="1" i="0" u="none" strike="noStrike" kern="1200" baseline="0" dirty="0" smtClean="0">
                <a:solidFill>
                  <a:schemeClr val="tx1"/>
                </a:solidFill>
                <a:effectLst/>
                <a:latin typeface="+mn-lt"/>
                <a:ea typeface="+mn-ea"/>
                <a:cs typeface="+mn-cs"/>
              </a:rPr>
              <a:t>Start Smart 1.0 Revised</a:t>
            </a:r>
            <a:r>
              <a:rPr lang="en-US" sz="1200" b="0" i="0"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new resource will be available </a:t>
            </a:r>
            <a:r>
              <a:rPr lang="en-US" baseline="0" dirty="0" smtClean="0"/>
              <a:t>for instructional use during November-December.  It is called </a:t>
            </a:r>
            <a:r>
              <a:rPr lang="en-US" b="1" baseline="0" dirty="0" smtClean="0"/>
              <a:t>Start Smart 2.0</a:t>
            </a:r>
            <a:r>
              <a:rPr lang="en-US" baseline="0" dirty="0" smtClean="0"/>
              <a:t>.  These 15 lessons also help students develop their Constructive Conversation Skills, but the lessons go much deeper.  The students need Start Smart 1.0 to be ready for 2.0.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During these lessons, the skill of paraphrasing is emphasized.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skills of Create and Clarify are taught together.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Students will use both a visual text and an </a:t>
            </a:r>
            <a:r>
              <a:rPr lang="en-US" baseline="0" dirty="0" err="1" smtClean="0"/>
              <a:t>infographic</a:t>
            </a:r>
            <a:r>
              <a:rPr lang="en-US" baseline="0" dirty="0" smtClean="0"/>
              <a:t> on the same theme.  An </a:t>
            </a:r>
            <a:r>
              <a:rPr lang="en-US" baseline="0" dirty="0" err="1" smtClean="0"/>
              <a:t>infographic</a:t>
            </a:r>
            <a:r>
              <a:rPr lang="en-US" baseline="0" dirty="0" smtClean="0"/>
              <a:t> is a resource that often we see in textbooks, such as our social studies or science text books, in which there is a combination of visuals, captions, short paragraphs and sometimes graphs with in a visual resource.  Students will be prompted to synthesize information across the two texts.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Teachers will have another progress monitoring tool referred to as SPF 2.0.</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Just like in Start Smart 1.0 Revised, coding of models is present and students will engage in revising non-models.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In addition, teachers will model the use of a graphic organizer and students will use a graphic organizer during this lesson series.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lesson series will culminate in partners creating and using a </a:t>
            </a:r>
            <a:r>
              <a:rPr lang="en-US" baseline="0" dirty="0" err="1" smtClean="0"/>
              <a:t>powerpoint</a:t>
            </a:r>
            <a:r>
              <a:rPr lang="en-US" baseline="0" dirty="0" smtClean="0"/>
              <a:t> for an oral presentation.  Students’ collaborative use of multimedia is part of the ELD Standards.  A teacher </a:t>
            </a:r>
            <a:r>
              <a:rPr lang="en-US" baseline="0" dirty="0" err="1" smtClean="0"/>
              <a:t>powerpoint</a:t>
            </a:r>
            <a:r>
              <a:rPr lang="en-US" baseline="0" dirty="0" smtClean="0"/>
              <a:t> for modeling the creation of a </a:t>
            </a:r>
            <a:r>
              <a:rPr lang="en-US" baseline="0" dirty="0" err="1" smtClean="0"/>
              <a:t>powerpoint</a:t>
            </a:r>
            <a:r>
              <a:rPr lang="en-US" baseline="0" dirty="0" smtClean="0"/>
              <a:t> will be provided as part of the lesson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February-March teachers will have an additional set of lessons called </a:t>
            </a:r>
            <a:r>
              <a:rPr lang="en-US" b="1" baseline="0" dirty="0" smtClean="0"/>
              <a:t>Disciplinary Discussions Using Text Sets.  </a:t>
            </a:r>
          </a:p>
          <a:p>
            <a:pPr marL="171450" indent="-171450">
              <a:buFont typeface="Arial"/>
              <a:buChar char="•"/>
            </a:pPr>
            <a:r>
              <a:rPr lang="en-US" baseline="0" dirty="0" smtClean="0"/>
              <a:t>We will maintain our focus on Constructive Conversations skills and in this lesson series all skills will be applied as students discuss disciplinary topics (either a topic from science or social studies.)</a:t>
            </a:r>
          </a:p>
          <a:p>
            <a:pPr marL="171450" indent="-171450">
              <a:buFont typeface="Arial"/>
              <a:buChar char="•"/>
            </a:pPr>
            <a:r>
              <a:rPr lang="en-US" baseline="0" dirty="0" smtClean="0"/>
              <a:t>Students will use text sets, building on what we did during Start Smart 2.0.   A text set includes all of the following:  multiple visuals, a written text, an audio text and a video.</a:t>
            </a:r>
          </a:p>
          <a:p>
            <a:pPr marL="171450" indent="-171450">
              <a:buFont typeface="Arial"/>
              <a:buChar char="•"/>
            </a:pPr>
            <a:r>
              <a:rPr lang="en-US" baseline="0" dirty="0" smtClean="0"/>
              <a:t>We will continue the use of the SPF 2.0, coding models and the use of graphic organizers like we used during Start Smart 2.0.</a:t>
            </a:r>
          </a:p>
          <a:p>
            <a:pPr marL="171450" indent="-171450">
              <a:buFont typeface="Arial"/>
              <a:buChar char="•"/>
            </a:pPr>
            <a:r>
              <a:rPr lang="en-US" baseline="0" dirty="0" smtClean="0"/>
              <a:t>Students will engage in close reading and will be posed with Critical Analysis Questions, similar to those used in SBAC.</a:t>
            </a:r>
          </a:p>
          <a:p>
            <a:pPr marL="171450" indent="-171450">
              <a:buFont typeface="Arial"/>
              <a:buChar char="•"/>
            </a:pPr>
            <a:r>
              <a:rPr lang="en-US" baseline="0" dirty="0" smtClean="0"/>
              <a:t>Students will culminate the lesson series with a multimedia oral presentation with a partner.</a:t>
            </a:r>
          </a:p>
          <a:p>
            <a:pPr marL="171450" indent="-171450">
              <a:buFont typeface="Arial"/>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Between these three lesson series, we utilize the Designated ELD Frame of Practice to design and teach lessons that use grade level complex texts and teach both Parts I and II of the CA ELD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will</a:t>
            </a:r>
            <a:r>
              <a:rPr lang="en-US" sz="1200" b="0" i="0" u="none" strike="noStrike" kern="1200" baseline="0" dirty="0" smtClean="0">
                <a:solidFill>
                  <a:schemeClr val="tx1"/>
                </a:solidFill>
                <a:effectLst/>
                <a:latin typeface="+mn-lt"/>
                <a:ea typeface="+mn-ea"/>
                <a:cs typeface="+mn-cs"/>
              </a:rPr>
              <a:t> have so many resources this year to support teaching and learning this year!!!  So…</a:t>
            </a:r>
            <a:endParaRPr lang="en-US" dirty="0" smtClean="0"/>
          </a:p>
          <a:p>
            <a:pPr marL="171450" indent="-171450">
              <a:buFont typeface="Arial"/>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018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lain"/>
              <a:tabLst/>
              <a:defRPr/>
            </a:pPr>
            <a:r>
              <a:rPr lang="en-US" dirty="0" smtClean="0"/>
              <a:t>Minute</a:t>
            </a:r>
          </a:p>
          <a:p>
            <a:pPr marL="228600" marR="0" lvl="0" indent="-228600" algn="l" defTabSz="457200" rtl="0" eaLnBrk="1" fontAlgn="auto" latinLnBrk="0" hangingPunct="1">
              <a:lnSpc>
                <a:spcPct val="100000"/>
              </a:lnSpc>
              <a:spcBef>
                <a:spcPts val="0"/>
              </a:spcBef>
              <a:spcAft>
                <a:spcPts val="0"/>
              </a:spcAft>
              <a:buClrTx/>
              <a:buSzTx/>
              <a:buFontTx/>
              <a:buAutoNum type="arabicPlain"/>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Let’s start off our school year strong</a:t>
            </a:r>
            <a:r>
              <a:rPr lang="en-US" baseline="0" dirty="0" smtClean="0"/>
              <a:t> for our English Learners during Designated ELD using the Start Smart 1.0 Revised instructional resources.</a:t>
            </a:r>
            <a:endParaRPr lang="en-US" dirty="0"/>
          </a:p>
        </p:txBody>
      </p:sp>
    </p:spTree>
    <p:extLst>
      <p:ext uri="{BB962C8B-B14F-4D97-AF65-F5344CB8AC3E}">
        <p14:creationId xmlns:p14="http://schemas.microsoft.com/office/powerpoint/2010/main" val="27916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US" b="1" dirty="0" smtClean="0"/>
              <a:t>1 min.</a:t>
            </a:r>
          </a:p>
          <a:p>
            <a:pPr marL="228600" marR="0" lvl="0" indent="-228600" algn="l" rtl="0">
              <a:lnSpc>
                <a:spcPct val="100000"/>
              </a:lnSpc>
              <a:spcBef>
                <a:spcPts val="0"/>
              </a:spcBef>
              <a:spcAft>
                <a:spcPts val="0"/>
              </a:spcAft>
              <a:buClr>
                <a:schemeClr val="dk1"/>
              </a:buClr>
              <a:buSzPct val="100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In 2015-2016, our district rolled out resources and materials that supported the implementation of the ELD standards. As we move into the second year of implementation,</a:t>
            </a:r>
            <a:r>
              <a:rPr lang="en-US" dirty="0" smtClean="0"/>
              <a:t> the district has</a:t>
            </a:r>
            <a:r>
              <a:rPr lang="en-US" sz="1200" b="0" i="0" u="none" strike="noStrike" cap="none" dirty="0" smtClean="0">
                <a:solidFill>
                  <a:schemeClr val="dk1"/>
                </a:solidFill>
                <a:latin typeface="+mn-lt"/>
                <a:ea typeface="Calibri"/>
                <a:cs typeface="Calibri"/>
                <a:sym typeface="Calibri"/>
              </a:rPr>
              <a:t> developed revi</a:t>
            </a:r>
            <a:r>
              <a:rPr lang="en-US" dirty="0" smtClean="0"/>
              <a:t>sed and </a:t>
            </a:r>
            <a:r>
              <a:rPr lang="en-US" sz="1200" b="0" i="0" u="none" strike="noStrike" cap="none" dirty="0" smtClean="0">
                <a:solidFill>
                  <a:schemeClr val="dk1"/>
                </a:solidFill>
                <a:latin typeface="+mn-lt"/>
                <a:ea typeface="Calibri"/>
                <a:cs typeface="Calibri"/>
                <a:sym typeface="Calibri"/>
              </a:rPr>
              <a:t>additional resources that continue to support the implementation in it</a:t>
            </a:r>
            <a:r>
              <a:rPr lang="en-US" dirty="0" smtClean="0"/>
              <a:t>s second year.</a:t>
            </a:r>
            <a:r>
              <a:rPr lang="en-US" sz="1200" b="0" i="0" u="none" strike="noStrike" cap="none" dirty="0" smtClean="0">
                <a:solidFill>
                  <a:schemeClr val="dk1"/>
                </a:solidFill>
                <a:latin typeface="+mn-lt"/>
                <a:ea typeface="Calibri"/>
                <a:cs typeface="Calibri"/>
                <a:sym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916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1 min.</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dirty="0" smtClean="0"/>
              <a:t>At our school site,</a:t>
            </a:r>
            <a:r>
              <a:rPr lang="en-US" sz="1200" b="0" i="0" u="none" strike="noStrike" cap="none" dirty="0" smtClean="0">
                <a:solidFill>
                  <a:schemeClr val="dk1"/>
                </a:solidFill>
                <a:latin typeface="+mn-lt"/>
                <a:ea typeface="Calibri"/>
                <a:cs typeface="Calibri"/>
                <a:sym typeface="Calibri"/>
              </a:rPr>
              <a:t> we are familiar with the 15-Day Start Smart </a:t>
            </a:r>
            <a:r>
              <a:rPr lang="en-US" dirty="0" smtClean="0"/>
              <a:t>L</a:t>
            </a:r>
            <a:r>
              <a:rPr lang="en-US" sz="1200" b="0" i="0" u="none" strike="noStrike" cap="none" dirty="0" smtClean="0">
                <a:solidFill>
                  <a:schemeClr val="dk1"/>
                </a:solidFill>
                <a:latin typeface="+mn-lt"/>
                <a:ea typeface="Calibri"/>
                <a:cs typeface="Calibri"/>
                <a:sym typeface="Calibri"/>
              </a:rPr>
              <a:t>essons that were rolled out last year to teach the Constructive Conversations Skills.  The following slides will highlight the </a:t>
            </a:r>
            <a:r>
              <a:rPr lang="en-US" dirty="0" smtClean="0"/>
              <a:t>revisions and </a:t>
            </a:r>
            <a:r>
              <a:rPr lang="en-US" sz="1200" b="0" i="0" u="none" strike="noStrike" cap="none" dirty="0" smtClean="0">
                <a:solidFill>
                  <a:schemeClr val="dk1"/>
                </a:solidFill>
                <a:latin typeface="+mn-lt"/>
                <a:ea typeface="Calibri"/>
                <a:cs typeface="Calibri"/>
                <a:sym typeface="Calibri"/>
              </a:rPr>
              <a:t>improvements to the Start Smart lessons based on input from teachers and observation of implementation.  We are calling this </a:t>
            </a:r>
            <a:r>
              <a:rPr lang="en-US" sz="1200" b="1" i="0" u="none" strike="noStrike" cap="none" dirty="0" smtClean="0">
                <a:solidFill>
                  <a:schemeClr val="dk1"/>
                </a:solidFill>
                <a:latin typeface="+mn-lt"/>
                <a:ea typeface="Calibri"/>
                <a:cs typeface="Calibri"/>
                <a:sym typeface="Calibri"/>
              </a:rPr>
              <a:t>Start Smart 1.0 Re</a:t>
            </a:r>
            <a:r>
              <a:rPr lang="en-US" b="1" dirty="0" smtClean="0"/>
              <a:t>vised</a:t>
            </a:r>
            <a:r>
              <a:rPr lang="en-US" sz="1200" b="0" i="0" u="none" strike="noStrike" cap="none" dirty="0" smtClean="0">
                <a:solidFill>
                  <a:schemeClr val="dk1"/>
                </a:solidFill>
                <a:latin typeface="+mn-lt"/>
                <a:ea typeface="Calibri"/>
                <a:cs typeface="Calibri"/>
                <a:sym typeface="Calibri"/>
              </a:rPr>
              <a:t>.</a:t>
            </a:r>
            <a:r>
              <a:rPr lang="en-US" dirty="0" smtClean="0"/>
              <a:t> These lessons will</a:t>
            </a:r>
            <a:r>
              <a:rPr lang="en-US" sz="1200" b="0" i="0" u="none" strike="noStrike" cap="none" dirty="0" smtClean="0">
                <a:solidFill>
                  <a:schemeClr val="dk1"/>
                </a:solidFill>
                <a:latin typeface="+mn-lt"/>
                <a:ea typeface="Calibri"/>
                <a:cs typeface="Calibri"/>
                <a:sym typeface="Calibri"/>
              </a:rPr>
              <a:t> be the first of three resources focused on student’s use of the Part I ELD </a:t>
            </a:r>
            <a:r>
              <a:rPr lang="en-US" dirty="0" smtClean="0"/>
              <a:t>S</a:t>
            </a:r>
            <a:r>
              <a:rPr lang="en-US" sz="1200" b="0" i="0" u="none" strike="noStrike" cap="none" dirty="0" smtClean="0">
                <a:solidFill>
                  <a:schemeClr val="dk1"/>
                </a:solidFill>
                <a:latin typeface="+mn-lt"/>
                <a:ea typeface="Calibri"/>
                <a:cs typeface="Calibri"/>
                <a:sym typeface="Calibri"/>
              </a:rPr>
              <a:t>tandards.  We ask that you think of your prior knowledge of Start Smart as a foundation for your understanding of the improvements.</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GOAL: Students learn the norms, the skills and the language of the skills</a:t>
            </a:r>
          </a:p>
          <a:p>
            <a:endParaRPr lang="en-US" dirty="0"/>
          </a:p>
        </p:txBody>
      </p:sp>
    </p:spTree>
    <p:extLst>
      <p:ext uri="{BB962C8B-B14F-4D97-AF65-F5344CB8AC3E}">
        <p14:creationId xmlns:p14="http://schemas.microsoft.com/office/powerpoint/2010/main" val="21390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b="1"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Referring back to your knowledge of the original Start Smart lessons taught last year, what are the similarities and differences in the basic components of Start Smart? Share with an elbow partner.  </a:t>
            </a:r>
          </a:p>
          <a:p>
            <a:pPr marL="0" marR="0" lvl="0" indent="0" algn="l" rtl="0">
              <a:lnSpc>
                <a:spcPct val="100000"/>
              </a:lnSpc>
              <a:spcBef>
                <a:spcPts val="0"/>
              </a:spcBef>
              <a:spcAft>
                <a:spcPts val="0"/>
              </a:spcAft>
              <a:buClr>
                <a:schemeClr val="dk1"/>
              </a:buClr>
              <a:buSzPct val="25000"/>
              <a:buFont typeface="Calibri"/>
              <a:buNone/>
            </a:pPr>
            <a:r>
              <a:rPr lang="en-US" dirty="0" smtClean="0"/>
              <a:t>T</a:t>
            </a:r>
            <a:r>
              <a:rPr lang="en-US" sz="1200" b="0" i="0" u="none" strike="noStrike" cap="none" dirty="0" smtClean="0">
                <a:solidFill>
                  <a:schemeClr val="dk1"/>
                </a:solidFill>
                <a:latin typeface="+mn-lt"/>
                <a:ea typeface="Calibri"/>
                <a:cs typeface="Calibri"/>
                <a:sym typeface="Calibri"/>
              </a:rPr>
              <a:t>ake all reasonable responses, then share the following:</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Some of the key characteristics</a:t>
            </a:r>
            <a:r>
              <a:rPr lang="en-US" dirty="0" smtClean="0"/>
              <a:t> to highlight is </a:t>
            </a:r>
            <a:r>
              <a:rPr lang="en-US" sz="1200" b="0" i="0" u="none" strike="noStrike" cap="none" dirty="0" smtClean="0">
                <a:solidFill>
                  <a:schemeClr val="dk1"/>
                </a:solidFill>
                <a:latin typeface="+mn-lt"/>
                <a:ea typeface="Calibri"/>
                <a:cs typeface="Calibri"/>
                <a:sym typeface="Calibri"/>
              </a:rPr>
              <a:t>the suggested window of implementation. It is</a:t>
            </a:r>
            <a:r>
              <a:rPr lang="en-US" dirty="0" smtClean="0"/>
              <a:t> suggested that Start Smart 1.0 Revised be taught </a:t>
            </a:r>
            <a:r>
              <a:rPr lang="en-US" sz="1200" b="0" i="0" u="none" strike="noStrike" cap="none" dirty="0" smtClean="0">
                <a:solidFill>
                  <a:schemeClr val="dk1"/>
                </a:solidFill>
                <a:latin typeface="+mn-lt"/>
                <a:ea typeface="Calibri"/>
                <a:cs typeface="Calibri"/>
                <a:sym typeface="Calibri"/>
              </a:rPr>
              <a:t>August-September, much as last year. </a:t>
            </a:r>
          </a:p>
          <a:p>
            <a:pPr marL="457200" marR="0" lvl="0" indent="-228600" algn="l" rtl="0">
              <a:lnSpc>
                <a:spcPct val="100000"/>
              </a:lnSpc>
              <a:spcBef>
                <a:spcPts val="0"/>
              </a:spcBef>
              <a:spcAft>
                <a:spcPts val="0"/>
              </a:spcAft>
              <a:buAutoNum type="arabicPeriod"/>
            </a:pPr>
            <a:r>
              <a:rPr lang="en-US" dirty="0" smtClean="0"/>
              <a:t>Y</a:t>
            </a:r>
            <a:r>
              <a:rPr lang="en-US" sz="1200" b="0" i="0" u="none" strike="noStrike" cap="none" dirty="0" smtClean="0">
                <a:solidFill>
                  <a:schemeClr val="dk1"/>
                </a:solidFill>
                <a:latin typeface="+mn-lt"/>
                <a:ea typeface="Calibri"/>
                <a:cs typeface="Calibri"/>
                <a:sym typeface="Calibri"/>
              </a:rPr>
              <a:t>ou will notice that rather than being 15 days, there are 15 lessons.  This allows for more flexibility in implementation, taking into account the unique needs of each classroom.  </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Constructive Conversations using the 4 skills (Creat</a:t>
            </a:r>
            <a:r>
              <a:rPr lang="en-US" dirty="0" smtClean="0"/>
              <a:t>e, Clarify, Fortify, Negotiate) </a:t>
            </a:r>
            <a:r>
              <a:rPr lang="en-US" sz="1200" b="0" i="0" u="none" strike="noStrike" cap="none" dirty="0" smtClean="0">
                <a:solidFill>
                  <a:schemeClr val="dk1"/>
                </a:solidFill>
                <a:latin typeface="+mn-lt"/>
                <a:ea typeface="Calibri"/>
                <a:cs typeface="Calibri"/>
                <a:sym typeface="Calibri"/>
              </a:rPr>
              <a:t>are again highlighted</a:t>
            </a:r>
            <a:r>
              <a:rPr lang="en-US" sz="1200" b="0" i="0" u="none" strike="noStrike" cap="none" baseline="0" dirty="0" smtClean="0">
                <a:solidFill>
                  <a:schemeClr val="dk1"/>
                </a:solidFill>
                <a:latin typeface="+mn-lt"/>
                <a:ea typeface="Calibri"/>
                <a:cs typeface="Calibri"/>
                <a:sym typeface="Calibri"/>
              </a:rPr>
              <a:t> and taught in isolation</a:t>
            </a:r>
            <a:endParaRPr lang="en-US" sz="1200" b="0" i="0" u="none" strike="noStrike" cap="none" dirty="0" smtClean="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Visual texts continue to be the focus of the conversations.  </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Formative assessment is again collected using the SPF. </a:t>
            </a:r>
          </a:p>
          <a:p>
            <a:pPr marL="457200" marR="0" lvl="0" indent="-228600" algn="l" rtl="0">
              <a:lnSpc>
                <a:spcPct val="100000"/>
              </a:lnSpc>
              <a:spcBef>
                <a:spcPts val="0"/>
              </a:spcBef>
              <a:spcAft>
                <a:spcPts val="0"/>
              </a:spcAft>
              <a:buAutoNum type="arabicPeriod"/>
            </a:pPr>
            <a:r>
              <a:rPr lang="en-US" dirty="0" smtClean="0"/>
              <a:t>The </a:t>
            </a:r>
            <a:r>
              <a:rPr lang="en-US" sz="1200" b="0" i="0" u="none" strike="noStrike" cap="none" dirty="0" smtClean="0">
                <a:solidFill>
                  <a:schemeClr val="dk1"/>
                </a:solidFill>
                <a:latin typeface="+mn-lt"/>
                <a:ea typeface="Calibri"/>
                <a:cs typeface="Calibri"/>
                <a:sym typeface="Calibri"/>
              </a:rPr>
              <a:t>teacher continues to present model conversations and non-models and uses student conversations to engage in revision of non-models.</a:t>
            </a:r>
          </a:p>
          <a:p>
            <a:pPr marL="457200" marR="0" lvl="0" indent="-228600" algn="l" rtl="0">
              <a:lnSpc>
                <a:spcPct val="100000"/>
              </a:lnSpc>
              <a:spcBef>
                <a:spcPts val="0"/>
              </a:spcBef>
              <a:spcAft>
                <a:spcPts val="0"/>
              </a:spcAft>
              <a:buAutoNum type="arabicPeriod"/>
            </a:pPr>
            <a:r>
              <a:rPr lang="en-US" sz="1200" b="0" i="0" u="none" strike="noStrike" cap="none" dirty="0" smtClean="0">
                <a:solidFill>
                  <a:schemeClr val="dk1"/>
                </a:solidFill>
                <a:latin typeface="+mn-lt"/>
                <a:ea typeface="Calibri"/>
                <a:cs typeface="Calibri"/>
                <a:sym typeface="Calibri"/>
              </a:rPr>
              <a:t>The lesson series culminates with the opportunity for partners to orally</a:t>
            </a:r>
            <a:r>
              <a:rPr lang="en-US" sz="1200" b="0" i="0" u="none" strike="noStrike" cap="none" baseline="0" dirty="0" smtClean="0">
                <a:solidFill>
                  <a:schemeClr val="dk1"/>
                </a:solidFill>
                <a:latin typeface="+mn-lt"/>
                <a:ea typeface="Calibri"/>
                <a:cs typeface="Calibri"/>
                <a:sym typeface="Calibri"/>
              </a:rPr>
              <a:t> present the poster they created throughout the lesson series.</a:t>
            </a:r>
            <a:endParaRPr lang="en-US" sz="1200" b="0" i="0" u="none" strike="noStrike" cap="none" dirty="0" smtClean="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AutoNum type="arabicPeriod"/>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endParaRPr lang="en-US" dirty="0"/>
          </a:p>
        </p:txBody>
      </p:sp>
    </p:spTree>
    <p:extLst>
      <p:ext uri="{BB962C8B-B14F-4D97-AF65-F5344CB8AC3E}">
        <p14:creationId xmlns:p14="http://schemas.microsoft.com/office/powerpoint/2010/main" val="104779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2 min</a:t>
            </a:r>
            <a:r>
              <a:rPr lang="en-US" b="1" dirty="0" smtClean="0"/>
              <a:t>.</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In order for students to understand these four conversation skills, we will dedicate the first months of instruction to the 15 Start Smart lessons, which enable students to learn and practice each Constructive Conversation Skill explicitly.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As with last year, each skill is presented in a three lesson sequence with a review on Day 7 and 14 and 15.</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There are 3 days dedicated to each skill and after two skills have been taught, there is a review in order for students to practice the skills in a meaningful way.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For example, days 1, 2, and 3 are devoted to CREATE.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Days 4, 5, and 6 are devoted to CLARIFY.  </a:t>
            </a:r>
          </a:p>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On day 7, students are asked to construct a poster that illustrates the what they learned about CREATE and CLARIFY.</a:t>
            </a:r>
          </a:p>
          <a:p>
            <a:pPr marL="0" marR="0" lvl="0" indent="0" algn="l" rtl="0">
              <a:spcBef>
                <a:spcPts val="0"/>
              </a:spcBef>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mn-lt"/>
                <a:ea typeface="Calibri"/>
                <a:cs typeface="Calibri"/>
                <a:sym typeface="Calibri"/>
              </a:rPr>
              <a:t>Click animation: </a:t>
            </a:r>
            <a:r>
              <a:rPr lang="en-US" sz="1200" b="0" i="0" u="none" strike="noStrike" cap="none" dirty="0" smtClean="0">
                <a:solidFill>
                  <a:schemeClr val="dk1"/>
                </a:solidFill>
                <a:latin typeface="+mn-lt"/>
                <a:ea typeface="Calibri"/>
                <a:cs typeface="Calibri"/>
                <a:sym typeface="Calibri"/>
              </a:rPr>
              <a:t>Once again,</a:t>
            </a:r>
            <a:r>
              <a:rPr lang="en-US" sz="1200" b="0" i="0" u="none" strike="noStrike" cap="none" baseline="0" dirty="0" smtClean="0">
                <a:solidFill>
                  <a:schemeClr val="dk1"/>
                </a:solidFill>
                <a:latin typeface="+mn-lt"/>
                <a:ea typeface="Calibri"/>
                <a:cs typeface="Calibri"/>
                <a:sym typeface="Calibri"/>
              </a:rPr>
              <a:t> you will notice that rather than referring to 15 days of instruction, there are 15 lessons, allowing for more flexibility in implementation and taking into account the unique needs of each classroom</a:t>
            </a: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5391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1 min. </a:t>
            </a:r>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dirty="0" smtClean="0"/>
              <a:t>Let’s take a closer look at the revisions and improvements of the Start Smart 1.0 Revised lessons.</a:t>
            </a:r>
          </a:p>
          <a:p>
            <a:pPr marL="0" marR="0" lvl="0" indent="0" algn="l" rtl="0">
              <a:spcBef>
                <a:spcPts val="0"/>
              </a:spcBef>
              <a:spcAft>
                <a:spcPts val="0"/>
              </a:spcAft>
              <a:buSzPct val="25000"/>
              <a:buNone/>
            </a:pPr>
            <a:r>
              <a:rPr lang="en-US" sz="1200" b="0" i="0" u="none" strike="noStrike" cap="none" dirty="0" smtClean="0">
                <a:solidFill>
                  <a:schemeClr val="dk1"/>
                </a:solidFill>
                <a:latin typeface="+mn-lt"/>
                <a:ea typeface="Calibri"/>
                <a:cs typeface="Calibri"/>
                <a:sym typeface="Calibri"/>
              </a:rPr>
              <a:t>What changes do you notice? (validate all answers then share information below. )</a:t>
            </a:r>
          </a:p>
          <a:p>
            <a:pPr marL="0" marR="0" lvl="0" indent="0" algn="l" rtl="0">
              <a:spcBef>
                <a:spcPts val="0"/>
              </a:spcBef>
              <a:spcAft>
                <a:spcPts val="0"/>
              </a:spcAft>
              <a:buSzPct val="25000"/>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Standards Alignment: </a:t>
            </a:r>
            <a:r>
              <a:rPr lang="en-US" sz="1200" b="0" i="0" u="none" strike="noStrike" cap="none" dirty="0" smtClean="0">
                <a:solidFill>
                  <a:schemeClr val="dk1"/>
                </a:solidFill>
                <a:latin typeface="+mn-lt"/>
                <a:ea typeface="Calibri"/>
                <a:cs typeface="Calibri"/>
                <a:sym typeface="Calibri"/>
              </a:rPr>
              <a:t>In the margin, you will see the ELD standards that each part of the lesson corresponds to.</a:t>
            </a:r>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210335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mn-lt"/>
                <a:ea typeface="Calibri"/>
                <a:cs typeface="Calibri"/>
                <a:sym typeface="Calibri"/>
              </a:rPr>
              <a:t>2 min. </a:t>
            </a:r>
          </a:p>
          <a:p>
            <a:pPr marL="0" marR="0" lvl="0" indent="0" algn="l" rtl="0">
              <a:spcBef>
                <a:spcPts val="0"/>
              </a:spcBef>
              <a:spcAft>
                <a:spcPts val="0"/>
              </a:spcAft>
              <a:buSzPct val="25000"/>
              <a:buNone/>
            </a:pPr>
            <a:endParaRPr lang="en-US" dirty="0" smtClean="0"/>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On the screen is part of the introduction to the </a:t>
            </a:r>
            <a:r>
              <a:rPr lang="en-US" sz="1200" b="1" i="0" u="none" strike="noStrike" cap="none" dirty="0" smtClean="0">
                <a:solidFill>
                  <a:schemeClr val="dk1"/>
                </a:solidFill>
                <a:latin typeface="+mn-lt"/>
                <a:ea typeface="Calibri"/>
                <a:cs typeface="Calibri"/>
                <a:sym typeface="Calibri"/>
              </a:rPr>
              <a:t>Conversation Norms</a:t>
            </a:r>
            <a:r>
              <a:rPr lang="en-US" sz="1200" b="0"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How has this changed? (validate all answers and click animation and share information on slide</a:t>
            </a:r>
            <a:r>
              <a:rPr lang="en-US" dirty="0" smtClean="0"/>
              <a:t>)</a:t>
            </a:r>
            <a:r>
              <a:rPr lang="en-US" sz="1200" b="0" i="0" u="none" strike="noStrike" cap="none" dirty="0" smtClean="0">
                <a:solidFill>
                  <a:schemeClr val="dk1"/>
                </a:solidFill>
                <a:latin typeface="+mn-lt"/>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For deeper understanding and better use, the Conversation Norms have been chunked to two per lesson and are reviewed at the end of each lesson.</a:t>
            </a:r>
          </a:p>
          <a:p>
            <a:pPr eaLnBrk="1" hangingPunct="1">
              <a:spcBef>
                <a:spcPct val="0"/>
              </a:spcBef>
            </a:pPr>
            <a:endParaRPr lang="en-US" altLang="en-US" b="1" dirty="0" smtClean="0">
              <a:ea typeface="ＭＳ Ｐゴシック" charset="-128"/>
            </a:endParaRPr>
          </a:p>
          <a:p>
            <a:pPr eaLnBrk="1" hangingPunct="1">
              <a:spcBef>
                <a:spcPct val="0"/>
              </a:spcBef>
            </a:pPr>
            <a:r>
              <a:rPr lang="en-US" altLang="en-US" b="1" dirty="0" smtClean="0">
                <a:ea typeface="ＭＳ Ｐゴシック" charset="-128"/>
              </a:rPr>
              <a:t> </a:t>
            </a:r>
            <a:endParaRPr lang="en-US" altLang="en-US" dirty="0">
              <a:ea typeface="ＭＳ Ｐゴシック" charset="-128"/>
            </a:endParaRPr>
          </a:p>
        </p:txBody>
      </p:sp>
    </p:spTree>
    <p:extLst>
      <p:ext uri="{BB962C8B-B14F-4D97-AF65-F5344CB8AC3E}">
        <p14:creationId xmlns:p14="http://schemas.microsoft.com/office/powerpoint/2010/main" val="46540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1 min. </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Listening Task Poster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One observation </a:t>
            </a:r>
            <a:r>
              <a:rPr lang="en-US" dirty="0" smtClean="0"/>
              <a:t>during year 1 of </a:t>
            </a:r>
            <a:r>
              <a:rPr lang="en-US" sz="1200" b="0" i="0" u="none" strike="noStrike" cap="none" dirty="0" smtClean="0">
                <a:solidFill>
                  <a:schemeClr val="dk1"/>
                </a:solidFill>
                <a:latin typeface="+mn-lt"/>
                <a:ea typeface="Calibri"/>
                <a:cs typeface="Calibri"/>
                <a:sym typeface="Calibri"/>
              </a:rPr>
              <a:t>implementation was that the way the Listening Task questions</a:t>
            </a:r>
            <a:r>
              <a:rPr lang="en-US" dirty="0" smtClean="0"/>
              <a:t> </a:t>
            </a:r>
            <a:r>
              <a:rPr lang="en-US" sz="1200" b="0" i="0" u="none" strike="noStrike" cap="none" dirty="0" smtClean="0">
                <a:solidFill>
                  <a:schemeClr val="dk1"/>
                </a:solidFill>
                <a:latin typeface="+mn-lt"/>
                <a:ea typeface="Calibri"/>
                <a:cs typeface="Calibri"/>
                <a:sym typeface="Calibri"/>
              </a:rPr>
              <a:t>lent themselves to yes</a:t>
            </a:r>
            <a:r>
              <a:rPr lang="en-US" dirty="0" smtClean="0"/>
              <a:t>/</a:t>
            </a:r>
            <a:r>
              <a:rPr lang="en-US" sz="1200" b="0" i="0" u="none" strike="noStrike" cap="none" dirty="0" smtClean="0">
                <a:solidFill>
                  <a:schemeClr val="dk1"/>
                </a:solidFill>
                <a:latin typeface="+mn-lt"/>
                <a:ea typeface="Calibri"/>
                <a:cs typeface="Calibri"/>
                <a:sym typeface="Calibri"/>
              </a:rPr>
              <a:t> no questions, rather than being used as a tool for deeper reflection.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New listening tasks are open-ended to facilitate deeper student analysis of conversations.</a:t>
            </a:r>
            <a:r>
              <a:rPr lang="en-US" dirty="0" smtClean="0"/>
              <a:t> </a:t>
            </a:r>
            <a:r>
              <a:rPr lang="en-US" b="1" i="1" dirty="0" smtClean="0"/>
              <a:t>How did each partner…?</a:t>
            </a:r>
          </a:p>
          <a:p>
            <a:pPr marL="0" marR="0" lvl="0" indent="0" algn="l" rtl="0">
              <a:lnSpc>
                <a:spcPct val="100000"/>
              </a:lnSpc>
              <a:spcBef>
                <a:spcPts val="0"/>
              </a:spcBef>
              <a:spcAft>
                <a:spcPts val="0"/>
              </a:spcAft>
              <a:buClr>
                <a:schemeClr val="dk1"/>
              </a:buClr>
              <a:buSzPct val="25000"/>
              <a:buFont typeface="Calibri"/>
              <a:buNone/>
            </a:pPr>
            <a:r>
              <a:rPr lang="en-US" dirty="0" smtClean="0"/>
              <a:t>Teachers can modify their current Listening Task posters by adding a post-it note “How” to make the questions open-ended.</a:t>
            </a:r>
            <a:endParaRPr lang="en-US" dirty="0"/>
          </a:p>
        </p:txBody>
      </p:sp>
    </p:spTree>
    <p:extLst>
      <p:ext uri="{BB962C8B-B14F-4D97-AF65-F5344CB8AC3E}">
        <p14:creationId xmlns:p14="http://schemas.microsoft.com/office/powerpoint/2010/main" val="169434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2 min. </a:t>
            </a:r>
          </a:p>
          <a:p>
            <a:pPr marL="0" marR="0" lvl="0" indent="0" algn="l" rtl="0">
              <a:lnSpc>
                <a:spcPct val="100000"/>
              </a:lnSpc>
              <a:spcBef>
                <a:spcPts val="0"/>
              </a:spcBef>
              <a:spcAft>
                <a:spcPts val="0"/>
              </a:spcAft>
              <a:buClr>
                <a:schemeClr val="dk1"/>
              </a:buClr>
              <a:buSzPct val="25000"/>
              <a:buFont typeface="Calibri"/>
              <a:buNone/>
            </a:pPr>
            <a:endParaRPr lang="en-US" b="1" dirty="0" smtClean="0"/>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mn-lt"/>
                <a:ea typeface="Calibri"/>
                <a:cs typeface="Calibri"/>
                <a:sym typeface="Calibri"/>
              </a:rPr>
              <a:t>Click through animations and share key information from bulleted items. </a:t>
            </a:r>
            <a:r>
              <a:rPr lang="en-US" sz="1200" b="0" i="0" u="none" strike="noStrike" cap="none" dirty="0" smtClean="0">
                <a:solidFill>
                  <a:schemeClr val="dk1"/>
                </a:solidFill>
                <a:latin typeface="+mn-lt"/>
                <a:ea typeface="Calibri"/>
                <a:cs typeface="Calibri"/>
                <a:sym typeface="Calibri"/>
              </a:rPr>
              <a:t>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Visual texts have been improved and include more photographs and fine art.  This is important because complex visual texts are more likely to prompt complex oral language.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Resources in the margin aid with teacher planning and collection of resources for lessons.  </a:t>
            </a:r>
          </a:p>
          <a:p>
            <a:pPr marL="457200" marR="0" lvl="0" indent="-304800" algn="l" rtl="0">
              <a:lnSpc>
                <a:spcPct val="100000"/>
              </a:lnSpc>
              <a:spcBef>
                <a:spcPts val="0"/>
              </a:spcBef>
              <a:spcAft>
                <a:spcPts val="0"/>
              </a:spcAft>
              <a:buClr>
                <a:schemeClr val="dk1"/>
              </a:buClr>
              <a:buSzPct val="100000"/>
              <a:buFont typeface="Calibri"/>
              <a:buAutoNum type="arabicPeriod"/>
            </a:pPr>
            <a:r>
              <a:rPr lang="en-US" sz="1200" b="0" i="0" u="none" strike="noStrike" cap="none" dirty="0" smtClean="0">
                <a:solidFill>
                  <a:schemeClr val="dk1"/>
                </a:solidFill>
                <a:latin typeface="+mn-lt"/>
                <a:ea typeface="Calibri"/>
                <a:cs typeface="Calibri"/>
                <a:sym typeface="Calibri"/>
              </a:rPr>
              <a:t>Conversation skills are coded because, often a conversation will include multiple skills and the process of using and identifying skills will lead to greater student understanding. </a:t>
            </a:r>
          </a:p>
          <a:p>
            <a:pPr marR="0" lvl="0" algn="l" rtl="0">
              <a:lnSpc>
                <a:spcPct val="100000"/>
              </a:lnSpc>
              <a:spcBef>
                <a:spcPts val="0"/>
              </a:spcBef>
              <a:spcAft>
                <a:spcPts val="0"/>
              </a:spcAft>
              <a:buNone/>
            </a:pPr>
            <a:endParaRPr lang="en-US" dirty="0" smtClean="0"/>
          </a:p>
          <a:p>
            <a:pPr marR="0" lvl="0" algn="l" rtl="0">
              <a:lnSpc>
                <a:spcPct val="100000"/>
              </a:lnSpc>
              <a:spcBef>
                <a:spcPts val="0"/>
              </a:spcBef>
              <a:spcAft>
                <a:spcPts val="0"/>
              </a:spcAft>
              <a:buNone/>
            </a:pPr>
            <a:r>
              <a:rPr lang="en-US" dirty="0" smtClean="0"/>
              <a:t>The last fly-in displays the key for coding the skills.</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69558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657274"/>
          </a:xfrm>
          <a:prstGeom prst="rect">
            <a:avLst/>
          </a:prstGeom>
        </p:spPr>
        <p:txBody>
          <a:bodyPr lIns="91425" tIns="91425" rIns="91425" bIns="91425" anchor="ctr" anchorCtr="0"/>
          <a:lstStyle>
            <a:lvl1pPr>
              <a:spcBef>
                <a:spcPts val="0"/>
              </a:spcBef>
              <a:defRPr sz="4400">
                <a:solidFill>
                  <a:srgbClr val="1464B4"/>
                </a:solidFil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151189"/>
            <a:ext cx="8229600" cy="5416715"/>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3" y="6333138"/>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9094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8"/>
            <a:ext cx="7772400" cy="1500187"/>
          </a:xfrm>
        </p:spPr>
        <p:txBody>
          <a:bodyPr anchor="t">
            <a:normAutofit/>
          </a:bodyPr>
          <a:lstStyle>
            <a:lvl1pPr marL="0" indent="0">
              <a:buNone/>
              <a:defRPr sz="24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August 10,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August 10,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August 10,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August 10,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8"/>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August 10,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August 10,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377" rtl="0" eaLnBrk="1" latinLnBrk="0" hangingPunct="1">
        <a:spcBef>
          <a:spcPct val="0"/>
        </a:spcBef>
        <a:buNone/>
        <a:defRPr sz="4000" kern="1200" spc="-100" baseline="0">
          <a:solidFill>
            <a:schemeClr val="tx2"/>
          </a:solidFill>
          <a:latin typeface="+mj-lt"/>
          <a:ea typeface="+mj-ea"/>
          <a:cs typeface="+mj-cs"/>
        </a:defRPr>
      </a:lvl1pPr>
    </p:titleStyle>
    <p:bodyStyle>
      <a:lvl1pPr marL="182875" indent="-182875" algn="l" defTabSz="914377"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5" algn="l" defTabSz="914377"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5" algn="l" defTabSz="914377"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5" algn="l" defTabSz="914377"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7" algn="l" defTabSz="914377"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9" Type="http://schemas.openxmlformats.org/officeDocument/2006/relationships/diagramQuickStyle" Target="../diagrams/quickStyle1.xml"/><Relationship Id="rId20" Type="http://schemas.microsoft.com/office/2007/relationships/diagramDrawing" Target="../diagrams/drawing2.xml"/><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tiff"/><Relationship Id="rId10" Type="http://schemas.openxmlformats.org/officeDocument/2006/relationships/diagramColors" Target="../diagrams/colors1.xml"/><Relationship Id="rId11" Type="http://schemas.microsoft.com/office/2007/relationships/diagramDrawing" Target="../diagrams/drawing1.xml"/><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jpeg"/><Relationship Id="rId15" Type="http://schemas.openxmlformats.org/officeDocument/2006/relationships/image" Target="../media/image19.png"/><Relationship Id="rId16" Type="http://schemas.openxmlformats.org/officeDocument/2006/relationships/diagramData" Target="../diagrams/data2.xml"/><Relationship Id="rId17" Type="http://schemas.openxmlformats.org/officeDocument/2006/relationships/diagramLayout" Target="../diagrams/layout2.xml"/><Relationship Id="rId18" Type="http://schemas.openxmlformats.org/officeDocument/2006/relationships/diagramQuickStyle" Target="../diagrams/quickStyle2.xml"/><Relationship Id="rId19" Type="http://schemas.openxmlformats.org/officeDocument/2006/relationships/diagramColors" Target="../diagrams/colors2.xml"/><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diagramData" Target="../diagrams/data1.xml"/><Relationship Id="rId8"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tiff"/><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tif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Welcome to our DESIGNATED </a:t>
            </a:r>
            <a:r>
              <a:rPr lang="en-US" dirty="0" err="1" smtClean="0"/>
              <a:t>Eld</a:t>
            </a:r>
            <a:r>
              <a:rPr lang="en-US" dirty="0" smtClean="0"/>
              <a:t> PD</a:t>
            </a:r>
            <a:endParaRPr lang="en-US" dirty="0"/>
          </a:p>
        </p:txBody>
      </p:sp>
      <p:sp>
        <p:nvSpPr>
          <p:cNvPr id="3" name="Subtitle 2"/>
          <p:cNvSpPr>
            <a:spLocks noGrp="1"/>
          </p:cNvSpPr>
          <p:nvPr>
            <p:ph type="subTitle" idx="1"/>
          </p:nvPr>
        </p:nvSpPr>
        <p:spPr>
          <a:xfrm>
            <a:off x="376785" y="3505200"/>
            <a:ext cx="8767216" cy="1752600"/>
          </a:xfrm>
        </p:spPr>
        <p:txBody>
          <a:bodyPr>
            <a:normAutofit/>
          </a:bodyPr>
          <a:lstStyle/>
          <a:p>
            <a:r>
              <a:rPr lang="en-US" sz="4000" dirty="0" smtClean="0"/>
              <a:t>Please sit with your grade level team.</a:t>
            </a:r>
            <a:endParaRPr lang="en-US" sz="4000" dirty="0"/>
          </a:p>
        </p:txBody>
      </p:sp>
    </p:spTree>
    <p:extLst>
      <p:ext uri="{BB962C8B-B14F-4D97-AF65-F5344CB8AC3E}">
        <p14:creationId xmlns:p14="http://schemas.microsoft.com/office/powerpoint/2010/main" val="3510588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6560" y="3589880"/>
            <a:ext cx="370332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(F)</a:t>
            </a:r>
            <a:r>
              <a:rPr lang="en-US" sz="2400" dirty="0" smtClean="0">
                <a:latin typeface="Avenir Next" charset="0"/>
                <a:ea typeface="Avenir Next" charset="0"/>
                <a:cs typeface="Avenir Next" charset="0"/>
              </a:rPr>
              <a:t>What </a:t>
            </a:r>
            <a:r>
              <a:rPr lang="en-US" sz="2400" dirty="0">
                <a:latin typeface="Avenir Next" charset="0"/>
                <a:ea typeface="Avenir Next" charset="0"/>
                <a:cs typeface="Avenir Next" charset="0"/>
              </a:rPr>
              <a:t>is happening in this visual text? Provide evidence from the text to support your claim.</a:t>
            </a:r>
            <a:endParaRPr lang="en-US" sz="2400" dirty="0" smtClean="0">
              <a:latin typeface="Avenir Next" charset="0"/>
              <a:ea typeface="Avenir Next" charset="0"/>
              <a:cs typeface="Avenir Next" charset="0"/>
            </a:endParaRPr>
          </a:p>
        </p:txBody>
      </p:sp>
      <p:sp>
        <p:nvSpPr>
          <p:cNvPr id="2" name="Title 1"/>
          <p:cNvSpPr>
            <a:spLocks noGrp="1"/>
          </p:cNvSpPr>
          <p:nvPr>
            <p:ph type="title"/>
          </p:nvPr>
        </p:nvSpPr>
        <p:spPr>
          <a:xfrm>
            <a:off x="1491655" y="88120"/>
            <a:ext cx="7543800" cy="1450757"/>
          </a:xfrm>
        </p:spPr>
        <p:txBody>
          <a:bodyPr>
            <a:normAutofit/>
          </a:bodyPr>
          <a:lstStyle/>
          <a:p>
            <a:r>
              <a:rPr lang="en-US" b="1" dirty="0" smtClean="0">
                <a:latin typeface="Avenir Next" charset="0"/>
                <a:ea typeface="Avenir Next" charset="0"/>
                <a:cs typeface="Avenir Next" charset="0"/>
              </a:rPr>
              <a:t>Revised Prompts Starters </a:t>
            </a:r>
            <a:endParaRPr lang="en-US" b="1" dirty="0">
              <a:latin typeface="Avenir Next" charset="0"/>
              <a:ea typeface="Avenir Next" charset="0"/>
              <a:cs typeface="Avenir Next" charset="0"/>
            </a:endParaRPr>
          </a:p>
        </p:txBody>
      </p:sp>
      <p:sp>
        <p:nvSpPr>
          <p:cNvPr id="3" name="Content Placeholder 2"/>
          <p:cNvSpPr>
            <a:spLocks noGrp="1"/>
          </p:cNvSpPr>
          <p:nvPr>
            <p:ph sz="half" idx="1"/>
          </p:nvPr>
        </p:nvSpPr>
        <p:spPr>
          <a:xfrm>
            <a:off x="316356" y="1845734"/>
            <a:ext cx="4005464" cy="734180"/>
          </a:xfrm>
        </p:spPr>
        <p:txBody>
          <a:bodyPr>
            <a:normAutofit fontScale="92500"/>
          </a:bodyPr>
          <a:lstStyle/>
          <a:p>
            <a:pPr>
              <a:buFont typeface="Wingdings" charset="2"/>
              <a:buChar char="§"/>
            </a:pPr>
            <a:r>
              <a:rPr lang="en-US" sz="2600" b="1" dirty="0" smtClean="0">
                <a:latin typeface="Avenir Next" charset="0"/>
                <a:ea typeface="Avenir Next" charset="0"/>
                <a:cs typeface="Avenir Next" charset="0"/>
              </a:rPr>
              <a:t>(CR)</a:t>
            </a:r>
            <a:r>
              <a:rPr lang="en-US" sz="2600" dirty="0" smtClean="0">
                <a:latin typeface="Avenir Next" charset="0"/>
                <a:ea typeface="Avenir Next" charset="0"/>
                <a:cs typeface="Avenir Next" charset="0"/>
              </a:rPr>
              <a:t>What do you notice?</a:t>
            </a:r>
          </a:p>
          <a:p>
            <a:pPr>
              <a:buFont typeface="Wingdings" charset="2"/>
              <a:buChar char="§"/>
            </a:pPr>
            <a:endParaRPr lang="en-US" sz="2700" dirty="0" smtClean="0">
              <a:latin typeface="Avenir Next" charset="0"/>
              <a:ea typeface="Avenir Next" charset="0"/>
              <a:cs typeface="Avenir Next" charset="0"/>
            </a:endParaRPr>
          </a:p>
        </p:txBody>
      </p:sp>
      <p:sp>
        <p:nvSpPr>
          <p:cNvPr id="4" name="Content Placeholder 3"/>
          <p:cNvSpPr>
            <a:spLocks noGrp="1"/>
          </p:cNvSpPr>
          <p:nvPr>
            <p:ph sz="half" idx="2"/>
          </p:nvPr>
        </p:nvSpPr>
        <p:spPr>
          <a:xfrm>
            <a:off x="4486313" y="1845735"/>
            <a:ext cx="3703320" cy="613716"/>
          </a:xfrm>
        </p:spPr>
        <p:txBody>
          <a:bodyPr>
            <a:normAutofit fontScale="92500"/>
          </a:bodyPr>
          <a:lstStyle/>
          <a:p>
            <a:pPr>
              <a:buFont typeface="Wingdings" charset="2"/>
              <a:buChar char="§"/>
            </a:pPr>
            <a:r>
              <a:rPr lang="en-US" sz="2600" dirty="0" smtClean="0">
                <a:latin typeface="Avenir Next" charset="0"/>
                <a:ea typeface="Avenir Next" charset="0"/>
                <a:cs typeface="Avenir Next" charset="0"/>
              </a:rPr>
              <a:t>What do you notice?</a:t>
            </a:r>
          </a:p>
          <a:p>
            <a:pPr>
              <a:buFont typeface="Wingdings" charset="2"/>
              <a:buChar char="§"/>
            </a:pPr>
            <a:endParaRPr lang="en-US" sz="2700" dirty="0">
              <a:latin typeface="Avenir Next" charset="0"/>
              <a:ea typeface="Avenir Next" charset="0"/>
              <a:cs typeface="Avenir Next" charset="0"/>
            </a:endParaRPr>
          </a:p>
        </p:txBody>
      </p:sp>
      <p:sp>
        <p:nvSpPr>
          <p:cNvPr id="5" name="TextBox 4"/>
          <p:cNvSpPr txBox="1"/>
          <p:nvPr/>
        </p:nvSpPr>
        <p:spPr>
          <a:xfrm>
            <a:off x="4486313" y="2403623"/>
            <a:ext cx="4549142" cy="1107996"/>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do you notice in the visual text? Provide details.</a:t>
            </a:r>
          </a:p>
          <a:p>
            <a:endParaRPr lang="en-US" dirty="0"/>
          </a:p>
        </p:txBody>
      </p:sp>
      <p:sp>
        <p:nvSpPr>
          <p:cNvPr id="8" name="Content Placeholder 2"/>
          <p:cNvSpPr txBox="1">
            <a:spLocks/>
          </p:cNvSpPr>
          <p:nvPr/>
        </p:nvSpPr>
        <p:spPr>
          <a:xfrm>
            <a:off x="446560" y="2459451"/>
            <a:ext cx="418201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(CL)</a:t>
            </a:r>
            <a:r>
              <a:rPr lang="en-US" sz="2400" dirty="0" smtClean="0">
                <a:latin typeface="Avenir Next" charset="0"/>
                <a:ea typeface="Avenir Next" charset="0"/>
                <a:cs typeface="Avenir Next" charset="0"/>
              </a:rPr>
              <a:t>What is happening in the text? How do you know?</a:t>
            </a:r>
          </a:p>
          <a:p>
            <a:pPr>
              <a:buFont typeface="Wingdings" charset="2"/>
              <a:buChar char="§"/>
            </a:pPr>
            <a:endParaRPr lang="en-US" sz="2700" dirty="0" smtClean="0">
              <a:latin typeface="Avenir Next" charset="0"/>
              <a:ea typeface="Avenir Next" charset="0"/>
              <a:cs typeface="Avenir Next" charset="0"/>
            </a:endParaRPr>
          </a:p>
        </p:txBody>
      </p:sp>
      <p:sp>
        <p:nvSpPr>
          <p:cNvPr id="9" name="Content Placeholder 2"/>
          <p:cNvSpPr txBox="1">
            <a:spLocks/>
          </p:cNvSpPr>
          <p:nvPr/>
        </p:nvSpPr>
        <p:spPr>
          <a:xfrm>
            <a:off x="412846" y="5047246"/>
            <a:ext cx="403975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charset="2"/>
              <a:buChar char="§"/>
            </a:pPr>
            <a:r>
              <a:rPr lang="en-US" sz="2400" b="1" dirty="0" smtClean="0">
                <a:latin typeface="Avenir Next" charset="0"/>
                <a:ea typeface="Avenir Next" charset="0"/>
                <a:cs typeface="Avenir Next" charset="0"/>
              </a:rPr>
              <a:t>(N)</a:t>
            </a:r>
            <a:r>
              <a:rPr lang="en-US" sz="2400" dirty="0" smtClean="0">
                <a:latin typeface="Avenir Next" charset="0"/>
                <a:ea typeface="Avenir Next" charset="0"/>
                <a:cs typeface="Avenir Next" charset="0"/>
              </a:rPr>
              <a:t> Various prompts were used. </a:t>
            </a:r>
            <a:r>
              <a:rPr lang="en-US" sz="2400" b="1" dirty="0" smtClean="0">
                <a:latin typeface="Avenir Next" charset="0"/>
                <a:ea typeface="Avenir Next" charset="0"/>
                <a:cs typeface="Avenir Next" charset="0"/>
              </a:rPr>
              <a:t>(Visuals were not used)</a:t>
            </a:r>
          </a:p>
        </p:txBody>
      </p:sp>
      <p:sp>
        <p:nvSpPr>
          <p:cNvPr id="11" name="Title 1"/>
          <p:cNvSpPr txBox="1">
            <a:spLocks/>
          </p:cNvSpPr>
          <p:nvPr/>
        </p:nvSpPr>
        <p:spPr>
          <a:xfrm>
            <a:off x="58574" y="1178884"/>
            <a:ext cx="8526492" cy="719986"/>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4000" kern="1200" spc="-100" baseline="0">
                <a:solidFill>
                  <a:schemeClr val="tx2"/>
                </a:solidFill>
                <a:latin typeface="+mj-lt"/>
                <a:ea typeface="+mj-ea"/>
                <a:cs typeface="+mj-cs"/>
              </a:defRPr>
            </a:lvl1pPr>
          </a:lstStyle>
          <a:p>
            <a:r>
              <a:rPr lang="en-US" sz="2800" b="1" dirty="0" smtClean="0">
                <a:latin typeface="Avenir Next" charset="0"/>
                <a:ea typeface="Avenir Next" charset="0"/>
                <a:cs typeface="Avenir Next" charset="0"/>
              </a:rPr>
              <a:t>       Start Smart ‘15-’16              Revised Start Smart 1.0</a:t>
            </a:r>
            <a:endParaRPr lang="en-US" sz="2800" b="1" dirty="0">
              <a:latin typeface="Avenir Next" charset="0"/>
              <a:ea typeface="Avenir Next" charset="0"/>
              <a:cs typeface="Avenir Next" charset="0"/>
            </a:endParaRPr>
          </a:p>
        </p:txBody>
      </p:sp>
      <p:sp>
        <p:nvSpPr>
          <p:cNvPr id="12" name="TextBox 11"/>
          <p:cNvSpPr txBox="1"/>
          <p:nvPr/>
        </p:nvSpPr>
        <p:spPr>
          <a:xfrm>
            <a:off x="4452598" y="3511619"/>
            <a:ext cx="4857001" cy="1569660"/>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is happening in the visual text? Provide evidence from the text to support your claim.  (Each student has to make a claim.)</a:t>
            </a:r>
            <a:endParaRPr lang="en-US" dirty="0"/>
          </a:p>
        </p:txBody>
      </p:sp>
      <p:sp>
        <p:nvSpPr>
          <p:cNvPr id="13" name="TextBox 12"/>
          <p:cNvSpPr txBox="1"/>
          <p:nvPr/>
        </p:nvSpPr>
        <p:spPr>
          <a:xfrm>
            <a:off x="4452598" y="5039408"/>
            <a:ext cx="4691402" cy="1846659"/>
          </a:xfrm>
          <a:prstGeom prst="rect">
            <a:avLst/>
          </a:prstGeom>
          <a:noFill/>
        </p:spPr>
        <p:txBody>
          <a:bodyPr wrap="square" rtlCol="0">
            <a:spAutoFit/>
          </a:bodyPr>
          <a:lstStyle/>
          <a:p>
            <a:pPr>
              <a:buClr>
                <a:schemeClr val="accent1"/>
              </a:buClr>
              <a:buFont typeface="Wingdings" charset="2"/>
              <a:buChar char="§"/>
            </a:pPr>
            <a:r>
              <a:rPr lang="en-US" sz="2400" dirty="0" smtClean="0">
                <a:latin typeface="Avenir Next" charset="0"/>
                <a:ea typeface="Avenir Next" charset="0"/>
                <a:cs typeface="Avenir Next" charset="0"/>
              </a:rPr>
              <a:t>What is an important idea from this text?  Start by stating your claim.  Support your claim and come to a consensus.</a:t>
            </a:r>
          </a:p>
          <a:p>
            <a:endParaRPr lang="en-US" dirty="0"/>
          </a:p>
        </p:txBody>
      </p:sp>
    </p:spTree>
    <p:extLst>
      <p:ext uri="{BB962C8B-B14F-4D97-AF65-F5344CB8AC3E}">
        <p14:creationId xmlns:p14="http://schemas.microsoft.com/office/powerpoint/2010/main" val="250489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build="p"/>
      <p:bldP spid="3" grpId="1" build="p"/>
      <p:bldP spid="4" grpId="0" build="p"/>
      <p:bldP spid="4" grpId="1" build="p"/>
      <p:bldP spid="5" grpId="0"/>
      <p:bldP spid="5" grpId="1"/>
      <p:bldP spid="8" grpId="0"/>
      <p:bldP spid="8" grpId="1"/>
      <p:bldP spid="9" grpId="0"/>
      <p:bldP spid="12" grpId="0"/>
      <p:bldP spid="12"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5417" y="1365214"/>
            <a:ext cx="4144547" cy="1754326"/>
          </a:xfrm>
          <a:prstGeom prst="rect">
            <a:avLst/>
          </a:prstGeom>
        </p:spPr>
        <p:txBody>
          <a:bodyPr wrap="square">
            <a:spAutoFit/>
          </a:bodyPr>
          <a:lstStyle/>
          <a:p>
            <a:pPr marL="285750" indent="-285750">
              <a:buFont typeface="Arial" charset="0"/>
              <a:buChar char="•"/>
              <a:defRPr/>
            </a:pPr>
            <a:r>
              <a:rPr lang="en-US" dirty="0">
                <a:latin typeface="Avenir Next" charset="0"/>
                <a:ea typeface="Avenir Next" charset="0"/>
                <a:cs typeface="Avenir Next" charset="0"/>
              </a:rPr>
              <a:t>Visual </a:t>
            </a:r>
            <a:r>
              <a:rPr lang="en-US" dirty="0" smtClean="0">
                <a:latin typeface="Avenir Next" charset="0"/>
                <a:ea typeface="Avenir Next" charset="0"/>
                <a:cs typeface="Avenir Next" charset="0"/>
              </a:rPr>
              <a:t>Text </a:t>
            </a:r>
            <a:r>
              <a:rPr lang="en-US" dirty="0">
                <a:latin typeface="Avenir Next" charset="0"/>
                <a:ea typeface="Avenir Next" charset="0"/>
                <a:cs typeface="Avenir Next" charset="0"/>
              </a:rPr>
              <a:t>used for </a:t>
            </a:r>
            <a:r>
              <a:rPr lang="en-US" b="1" dirty="0">
                <a:latin typeface="Avenir Next" charset="0"/>
                <a:ea typeface="Avenir Next" charset="0"/>
                <a:cs typeface="Avenir Next" charset="0"/>
              </a:rPr>
              <a:t>two </a:t>
            </a:r>
            <a:r>
              <a:rPr lang="en-US" b="1" dirty="0" smtClean="0">
                <a:latin typeface="Avenir Next" charset="0"/>
                <a:ea typeface="Avenir Next" charset="0"/>
                <a:cs typeface="Avenir Next" charset="0"/>
              </a:rPr>
              <a:t>skills </a:t>
            </a:r>
            <a:r>
              <a:rPr lang="en-US" dirty="0" smtClean="0">
                <a:latin typeface="Avenir Next" charset="0"/>
                <a:ea typeface="Avenir Next" charset="0"/>
                <a:cs typeface="Avenir Next" charset="0"/>
              </a:rPr>
              <a:t>to highlight the difference in language and content of CC Skills</a:t>
            </a:r>
            <a:endParaRPr lang="en-US" b="1" dirty="0" smtClean="0">
              <a:latin typeface="Avenir Next" charset="0"/>
              <a:ea typeface="Avenir Next" charset="0"/>
              <a:cs typeface="Avenir Next" charset="0"/>
            </a:endParaRPr>
          </a:p>
          <a:p>
            <a:pPr marL="742950" lvl="1" indent="-285750">
              <a:buFont typeface="Arial" charset="0"/>
              <a:buChar char="•"/>
              <a:defRPr/>
            </a:pPr>
            <a:r>
              <a:rPr lang="en-US" b="1" dirty="0" smtClean="0">
                <a:latin typeface="Avenir Next" charset="0"/>
                <a:ea typeface="Avenir Next" charset="0"/>
                <a:cs typeface="Avenir Next" charset="0"/>
              </a:rPr>
              <a:t>Create &amp; Clarify</a:t>
            </a:r>
          </a:p>
          <a:p>
            <a:pPr marL="742950" lvl="1" indent="-285750">
              <a:buFont typeface="Arial" charset="0"/>
              <a:buChar char="•"/>
              <a:defRPr/>
            </a:pPr>
            <a:r>
              <a:rPr lang="en-US" b="1" dirty="0" smtClean="0">
                <a:latin typeface="Avenir Next" charset="0"/>
                <a:ea typeface="Avenir Next" charset="0"/>
                <a:cs typeface="Avenir Next" charset="0"/>
              </a:rPr>
              <a:t>Fortify &amp; Negotiate </a:t>
            </a:r>
          </a:p>
          <a:p>
            <a:pPr marL="742950" lvl="1" indent="-285750">
              <a:buFont typeface="Arial" charset="0"/>
              <a:buChar char="•"/>
              <a:defRPr/>
            </a:pPr>
            <a:endParaRPr lang="en-US" dirty="0">
              <a:latin typeface="Avenir Next" charset="0"/>
              <a:ea typeface="Avenir Next" charset="0"/>
              <a:cs typeface="Avenir Next"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23" y="1023643"/>
            <a:ext cx="4351246" cy="5262460"/>
          </a:xfrm>
          <a:prstGeom prst="rect">
            <a:avLst/>
          </a:prstGeom>
          <a:ln>
            <a:solidFill>
              <a:schemeClr val="accent1"/>
            </a:solidFill>
          </a:ln>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79" y="1090595"/>
            <a:ext cx="4316942" cy="5279410"/>
          </a:xfrm>
          <a:prstGeom prst="rect">
            <a:avLst/>
          </a:prstGeom>
          <a:ln>
            <a:solidFill>
              <a:schemeClr val="accent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02" y="1131024"/>
            <a:ext cx="4391813" cy="5239777"/>
          </a:xfrm>
          <a:prstGeom prst="rect">
            <a:avLst/>
          </a:prstGeom>
          <a:ln>
            <a:solidFill>
              <a:schemeClr val="accent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2185" y="1264980"/>
            <a:ext cx="4349310" cy="5128504"/>
          </a:xfrm>
          <a:prstGeom prst="rect">
            <a:avLst/>
          </a:prstGeom>
          <a:ln>
            <a:solidFill>
              <a:schemeClr val="accent1"/>
            </a:solidFill>
          </a:ln>
        </p:spPr>
      </p:pic>
      <p:sp>
        <p:nvSpPr>
          <p:cNvPr id="77" name="TextBox 76"/>
          <p:cNvSpPr txBox="1"/>
          <p:nvPr/>
        </p:nvSpPr>
        <p:spPr>
          <a:xfrm>
            <a:off x="-604443" y="5287847"/>
            <a:ext cx="126276"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82" name="TextBox 81"/>
          <p:cNvSpPr txBox="1"/>
          <p:nvPr/>
        </p:nvSpPr>
        <p:spPr>
          <a:xfrm>
            <a:off x="-299642" y="5566247"/>
            <a:ext cx="126276"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nvGrpSpPr>
          <p:cNvPr id="159" name="Group 158"/>
          <p:cNvGrpSpPr/>
          <p:nvPr/>
        </p:nvGrpSpPr>
        <p:grpSpPr>
          <a:xfrm>
            <a:off x="-8555" y="3029420"/>
            <a:ext cx="9462044" cy="4797059"/>
            <a:chOff x="670869" y="2170630"/>
            <a:chExt cx="8545115" cy="4175259"/>
          </a:xfrm>
        </p:grpSpPr>
        <p:grpSp>
          <p:nvGrpSpPr>
            <p:cNvPr id="148" name="Group 147"/>
            <p:cNvGrpSpPr/>
            <p:nvPr/>
          </p:nvGrpSpPr>
          <p:grpSpPr>
            <a:xfrm>
              <a:off x="670869" y="2170630"/>
              <a:ext cx="8545115" cy="4175259"/>
              <a:chOff x="167339" y="1048534"/>
              <a:chExt cx="8545115" cy="4175259"/>
            </a:xfrm>
          </p:grpSpPr>
          <p:grpSp>
            <p:nvGrpSpPr>
              <p:cNvPr id="65" name="Group 64"/>
              <p:cNvGrpSpPr/>
              <p:nvPr/>
            </p:nvGrpSpPr>
            <p:grpSpPr>
              <a:xfrm>
                <a:off x="167339" y="1048534"/>
                <a:ext cx="8545115" cy="4175259"/>
                <a:chOff x="448322" y="3277949"/>
                <a:chExt cx="8545115" cy="4175259"/>
              </a:xfrm>
            </p:grpSpPr>
            <p:graphicFrame>
              <p:nvGraphicFramePr>
                <p:cNvPr id="54" name="Diagram 53"/>
                <p:cNvGraphicFramePr/>
                <p:nvPr>
                  <p:extLst>
                    <p:ext uri="{D42A27DB-BD31-4B8C-83A1-F6EECF244321}">
                      <p14:modId xmlns:p14="http://schemas.microsoft.com/office/powerpoint/2010/main" val="1928554399"/>
                    </p:ext>
                  </p:extLst>
                </p:nvPr>
              </p:nvGraphicFramePr>
              <p:xfrm>
                <a:off x="448322" y="3277949"/>
                <a:ext cx="8545115" cy="4175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4" name="Group 63"/>
                <p:cNvGrpSpPr/>
                <p:nvPr/>
              </p:nvGrpSpPr>
              <p:grpSpPr>
                <a:xfrm>
                  <a:off x="2084407" y="4706036"/>
                  <a:ext cx="1740379" cy="1297722"/>
                  <a:chOff x="2084407" y="4706036"/>
                  <a:chExt cx="1740379" cy="1297722"/>
                </a:xfrm>
              </p:grpSpPr>
              <p:pic>
                <p:nvPicPr>
                  <p:cNvPr id="60" name="image64.png"/>
                  <p:cNvPicPr/>
                  <p:nvPr/>
                </p:nvPicPr>
                <p:blipFill>
                  <a:blip r:embed="rId12"/>
                  <a:srcRect/>
                  <a:stretch>
                    <a:fillRect/>
                  </a:stretch>
                </p:blipFill>
                <p:spPr>
                  <a:xfrm>
                    <a:off x="2086603" y="4708860"/>
                    <a:ext cx="883939" cy="595965"/>
                  </a:xfrm>
                  <a:prstGeom prst="rect">
                    <a:avLst/>
                  </a:prstGeom>
                  <a:ln w="25400">
                    <a:solidFill>
                      <a:srgbClr val="000000"/>
                    </a:solidFill>
                    <a:prstDash val="solid"/>
                  </a:ln>
                </p:spPr>
              </p:pic>
              <p:pic>
                <p:nvPicPr>
                  <p:cNvPr id="61" name="image53.png"/>
                  <p:cNvPicPr/>
                  <p:nvPr/>
                </p:nvPicPr>
                <p:blipFill>
                  <a:blip r:embed="rId13"/>
                  <a:srcRect/>
                  <a:stretch>
                    <a:fillRect/>
                  </a:stretch>
                </p:blipFill>
                <p:spPr>
                  <a:xfrm>
                    <a:off x="3070279" y="4706036"/>
                    <a:ext cx="754506" cy="575824"/>
                  </a:xfrm>
                  <a:prstGeom prst="rect">
                    <a:avLst/>
                  </a:prstGeom>
                  <a:ln w="25400">
                    <a:solidFill>
                      <a:srgbClr val="000000"/>
                    </a:solidFill>
                    <a:prstDash val="solid"/>
                  </a:ln>
                </p:spPr>
              </p:pic>
              <p:pic>
                <p:nvPicPr>
                  <p:cNvPr id="62" name="Picture 61" descr="../../../VTS-04-11-16LN-tmagArticle.jpe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4407" y="5365981"/>
                    <a:ext cx="888894" cy="624122"/>
                  </a:xfrm>
                  <a:prstGeom prst="rect">
                    <a:avLst/>
                  </a:prstGeom>
                  <a:noFill/>
                  <a:ln w="22225">
                    <a:solidFill>
                      <a:schemeClr val="tx1"/>
                    </a:solidFill>
                  </a:ln>
                </p:spPr>
              </p:pic>
              <p:pic>
                <p:nvPicPr>
                  <p:cNvPr id="63" name="image80.png"/>
                  <p:cNvPicPr/>
                  <p:nvPr/>
                </p:nvPicPr>
                <p:blipFill>
                  <a:blip r:embed="rId15"/>
                  <a:srcRect/>
                  <a:stretch>
                    <a:fillRect/>
                  </a:stretch>
                </p:blipFill>
                <p:spPr>
                  <a:xfrm>
                    <a:off x="3070280" y="5350470"/>
                    <a:ext cx="754506" cy="653288"/>
                  </a:xfrm>
                  <a:prstGeom prst="rect">
                    <a:avLst/>
                  </a:prstGeom>
                  <a:ln w="25400">
                    <a:solidFill>
                      <a:srgbClr val="000000"/>
                    </a:solidFill>
                    <a:prstDash val="solid"/>
                  </a:ln>
                </p:spPr>
              </p:pic>
            </p:grpSp>
          </p:grpSp>
          <p:sp>
            <p:nvSpPr>
              <p:cNvPr id="78" name="TextBox 77"/>
              <p:cNvSpPr txBox="1"/>
              <p:nvPr/>
            </p:nvSpPr>
            <p:spPr>
              <a:xfrm>
                <a:off x="1795491" y="3558900"/>
                <a:ext cx="282574"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79" name="TextBox 78"/>
              <p:cNvSpPr txBox="1"/>
              <p:nvPr/>
            </p:nvSpPr>
            <p:spPr>
              <a:xfrm>
                <a:off x="1830642" y="2841746"/>
                <a:ext cx="247423"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80" name="TextBox 79"/>
              <p:cNvSpPr txBox="1"/>
              <p:nvPr/>
            </p:nvSpPr>
            <p:spPr>
              <a:xfrm>
                <a:off x="2774738" y="2840770"/>
                <a:ext cx="261129"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81" name="TextBox 80"/>
              <p:cNvSpPr txBox="1"/>
              <p:nvPr/>
            </p:nvSpPr>
            <p:spPr>
              <a:xfrm>
                <a:off x="2805018" y="3569442"/>
                <a:ext cx="230848" cy="191246"/>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grpSp>
          <p:nvGrpSpPr>
            <p:cNvPr id="158" name="Group 157"/>
            <p:cNvGrpSpPr/>
            <p:nvPr/>
          </p:nvGrpSpPr>
          <p:grpSpPr>
            <a:xfrm>
              <a:off x="6274052" y="3551785"/>
              <a:ext cx="1786419" cy="1344654"/>
              <a:chOff x="5683762" y="4098020"/>
              <a:chExt cx="1786419" cy="1344654"/>
            </a:xfrm>
          </p:grpSpPr>
          <p:pic>
            <p:nvPicPr>
              <p:cNvPr id="150" name="image64.png"/>
              <p:cNvPicPr/>
              <p:nvPr/>
            </p:nvPicPr>
            <p:blipFill>
              <a:blip r:embed="rId12"/>
              <a:srcRect/>
              <a:stretch>
                <a:fillRect/>
              </a:stretch>
            </p:blipFill>
            <p:spPr>
              <a:xfrm>
                <a:off x="5731998" y="4098020"/>
                <a:ext cx="883939" cy="645721"/>
              </a:xfrm>
              <a:prstGeom prst="rect">
                <a:avLst/>
              </a:prstGeom>
              <a:ln w="25400">
                <a:solidFill>
                  <a:srgbClr val="000000"/>
                </a:solidFill>
                <a:prstDash val="solid"/>
              </a:ln>
            </p:spPr>
          </p:pic>
          <p:pic>
            <p:nvPicPr>
              <p:cNvPr id="151" name="image53.png"/>
              <p:cNvPicPr/>
              <p:nvPr/>
            </p:nvPicPr>
            <p:blipFill>
              <a:blip r:embed="rId13"/>
              <a:srcRect/>
              <a:stretch>
                <a:fillRect/>
              </a:stretch>
            </p:blipFill>
            <p:spPr>
              <a:xfrm>
                <a:off x="6715674" y="4117539"/>
                <a:ext cx="754506" cy="603239"/>
              </a:xfrm>
              <a:prstGeom prst="rect">
                <a:avLst/>
              </a:prstGeom>
              <a:ln w="25400">
                <a:solidFill>
                  <a:srgbClr val="000000"/>
                </a:solidFill>
                <a:prstDash val="solid"/>
              </a:ln>
            </p:spPr>
          </p:pic>
          <p:pic>
            <p:nvPicPr>
              <p:cNvPr id="152" name="Picture 151" descr="../../../VTS-04-11-16LN-tmagArticle.jpe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9802" y="4804897"/>
                <a:ext cx="888894" cy="624122"/>
              </a:xfrm>
              <a:prstGeom prst="rect">
                <a:avLst/>
              </a:prstGeom>
              <a:noFill/>
              <a:ln w="22225">
                <a:solidFill>
                  <a:schemeClr val="tx1"/>
                </a:solidFill>
              </a:ln>
            </p:spPr>
          </p:pic>
          <p:pic>
            <p:nvPicPr>
              <p:cNvPr id="153" name="image80.png"/>
              <p:cNvPicPr/>
              <p:nvPr/>
            </p:nvPicPr>
            <p:blipFill>
              <a:blip r:embed="rId15"/>
              <a:srcRect/>
              <a:stretch>
                <a:fillRect/>
              </a:stretch>
            </p:blipFill>
            <p:spPr>
              <a:xfrm>
                <a:off x="6715675" y="4789386"/>
                <a:ext cx="754506" cy="653288"/>
              </a:xfrm>
              <a:prstGeom prst="rect">
                <a:avLst/>
              </a:prstGeom>
              <a:ln w="25400">
                <a:solidFill>
                  <a:srgbClr val="000000"/>
                </a:solidFill>
                <a:prstDash val="solid"/>
              </a:ln>
            </p:spPr>
          </p:pic>
          <p:sp>
            <p:nvSpPr>
              <p:cNvPr id="154" name="TextBox 153"/>
              <p:cNvSpPr txBox="1"/>
              <p:nvPr/>
            </p:nvSpPr>
            <p:spPr>
              <a:xfrm>
                <a:off x="5683762" y="5227232"/>
                <a:ext cx="323652"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155" name="TextBox 154"/>
              <p:cNvSpPr txBox="1"/>
              <p:nvPr/>
            </p:nvSpPr>
            <p:spPr>
              <a:xfrm>
                <a:off x="5718915" y="4510077"/>
                <a:ext cx="288500" cy="18751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156" name="TextBox 155"/>
              <p:cNvSpPr txBox="1"/>
              <p:nvPr/>
            </p:nvSpPr>
            <p:spPr>
              <a:xfrm>
                <a:off x="6663010" y="4510077"/>
                <a:ext cx="312238"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157" name="TextBox 156"/>
              <p:cNvSpPr txBox="1"/>
              <p:nvPr/>
            </p:nvSpPr>
            <p:spPr>
              <a:xfrm>
                <a:off x="6693285" y="5237773"/>
                <a:ext cx="292275" cy="187518"/>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grpSp>
      </p:grpSp>
      <p:grpSp>
        <p:nvGrpSpPr>
          <p:cNvPr id="45" name="Group 44"/>
          <p:cNvGrpSpPr/>
          <p:nvPr/>
        </p:nvGrpSpPr>
        <p:grpSpPr>
          <a:xfrm>
            <a:off x="77952" y="394536"/>
            <a:ext cx="9530282" cy="4175259"/>
            <a:chOff x="-5206492" y="-2203591"/>
            <a:chExt cx="8545115" cy="4175259"/>
          </a:xfrm>
        </p:grpSpPr>
        <p:grpSp>
          <p:nvGrpSpPr>
            <p:cNvPr id="3" name="Group 2"/>
            <p:cNvGrpSpPr/>
            <p:nvPr/>
          </p:nvGrpSpPr>
          <p:grpSpPr>
            <a:xfrm>
              <a:off x="-5206492" y="-2203591"/>
              <a:ext cx="8545115" cy="4175259"/>
              <a:chOff x="62566" y="-576274"/>
              <a:chExt cx="7686388" cy="4175259"/>
            </a:xfrm>
          </p:grpSpPr>
          <p:graphicFrame>
            <p:nvGraphicFramePr>
              <p:cNvPr id="10" name="Diagram 9"/>
              <p:cNvGraphicFramePr/>
              <p:nvPr>
                <p:extLst>
                  <p:ext uri="{D42A27DB-BD31-4B8C-83A1-F6EECF244321}">
                    <p14:modId xmlns:p14="http://schemas.microsoft.com/office/powerpoint/2010/main" val="3224233389"/>
                  </p:ext>
                </p:extLst>
              </p:nvPr>
            </p:nvGraphicFramePr>
            <p:xfrm>
              <a:off x="62566" y="-576274"/>
              <a:ext cx="7686388" cy="417525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2" name="Group 1"/>
              <p:cNvGrpSpPr/>
              <p:nvPr/>
            </p:nvGrpSpPr>
            <p:grpSpPr>
              <a:xfrm>
                <a:off x="1466564" y="1136959"/>
                <a:ext cx="1745700" cy="1308893"/>
                <a:chOff x="1466564" y="1136959"/>
                <a:chExt cx="1745700" cy="1308893"/>
              </a:xfrm>
            </p:grpSpPr>
            <p:pic>
              <p:nvPicPr>
                <p:cNvPr id="9" name="image49.png"/>
                <p:cNvPicPr/>
                <p:nvPr/>
              </p:nvPicPr>
              <p:blipFill>
                <a:blip r:embed="rId21"/>
                <a:srcRect/>
                <a:stretch>
                  <a:fillRect/>
                </a:stretch>
              </p:blipFill>
              <p:spPr>
                <a:xfrm>
                  <a:off x="1466564" y="1140585"/>
                  <a:ext cx="848473" cy="619966"/>
                </a:xfrm>
                <a:prstGeom prst="rect">
                  <a:avLst/>
                </a:prstGeom>
                <a:ln w="12700">
                  <a:solidFill>
                    <a:srgbClr val="000000"/>
                  </a:solidFill>
                  <a:prstDash val="solid"/>
                </a:ln>
              </p:spPr>
            </p:pic>
            <p:pic>
              <p:nvPicPr>
                <p:cNvPr id="12" name="image44.png"/>
                <p:cNvPicPr/>
                <p:nvPr/>
              </p:nvPicPr>
              <p:blipFill>
                <a:blip r:embed="rId22"/>
                <a:srcRect/>
                <a:stretch>
                  <a:fillRect/>
                </a:stretch>
              </p:blipFill>
              <p:spPr>
                <a:xfrm>
                  <a:off x="2386297" y="1136959"/>
                  <a:ext cx="825967" cy="619966"/>
                </a:xfrm>
                <a:prstGeom prst="rect">
                  <a:avLst/>
                </a:prstGeom>
                <a:ln w="12700">
                  <a:solidFill>
                    <a:srgbClr val="000000"/>
                  </a:solidFill>
                  <a:prstDash val="solid"/>
                </a:ln>
              </p:spPr>
            </p:pic>
            <p:pic>
              <p:nvPicPr>
                <p:cNvPr id="13" name="image15.png"/>
                <p:cNvPicPr/>
                <p:nvPr/>
              </p:nvPicPr>
              <p:blipFill>
                <a:blip r:embed="rId23"/>
                <a:srcRect/>
                <a:stretch>
                  <a:fillRect/>
                </a:stretch>
              </p:blipFill>
              <p:spPr>
                <a:xfrm>
                  <a:off x="1466567" y="1812019"/>
                  <a:ext cx="830869" cy="633833"/>
                </a:xfrm>
                <a:prstGeom prst="rect">
                  <a:avLst/>
                </a:prstGeom>
                <a:ln w="19050">
                  <a:solidFill>
                    <a:schemeClr val="tx1"/>
                  </a:solidFill>
                </a:ln>
              </p:spPr>
            </p:pic>
            <p:pic>
              <p:nvPicPr>
                <p:cNvPr id="14" name="Picture 13"/>
                <p:cNvPicPr/>
                <p:nvPr/>
              </p:nvPicPr>
              <p:blipFill>
                <a:blip r:embed="rId24"/>
                <a:stretch>
                  <a:fillRect/>
                </a:stretch>
              </p:blipFill>
              <p:spPr>
                <a:xfrm>
                  <a:off x="2386299" y="1812019"/>
                  <a:ext cx="821895" cy="633833"/>
                </a:xfrm>
                <a:prstGeom prst="rect">
                  <a:avLst/>
                </a:prstGeom>
                <a:ln w="19050">
                  <a:solidFill>
                    <a:schemeClr val="tx1"/>
                  </a:solidFill>
                </a:ln>
              </p:spPr>
            </p:pic>
          </p:grpSp>
        </p:grpSp>
        <p:grpSp>
          <p:nvGrpSpPr>
            <p:cNvPr id="8" name="Group 7"/>
            <p:cNvGrpSpPr/>
            <p:nvPr/>
          </p:nvGrpSpPr>
          <p:grpSpPr>
            <a:xfrm>
              <a:off x="641503" y="-469745"/>
              <a:ext cx="1745712" cy="1308893"/>
              <a:chOff x="5508207" y="1119093"/>
              <a:chExt cx="1745712" cy="1308893"/>
            </a:xfrm>
          </p:grpSpPr>
          <p:pic>
            <p:nvPicPr>
              <p:cNvPr id="28" name="image49.png"/>
              <p:cNvPicPr/>
              <p:nvPr/>
            </p:nvPicPr>
            <p:blipFill>
              <a:blip r:embed="rId21"/>
              <a:srcRect/>
              <a:stretch>
                <a:fillRect/>
              </a:stretch>
            </p:blipFill>
            <p:spPr>
              <a:xfrm>
                <a:off x="5508207" y="1122719"/>
                <a:ext cx="848473" cy="619966"/>
              </a:xfrm>
              <a:prstGeom prst="rect">
                <a:avLst/>
              </a:prstGeom>
              <a:ln w="12700">
                <a:solidFill>
                  <a:srgbClr val="000000"/>
                </a:solidFill>
                <a:prstDash val="solid"/>
              </a:ln>
            </p:spPr>
          </p:pic>
          <p:pic>
            <p:nvPicPr>
              <p:cNvPr id="29" name="image44.png"/>
              <p:cNvPicPr/>
              <p:nvPr/>
            </p:nvPicPr>
            <p:blipFill>
              <a:blip r:embed="rId22"/>
              <a:srcRect/>
              <a:stretch>
                <a:fillRect/>
              </a:stretch>
            </p:blipFill>
            <p:spPr>
              <a:xfrm>
                <a:off x="6427952" y="1119093"/>
                <a:ext cx="825967" cy="619966"/>
              </a:xfrm>
              <a:prstGeom prst="rect">
                <a:avLst/>
              </a:prstGeom>
              <a:ln w="12700">
                <a:solidFill>
                  <a:srgbClr val="000000"/>
                </a:solidFill>
                <a:prstDash val="solid"/>
              </a:ln>
            </p:spPr>
          </p:pic>
          <p:pic>
            <p:nvPicPr>
              <p:cNvPr id="30" name="image15.png"/>
              <p:cNvPicPr/>
              <p:nvPr/>
            </p:nvPicPr>
            <p:blipFill>
              <a:blip r:embed="rId23"/>
              <a:srcRect/>
              <a:stretch>
                <a:fillRect/>
              </a:stretch>
            </p:blipFill>
            <p:spPr>
              <a:xfrm>
                <a:off x="5508207" y="1794153"/>
                <a:ext cx="830869" cy="633833"/>
              </a:xfrm>
              <a:prstGeom prst="rect">
                <a:avLst/>
              </a:prstGeom>
              <a:ln w="19050">
                <a:solidFill>
                  <a:schemeClr val="tx1"/>
                </a:solidFill>
              </a:ln>
            </p:spPr>
          </p:pic>
          <p:pic>
            <p:nvPicPr>
              <p:cNvPr id="31" name="Picture 30"/>
              <p:cNvPicPr/>
              <p:nvPr/>
            </p:nvPicPr>
            <p:blipFill>
              <a:blip r:embed="rId24"/>
              <a:stretch>
                <a:fillRect/>
              </a:stretch>
            </p:blipFill>
            <p:spPr>
              <a:xfrm>
                <a:off x="6427952" y="1794153"/>
                <a:ext cx="821895" cy="633833"/>
              </a:xfrm>
              <a:prstGeom prst="rect">
                <a:avLst/>
              </a:prstGeom>
              <a:ln w="19050">
                <a:solidFill>
                  <a:schemeClr val="tx1"/>
                </a:solidFill>
              </a:ln>
            </p:spPr>
          </p:pic>
        </p:grpSp>
      </p:grpSp>
      <p:sp>
        <p:nvSpPr>
          <p:cNvPr id="47" name="TextBox 46"/>
          <p:cNvSpPr txBox="1"/>
          <p:nvPr/>
        </p:nvSpPr>
        <p:spPr>
          <a:xfrm>
            <a:off x="1796114" y="3188042"/>
            <a:ext cx="311087" cy="21716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48" name="TextBox 47"/>
          <p:cNvSpPr txBox="1"/>
          <p:nvPr/>
        </p:nvSpPr>
        <p:spPr>
          <a:xfrm>
            <a:off x="1794074" y="2520442"/>
            <a:ext cx="313128" cy="214258"/>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49" name="TextBox 48"/>
          <p:cNvSpPr txBox="1"/>
          <p:nvPr/>
        </p:nvSpPr>
        <p:spPr>
          <a:xfrm>
            <a:off x="2963625" y="2508329"/>
            <a:ext cx="359809"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0" name="TextBox 49"/>
          <p:cNvSpPr txBox="1"/>
          <p:nvPr/>
        </p:nvSpPr>
        <p:spPr>
          <a:xfrm>
            <a:off x="2963624" y="3169794"/>
            <a:ext cx="359809"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1" name="TextBox 50"/>
          <p:cNvSpPr txBox="1"/>
          <p:nvPr/>
        </p:nvSpPr>
        <p:spPr>
          <a:xfrm>
            <a:off x="6603903" y="3175929"/>
            <a:ext cx="317766"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52" name="TextBox 51"/>
          <p:cNvSpPr txBox="1"/>
          <p:nvPr/>
        </p:nvSpPr>
        <p:spPr>
          <a:xfrm>
            <a:off x="7630734" y="3188043"/>
            <a:ext cx="323604"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53" name="TextBox 52"/>
          <p:cNvSpPr txBox="1"/>
          <p:nvPr/>
        </p:nvSpPr>
        <p:spPr>
          <a:xfrm>
            <a:off x="6554258" y="2508329"/>
            <a:ext cx="367411" cy="215444"/>
          </a:xfrm>
          <a:prstGeom prst="rect">
            <a:avLst/>
          </a:prstGeom>
          <a:solidFill>
            <a:schemeClr val="bg1"/>
          </a:solidFill>
          <a:ln>
            <a:solidFill>
              <a:schemeClr val="accent1"/>
            </a:solidFill>
          </a:ln>
        </p:spPr>
        <p:txBody>
          <a:bodyPr wrap="square" rtlCol="0">
            <a:spAutoFit/>
          </a:bodyPr>
          <a:lstStyle/>
          <a:p>
            <a:pPr algn="ctr"/>
            <a:r>
              <a:rPr lang="en-US" sz="800" b="1" dirty="0">
                <a:latin typeface="Avenir Next" charset="0"/>
                <a:ea typeface="Avenir Next" charset="0"/>
                <a:cs typeface="Avenir Next" charset="0"/>
              </a:rPr>
              <a:t>T </a:t>
            </a:r>
          </a:p>
        </p:txBody>
      </p:sp>
      <p:sp>
        <p:nvSpPr>
          <p:cNvPr id="55" name="TextBox 54"/>
          <p:cNvSpPr txBox="1"/>
          <p:nvPr/>
        </p:nvSpPr>
        <p:spPr>
          <a:xfrm>
            <a:off x="7637362" y="2520442"/>
            <a:ext cx="316976" cy="215444"/>
          </a:xfrm>
          <a:prstGeom prst="rect">
            <a:avLst/>
          </a:prstGeom>
          <a:solidFill>
            <a:schemeClr val="bg1"/>
          </a:solidFill>
          <a:ln>
            <a:solidFill>
              <a:schemeClr val="accent1"/>
            </a:solidFill>
          </a:ln>
        </p:spPr>
        <p:txBody>
          <a:bodyPr wrap="square" rtlCol="0">
            <a:spAutoFit/>
          </a:bodyPr>
          <a:lstStyle/>
          <a:p>
            <a:pPr algn="ctr"/>
            <a:r>
              <a:rPr lang="en-US" sz="800" b="1" dirty="0" smtClean="0">
                <a:latin typeface="Avenir Next" charset="0"/>
                <a:ea typeface="Avenir Next" charset="0"/>
                <a:cs typeface="Avenir Next" charset="0"/>
              </a:rPr>
              <a:t>S </a:t>
            </a:r>
            <a:endParaRPr lang="en-US" sz="800" b="1" dirty="0">
              <a:latin typeface="Avenir Next" charset="0"/>
              <a:ea typeface="Avenir Next" charset="0"/>
              <a:cs typeface="Avenir Next" charset="0"/>
            </a:endParaRPr>
          </a:p>
        </p:txBody>
      </p:sp>
      <p:sp>
        <p:nvSpPr>
          <p:cNvPr id="71" name="Title 1"/>
          <p:cNvSpPr txBox="1">
            <a:spLocks/>
          </p:cNvSpPr>
          <p:nvPr/>
        </p:nvSpPr>
        <p:spPr>
          <a:xfrm>
            <a:off x="391415" y="420563"/>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Visual Text</a:t>
            </a:r>
            <a:endParaRPr lang="en-US" altLang="en-US" sz="3600" b="1" dirty="0">
              <a:solidFill>
                <a:schemeClr val="tx2"/>
              </a:solidFill>
              <a:latin typeface="Avenir Next" charset="0"/>
              <a:ea typeface="Avenir Next" charset="0"/>
              <a:cs typeface="Avenir Next" charset="0"/>
            </a:endParaRPr>
          </a:p>
        </p:txBody>
      </p:sp>
    </p:spTree>
    <p:extLst>
      <p:ext uri="{BB962C8B-B14F-4D97-AF65-F5344CB8AC3E}">
        <p14:creationId xmlns:p14="http://schemas.microsoft.com/office/powerpoint/2010/main" val="560865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3"/>
                                        </p:tgtEl>
                                      </p:cBhvr>
                                    </p:animEffect>
                                    <p:set>
                                      <p:cBhvr>
                                        <p:cTn id="45" dur="1" fill="hold">
                                          <p:stCondLst>
                                            <p:cond delay="499"/>
                                          </p:stCondLst>
                                        </p:cTn>
                                        <p:tgtEl>
                                          <p:spTgt spid="53"/>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5"/>
                                        </p:tgtEl>
                                      </p:cBhvr>
                                    </p:animEffect>
                                    <p:set>
                                      <p:cBhvr>
                                        <p:cTn id="54" dur="1" fill="hold">
                                          <p:stCondLst>
                                            <p:cond delay="499"/>
                                          </p:stCondLst>
                                        </p:cTn>
                                        <p:tgtEl>
                                          <p:spTgt spid="5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45"/>
                                        </p:tgtEl>
                                      </p:cBhvr>
                                    </p:animEffect>
                                    <p:set>
                                      <p:cBhvr>
                                        <p:cTn id="59" dur="1" fill="hold">
                                          <p:stCondLst>
                                            <p:cond delay="499"/>
                                          </p:stCondLst>
                                        </p:cTn>
                                        <p:tgtEl>
                                          <p:spTgt spid="4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0" presetClass="exit" presetSubtype="0" fill="hold" nodeType="clickEffect">
                                  <p:stCondLst>
                                    <p:cond delay="0"/>
                                  </p:stCondLst>
                                  <p:childTnLst>
                                    <p:animEffect transition="out" filter="wedge">
                                      <p:cBhvr>
                                        <p:cTn id="75" dur="2000"/>
                                        <p:tgtEl>
                                          <p:spTgt spid="159"/>
                                        </p:tgtEl>
                                      </p:cBhvr>
                                    </p:animEffect>
                                    <p:set>
                                      <p:cBhvr>
                                        <p:cTn id="76" dur="1" fill="hold">
                                          <p:stCondLst>
                                            <p:cond delay="199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5" grpId="0" animBg="1"/>
      <p:bldP spid="5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808" y="1844296"/>
            <a:ext cx="3906079" cy="4294815"/>
          </a:xfrm>
        </p:spPr>
        <p:txBody>
          <a:bodyPr>
            <a:normAutofit lnSpcReduction="10000"/>
          </a:bodyPr>
          <a:lstStyle/>
          <a:p>
            <a:pPr marL="0" indent="0">
              <a:buNone/>
            </a:pPr>
            <a:r>
              <a:rPr lang="en-US" altLang="en-US" dirty="0" smtClean="0">
                <a:latin typeface="Avenir Next" charset="0"/>
                <a:ea typeface="Avenir Next" charset="0"/>
                <a:cs typeface="Avenir Next" charset="0"/>
              </a:rPr>
              <a:t>It includes: </a:t>
            </a:r>
          </a:p>
          <a:p>
            <a:pPr marL="0" indent="0"/>
            <a:r>
              <a:rPr lang="en-US" altLang="en-US" b="1" dirty="0" smtClean="0">
                <a:latin typeface="Avenir Next" charset="0"/>
                <a:ea typeface="Avenir Next" charset="0"/>
                <a:cs typeface="Avenir Next" charset="0"/>
              </a:rPr>
              <a:t>modeling</a:t>
            </a:r>
            <a:r>
              <a:rPr lang="en-US" altLang="en-US" dirty="0" smtClean="0">
                <a:latin typeface="Avenir Next" charset="0"/>
                <a:ea typeface="Avenir Next" charset="0"/>
                <a:cs typeface="Avenir Next" charset="0"/>
              </a:rPr>
              <a:t> </a:t>
            </a:r>
            <a:r>
              <a:rPr lang="en-US" altLang="en-US" dirty="0">
                <a:latin typeface="Avenir Next" charset="0"/>
                <a:ea typeface="Avenir Next" charset="0"/>
                <a:cs typeface="Avenir Next" charset="0"/>
              </a:rPr>
              <a:t>of metacognition by the </a:t>
            </a:r>
            <a:r>
              <a:rPr lang="en-US" altLang="en-US" dirty="0" smtClean="0">
                <a:latin typeface="Avenir Next" charset="0"/>
                <a:ea typeface="Avenir Next" charset="0"/>
                <a:cs typeface="Avenir Next" charset="0"/>
              </a:rPr>
              <a:t>teacher</a:t>
            </a:r>
          </a:p>
          <a:p>
            <a:pPr marL="0" indent="0"/>
            <a:r>
              <a:rPr lang="en-US" altLang="en-US" b="1" dirty="0" smtClean="0">
                <a:latin typeface="Avenir Next" charset="0"/>
                <a:ea typeface="Avenir Next" charset="0"/>
                <a:cs typeface="Avenir Next" charset="0"/>
              </a:rPr>
              <a:t>practice </a:t>
            </a:r>
            <a:r>
              <a:rPr lang="en-US" altLang="en-US" dirty="0">
                <a:latin typeface="Avenir Next" charset="0"/>
                <a:ea typeface="Avenir Next" charset="0"/>
                <a:cs typeface="Avenir Next" charset="0"/>
              </a:rPr>
              <a:t>by student groups to explore, explain and code language and content of CC </a:t>
            </a:r>
            <a:r>
              <a:rPr lang="en-US" altLang="en-US" dirty="0" smtClean="0">
                <a:latin typeface="Avenir Next" charset="0"/>
                <a:ea typeface="Avenir Next" charset="0"/>
                <a:cs typeface="Avenir Next" charset="0"/>
              </a:rPr>
              <a:t>Skill</a:t>
            </a:r>
          </a:p>
          <a:p>
            <a:pPr marL="0" indent="0"/>
            <a:r>
              <a:rPr lang="en-US" altLang="en-US" b="1" dirty="0">
                <a:latin typeface="Avenir Next" charset="0"/>
                <a:ea typeface="Avenir Next" charset="0"/>
                <a:cs typeface="Avenir Next" charset="0"/>
              </a:rPr>
              <a:t>p</a:t>
            </a:r>
            <a:r>
              <a:rPr lang="en-US" altLang="en-US" b="1" dirty="0" smtClean="0">
                <a:latin typeface="Avenir Next" charset="0"/>
                <a:ea typeface="Avenir Next" charset="0"/>
                <a:cs typeface="Avenir Next" charset="0"/>
              </a:rPr>
              <a:t>rovides </a:t>
            </a:r>
            <a:r>
              <a:rPr lang="en-US" altLang="en-US" dirty="0" smtClean="0">
                <a:latin typeface="Avenir Next" charset="0"/>
                <a:ea typeface="Avenir Next" charset="0"/>
                <a:cs typeface="Avenir Next" charset="0"/>
              </a:rPr>
              <a:t>a </a:t>
            </a:r>
            <a:r>
              <a:rPr lang="en-US" altLang="en-US" dirty="0">
                <a:latin typeface="Avenir Next" charset="0"/>
                <a:ea typeface="Avenir Next" charset="0"/>
                <a:cs typeface="Avenir Next" charset="0"/>
              </a:rPr>
              <a:t>model </a:t>
            </a:r>
            <a:r>
              <a:rPr lang="en-US" altLang="en-US" dirty="0" smtClean="0">
                <a:latin typeface="Avenir Next" charset="0"/>
                <a:ea typeface="Avenir Next" charset="0"/>
                <a:cs typeface="Avenir Next" charset="0"/>
              </a:rPr>
              <a:t>while students </a:t>
            </a:r>
            <a:r>
              <a:rPr lang="en-US" altLang="en-US" b="1" dirty="0" smtClean="0">
                <a:latin typeface="Avenir Next" charset="0"/>
                <a:ea typeface="Avenir Next" charset="0"/>
                <a:cs typeface="Avenir Next" charset="0"/>
              </a:rPr>
              <a:t>revise </a:t>
            </a:r>
            <a:r>
              <a:rPr lang="en-US" altLang="en-US" b="1" dirty="0">
                <a:latin typeface="Avenir Next" charset="0"/>
                <a:ea typeface="Avenir Next" charset="0"/>
                <a:cs typeface="Avenir Next" charset="0"/>
              </a:rPr>
              <a:t>the </a:t>
            </a:r>
            <a:r>
              <a:rPr lang="en-US" altLang="en-US" b="1" dirty="0" smtClean="0">
                <a:latin typeface="Avenir Next" charset="0"/>
                <a:ea typeface="Avenir Next" charset="0"/>
                <a:cs typeface="Avenir Next" charset="0"/>
              </a:rPr>
              <a:t>NON-Models</a:t>
            </a:r>
            <a:endParaRPr lang="en-US" altLang="en-US" b="1" dirty="0">
              <a:latin typeface="Avenir Next" charset="0"/>
              <a:ea typeface="Avenir Next" charset="0"/>
              <a:cs typeface="Avenir Nex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43" y="1558905"/>
            <a:ext cx="4219207" cy="4580207"/>
          </a:xfrm>
          <a:prstGeom prst="rect">
            <a:avLst/>
          </a:prstGeom>
          <a:ln w="34925">
            <a:solidFill>
              <a:srgbClr val="C00000"/>
            </a:solidFill>
          </a:ln>
        </p:spPr>
      </p:pic>
      <p:sp>
        <p:nvSpPr>
          <p:cNvPr id="9" name="Rectangle 8"/>
          <p:cNvSpPr/>
          <p:nvPr/>
        </p:nvSpPr>
        <p:spPr>
          <a:xfrm>
            <a:off x="4442192" y="3991703"/>
            <a:ext cx="4406386" cy="1719780"/>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Title 1"/>
          <p:cNvSpPr txBox="1">
            <a:spLocks/>
          </p:cNvSpPr>
          <p:nvPr/>
        </p:nvSpPr>
        <p:spPr>
          <a:xfrm>
            <a:off x="134913" y="598984"/>
            <a:ext cx="8614559" cy="603080"/>
          </a:xfrm>
          <a:prstGeom prst="rect">
            <a:avLst/>
          </a:prstGeom>
        </p:spPr>
        <p:txBody>
          <a:bodyPr vert="horz" lIns="68580" tIns="34291" rIns="68580" bIns="34291"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smtClean="0">
                <a:solidFill>
                  <a:schemeClr val="tx2"/>
                </a:solidFill>
                <a:latin typeface="Avenir Next" charset="0"/>
                <a:ea typeface="Avenir Next" charset="0"/>
                <a:cs typeface="Avenir Next" charset="0"/>
              </a:rPr>
              <a:t>1.0 – Understanding the Skill</a:t>
            </a:r>
            <a:endParaRPr lang="en-US" altLang="en-US" sz="3600" b="1" dirty="0">
              <a:solidFill>
                <a:schemeClr val="tx2"/>
              </a:solidFill>
              <a:latin typeface="Avenir Next" charset="0"/>
              <a:ea typeface="Avenir Next" charset="0"/>
              <a:cs typeface="Avenir Next" charset="0"/>
            </a:endParaRPr>
          </a:p>
        </p:txBody>
      </p:sp>
      <p:sp>
        <p:nvSpPr>
          <p:cNvPr id="6" name="TextBox 5"/>
          <p:cNvSpPr txBox="1"/>
          <p:nvPr/>
        </p:nvSpPr>
        <p:spPr>
          <a:xfrm>
            <a:off x="357808" y="1344901"/>
            <a:ext cx="2244715" cy="584775"/>
          </a:xfrm>
          <a:prstGeom prst="rect">
            <a:avLst/>
          </a:prstGeom>
          <a:noFill/>
        </p:spPr>
        <p:txBody>
          <a:bodyPr wrap="square" rtlCol="0">
            <a:spAutoFit/>
          </a:bodyPr>
          <a:lstStyle/>
          <a:p>
            <a:r>
              <a:rPr lang="en-US" altLang="en-US" sz="3200" b="1" u="sng" smtClean="0">
                <a:solidFill>
                  <a:schemeClr val="tx2"/>
                </a:solidFill>
                <a:latin typeface="Avenir Next" charset="0"/>
                <a:ea typeface="Avenir Next" charset="0"/>
                <a:cs typeface="Avenir Next" charset="0"/>
              </a:rPr>
              <a:t>Lesson </a:t>
            </a:r>
            <a:r>
              <a:rPr lang="en-US" altLang="en-US" sz="3200" b="1" u="sng" dirty="0">
                <a:solidFill>
                  <a:schemeClr val="tx2"/>
                </a:solidFill>
                <a:latin typeface="Avenir Next" charset="0"/>
                <a:ea typeface="Avenir Next" charset="0"/>
                <a:cs typeface="Avenir Next" charset="0"/>
              </a:rPr>
              <a:t>2:</a:t>
            </a:r>
          </a:p>
        </p:txBody>
      </p:sp>
    </p:spTree>
    <p:extLst>
      <p:ext uri="{BB962C8B-B14F-4D97-AF65-F5344CB8AC3E}">
        <p14:creationId xmlns:p14="http://schemas.microsoft.com/office/powerpoint/2010/main" val="1250859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52675" y="1655479"/>
            <a:ext cx="3408389" cy="3669527"/>
          </a:xfrm>
          <a:prstGeom prst="rect">
            <a:avLst/>
          </a:prstGeom>
        </p:spPr>
        <p:txBody>
          <a:bodyPr vert="horz" lIns="68580" tIns="34291" rIns="68580" bIns="34291"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US" sz="1800" b="1" dirty="0">
                <a:latin typeface="Avenir Next" charset="0"/>
                <a:ea typeface="Avenir Next" charset="0"/>
                <a:cs typeface="Avenir Next" charset="0"/>
              </a:rPr>
              <a:t>WRAP UP:</a:t>
            </a:r>
          </a:p>
          <a:p>
            <a:pPr algn="l">
              <a:defRPr/>
            </a:pPr>
            <a:r>
              <a:rPr lang="en-US" sz="1800" b="1" dirty="0">
                <a:latin typeface="Avenir Next" charset="0"/>
                <a:ea typeface="Avenir Next" charset="0"/>
                <a:cs typeface="Avenir Next" charset="0"/>
              </a:rPr>
              <a:t>Self-Reflection</a:t>
            </a:r>
            <a:r>
              <a:rPr lang="en-US" sz="1800" dirty="0">
                <a:latin typeface="Avenir Next" charset="0"/>
                <a:ea typeface="Avenir Next" charset="0"/>
                <a:cs typeface="Avenir Next" charset="0"/>
              </a:rPr>
              <a:t> at the end of Lessons 1 and 2 of each skill  focuses on the norms</a:t>
            </a:r>
          </a:p>
          <a:p>
            <a:pPr algn="l">
              <a:defRPr/>
            </a:pPr>
            <a:endParaRPr lang="en-US" sz="1800" dirty="0">
              <a:latin typeface="Avenir Next" charset="0"/>
              <a:ea typeface="Avenir Next" charset="0"/>
              <a:cs typeface="Avenir Next" charset="0"/>
            </a:endParaRPr>
          </a:p>
          <a:p>
            <a:pPr algn="l">
              <a:defRPr/>
            </a:pPr>
            <a:r>
              <a:rPr lang="en-US" sz="1800" b="1" dirty="0">
                <a:latin typeface="Avenir Next" charset="0"/>
                <a:ea typeface="Avenir Next" charset="0"/>
                <a:cs typeface="Avenir Next" charset="0"/>
              </a:rPr>
              <a:t>Self-Assessment</a:t>
            </a:r>
            <a:r>
              <a:rPr lang="en-US" sz="1800" dirty="0">
                <a:latin typeface="Avenir Next" charset="0"/>
                <a:ea typeface="Avenir Next" charset="0"/>
                <a:cs typeface="Avenir Next" charset="0"/>
              </a:rPr>
              <a:t> at the end of Lesson 3 of each skill focuses on the conversation skill and the </a:t>
            </a:r>
            <a:r>
              <a:rPr lang="en-US" sz="1800" dirty="0" smtClean="0">
                <a:latin typeface="Avenir Next" charset="0"/>
                <a:ea typeface="Avenir Next" charset="0"/>
                <a:cs typeface="Avenir Next" charset="0"/>
              </a:rPr>
              <a:t>language of the skill</a:t>
            </a: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8" y="1880874"/>
            <a:ext cx="4845143" cy="1921565"/>
          </a:xfrm>
          <a:prstGeom prst="rect">
            <a:avLst/>
          </a:prstGeom>
          <a:ln>
            <a:solidFill>
              <a:srgbClr val="C00000"/>
            </a:solidFill>
          </a:ln>
        </p:spPr>
      </p:pic>
      <p:sp>
        <p:nvSpPr>
          <p:cNvPr id="7" name="Title 1"/>
          <p:cNvSpPr txBox="1">
            <a:spLocks/>
          </p:cNvSpPr>
          <p:nvPr/>
        </p:nvSpPr>
        <p:spPr>
          <a:xfrm>
            <a:off x="134914" y="598984"/>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REVISED</a:t>
            </a:r>
            <a:endParaRPr lang="en-US" altLang="en-US" sz="3600" b="1" dirty="0">
              <a:solidFill>
                <a:schemeClr val="tx2"/>
              </a:solidFill>
              <a:latin typeface="Avenir Next" charset="0"/>
              <a:ea typeface="Avenir Next" charset="0"/>
              <a:cs typeface="Avenir Next"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100" y="1202065"/>
            <a:ext cx="3761491" cy="5103042"/>
          </a:xfrm>
          <a:prstGeom prst="rect">
            <a:avLst/>
          </a:prstGeom>
          <a:ln>
            <a:solidFill>
              <a:srgbClr val="C0000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18" y="3490242"/>
            <a:ext cx="5032237" cy="2273043"/>
          </a:xfrm>
          <a:prstGeom prst="rect">
            <a:avLst/>
          </a:prstGeom>
          <a:ln>
            <a:solidFill>
              <a:srgbClr val="C00000"/>
            </a:solidFill>
          </a:ln>
        </p:spPr>
      </p:pic>
    </p:spTree>
    <p:extLst>
      <p:ext uri="{BB962C8B-B14F-4D97-AF65-F5344CB8AC3E}">
        <p14:creationId xmlns:p14="http://schemas.microsoft.com/office/powerpoint/2010/main" val="1589162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5710824" y="3077352"/>
            <a:ext cx="3122676" cy="481241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dirty="0" smtClean="0">
                <a:latin typeface="Avenir Next" charset="0"/>
                <a:ea typeface="Avenir Next" charset="0"/>
                <a:cs typeface="Avenir Next" charset="0"/>
              </a:rPr>
              <a:t>The Negotiate lessons (lessons 11-13) now incorporate </a:t>
            </a:r>
            <a:r>
              <a:rPr lang="en-US" sz="2175" b="1" dirty="0" smtClean="0">
                <a:latin typeface="Avenir Next" charset="0"/>
                <a:ea typeface="Avenir Next" charset="0"/>
                <a:cs typeface="Avenir Next" charset="0"/>
              </a:rPr>
              <a:t>both a prompt and visual texts </a:t>
            </a:r>
            <a:r>
              <a:rPr lang="en-US" sz="2175" dirty="0" smtClean="0">
                <a:latin typeface="Avenir Next" charset="0"/>
                <a:ea typeface="Avenir Next" charset="0"/>
                <a:cs typeface="Avenir Next" charset="0"/>
              </a:rPr>
              <a:t>as opposed to just a prompt.</a:t>
            </a:r>
            <a:endParaRPr lang="en-US" sz="2175" dirty="0">
              <a:latin typeface="Avenir Next" charset="0"/>
              <a:ea typeface="Avenir Next" charset="0"/>
              <a:cs typeface="Avenir Next" charset="0"/>
            </a:endParaRPr>
          </a:p>
          <a:p>
            <a:pPr marL="0" indent="0">
              <a:buNone/>
              <a:defRPr/>
            </a:pPr>
            <a:endParaRPr lang="en-US" sz="1800" dirty="0"/>
          </a:p>
          <a:p>
            <a:pPr marL="0" indent="0">
              <a:buNone/>
              <a:defRPr/>
            </a:pPr>
            <a:r>
              <a:rPr lang="en-US" sz="2100" dirty="0"/>
              <a:t> </a:t>
            </a:r>
          </a:p>
        </p:txBody>
      </p:sp>
      <p:sp>
        <p:nvSpPr>
          <p:cNvPr id="8" name="Title 1"/>
          <p:cNvSpPr txBox="1">
            <a:spLocks/>
          </p:cNvSpPr>
          <p:nvPr/>
        </p:nvSpPr>
        <p:spPr>
          <a:xfrm>
            <a:off x="134912" y="921516"/>
            <a:ext cx="8698589"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r>
              <a:rPr lang="en-US" sz="3600" b="1" dirty="0" smtClean="0">
                <a:solidFill>
                  <a:schemeClr val="tx2"/>
                </a:solidFill>
                <a:latin typeface="Avenir Next" charset="0"/>
                <a:ea typeface="Avenir Next" charset="0"/>
                <a:cs typeface="Avenir Next" charset="0"/>
              </a:rPr>
              <a:t>Negotiate </a:t>
            </a:r>
          </a:p>
          <a:p>
            <a:pPr algn="l">
              <a:defRPr/>
            </a:pPr>
            <a:r>
              <a:rPr lang="en-US" sz="3600" b="1" dirty="0" smtClean="0">
                <a:solidFill>
                  <a:schemeClr val="tx2"/>
                </a:solidFill>
                <a:latin typeface="Avenir Next" charset="0"/>
                <a:ea typeface="Avenir Next" charset="0"/>
                <a:cs typeface="Avenir Next" charset="0"/>
              </a:rPr>
              <a:t>   </a:t>
            </a:r>
            <a:r>
              <a:rPr lang="en-US" sz="3200" b="1" dirty="0" smtClean="0">
                <a:solidFill>
                  <a:schemeClr val="tx2"/>
                </a:solidFill>
                <a:latin typeface="Avenir Next" charset="0"/>
                <a:ea typeface="Avenir Next" charset="0"/>
                <a:cs typeface="Avenir Next" charset="0"/>
              </a:rPr>
              <a:t>  Use of a Prompt and a Visual Text</a:t>
            </a:r>
            <a:endParaRPr lang="en-US" sz="3200" b="1" dirty="0">
              <a:solidFill>
                <a:schemeClr val="tx2"/>
              </a:solidFill>
              <a:latin typeface="Avenir Next" charset="0"/>
              <a:ea typeface="Avenir Next" charset="0"/>
              <a:cs typeface="Avenir Next" charset="0"/>
            </a:endParaRPr>
          </a:p>
        </p:txBody>
      </p:sp>
      <p:sp>
        <p:nvSpPr>
          <p:cNvPr id="2" name="Rectangle 1"/>
          <p:cNvSpPr/>
          <p:nvPr/>
        </p:nvSpPr>
        <p:spPr>
          <a:xfrm>
            <a:off x="260506" y="1565638"/>
            <a:ext cx="5575913" cy="928459"/>
          </a:xfrm>
          <a:prstGeom prst="rect">
            <a:avLst/>
          </a:prstGeom>
        </p:spPr>
        <p:txBody>
          <a:bodyPr wrap="square">
            <a:spAutoFit/>
          </a:bodyPr>
          <a:lstStyle/>
          <a:p>
            <a:pPr lvl="0">
              <a:lnSpc>
                <a:spcPct val="90000"/>
              </a:lnSpc>
              <a:spcBef>
                <a:spcPts val="1200"/>
              </a:spcBef>
              <a:spcAft>
                <a:spcPts val="200"/>
              </a:spcAft>
              <a:buClr>
                <a:srgbClr val="D34817"/>
              </a:buClr>
              <a:buSzPct val="100000"/>
            </a:pPr>
            <a:r>
              <a:rPr lang="en-US" sz="2000" b="1" dirty="0" smtClean="0">
                <a:solidFill>
                  <a:prstClr val="black">
                    <a:lumMod val="75000"/>
                    <a:lumOff val="25000"/>
                  </a:prstClr>
                </a:solidFill>
                <a:latin typeface="Avenir Next" charset="0"/>
                <a:ea typeface="Avenir Next" charset="0"/>
                <a:cs typeface="Avenir Next" charset="0"/>
              </a:rPr>
              <a:t>Prompt:  </a:t>
            </a:r>
            <a:r>
              <a:rPr lang="en-US" sz="2000" dirty="0" smtClean="0">
                <a:solidFill>
                  <a:prstClr val="black">
                    <a:lumMod val="75000"/>
                    <a:lumOff val="25000"/>
                  </a:prstClr>
                </a:solidFill>
                <a:latin typeface="Avenir Next" charset="0"/>
                <a:ea typeface="Avenir Next" charset="0"/>
                <a:cs typeface="Avenir Next" charset="0"/>
              </a:rPr>
              <a:t>What </a:t>
            </a:r>
            <a:r>
              <a:rPr lang="en-US" sz="2000" dirty="0">
                <a:solidFill>
                  <a:prstClr val="black">
                    <a:lumMod val="75000"/>
                    <a:lumOff val="25000"/>
                  </a:prstClr>
                </a:solidFill>
                <a:latin typeface="Avenir Next" charset="0"/>
                <a:ea typeface="Avenir Next" charset="0"/>
                <a:cs typeface="Avenir Next" charset="0"/>
              </a:rPr>
              <a:t>is </a:t>
            </a:r>
            <a:r>
              <a:rPr lang="en-US" sz="2000" dirty="0" smtClean="0">
                <a:solidFill>
                  <a:prstClr val="black">
                    <a:lumMod val="75000"/>
                    <a:lumOff val="25000"/>
                  </a:prstClr>
                </a:solidFill>
                <a:latin typeface="Avenir Next" charset="0"/>
                <a:ea typeface="Avenir Next" charset="0"/>
                <a:cs typeface="Avenir Next" charset="0"/>
              </a:rPr>
              <a:t>an important idea from this text? Start by stating your claim.  Support your claim and come to a consensus. </a:t>
            </a:r>
            <a:endParaRPr lang="en-US" sz="2000" dirty="0">
              <a:solidFill>
                <a:prstClr val="black">
                  <a:lumMod val="75000"/>
                  <a:lumOff val="25000"/>
                </a:prstClr>
              </a:solidFill>
              <a:latin typeface="Avenir Next" charset="0"/>
              <a:ea typeface="Avenir Next" charset="0"/>
              <a:cs typeface="Avenir Next" charset="0"/>
            </a:endParaRPr>
          </a:p>
        </p:txBody>
      </p:sp>
      <p:pic>
        <p:nvPicPr>
          <p:cNvPr id="4" name="Picture 3" descr="picture 2016-08-10 at 10.55.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747" y="4819131"/>
            <a:ext cx="1807368" cy="1954908"/>
          </a:xfrm>
          <a:prstGeom prst="rect">
            <a:avLst/>
          </a:prstGeom>
        </p:spPr>
      </p:pic>
      <p:pic>
        <p:nvPicPr>
          <p:cNvPr id="7" name="Picture 6" descr="picture 2016-08-10 at 10.54.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15009" y="4814965"/>
            <a:ext cx="1845516" cy="2001388"/>
          </a:xfrm>
          <a:prstGeom prst="rect">
            <a:avLst/>
          </a:prstGeom>
        </p:spPr>
      </p:pic>
      <p:pic>
        <p:nvPicPr>
          <p:cNvPr id="14" name="Picture 13" descr="picture 2016-08-10 at 10.54.2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5952" y="2986286"/>
            <a:ext cx="1772775" cy="1954908"/>
          </a:xfrm>
          <a:prstGeom prst="rect">
            <a:avLst/>
          </a:prstGeom>
        </p:spPr>
      </p:pic>
      <p:sp>
        <p:nvSpPr>
          <p:cNvPr id="15" name="TextBox 14"/>
          <p:cNvSpPr txBox="1"/>
          <p:nvPr/>
        </p:nvSpPr>
        <p:spPr>
          <a:xfrm>
            <a:off x="235667" y="2497883"/>
            <a:ext cx="2129948" cy="646331"/>
          </a:xfrm>
          <a:prstGeom prst="rect">
            <a:avLst/>
          </a:prstGeom>
          <a:noFill/>
        </p:spPr>
        <p:txBody>
          <a:bodyPr wrap="none" rtlCol="0">
            <a:spAutoFit/>
          </a:bodyPr>
          <a:lstStyle/>
          <a:p>
            <a:pPr algn="ctr"/>
            <a:r>
              <a:rPr lang="en-US" b="1" dirty="0" smtClean="0"/>
              <a:t>Visual Texts for </a:t>
            </a:r>
          </a:p>
          <a:p>
            <a:pPr algn="ctr"/>
            <a:r>
              <a:rPr lang="en-US" b="1" dirty="0" smtClean="0"/>
              <a:t>Teacher Modeling</a:t>
            </a:r>
            <a:endParaRPr lang="en-US" b="1" dirty="0"/>
          </a:p>
        </p:txBody>
      </p:sp>
      <p:sp>
        <p:nvSpPr>
          <p:cNvPr id="16" name="TextBox 15"/>
          <p:cNvSpPr txBox="1"/>
          <p:nvPr/>
        </p:nvSpPr>
        <p:spPr>
          <a:xfrm>
            <a:off x="2537073" y="2492005"/>
            <a:ext cx="2006191" cy="646331"/>
          </a:xfrm>
          <a:prstGeom prst="rect">
            <a:avLst/>
          </a:prstGeom>
          <a:noFill/>
        </p:spPr>
        <p:txBody>
          <a:bodyPr wrap="none" rtlCol="0">
            <a:spAutoFit/>
          </a:bodyPr>
          <a:lstStyle/>
          <a:p>
            <a:pPr algn="ctr"/>
            <a:r>
              <a:rPr lang="en-US" b="1" dirty="0" smtClean="0"/>
              <a:t>Visual Texts for </a:t>
            </a:r>
          </a:p>
          <a:p>
            <a:pPr algn="ctr"/>
            <a:r>
              <a:rPr lang="en-US" b="1" dirty="0" smtClean="0"/>
              <a:t>Student Practice</a:t>
            </a:r>
            <a:endParaRPr lang="en-US" b="1" dirty="0"/>
          </a:p>
        </p:txBody>
      </p:sp>
      <p:pic>
        <p:nvPicPr>
          <p:cNvPr id="11" name="Picture 10" descr="picture 2016-08-10 at 1.39.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627197" y="2987227"/>
            <a:ext cx="1821138" cy="2001388"/>
          </a:xfrm>
          <a:prstGeom prst="rect">
            <a:avLst/>
          </a:prstGeom>
        </p:spPr>
      </p:pic>
    </p:spTree>
    <p:extLst>
      <p:ext uri="{BB962C8B-B14F-4D97-AF65-F5344CB8AC3E}">
        <p14:creationId xmlns:p14="http://schemas.microsoft.com/office/powerpoint/2010/main" val="272673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459987" y="1933424"/>
            <a:ext cx="4345606" cy="263252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dirty="0" smtClean="0">
                <a:latin typeface="Avenir Next" charset="0"/>
                <a:ea typeface="Avenir Next" charset="0"/>
                <a:cs typeface="Avenir Next" charset="0"/>
              </a:rPr>
              <a:t>There </a:t>
            </a:r>
            <a:r>
              <a:rPr lang="en-US" sz="2175" i="1" dirty="0" smtClean="0">
                <a:latin typeface="Avenir Next" charset="0"/>
                <a:ea typeface="Avenir Next" charset="0"/>
                <a:cs typeface="Avenir Next" charset="0"/>
              </a:rPr>
              <a:t>will be/is </a:t>
            </a:r>
            <a:r>
              <a:rPr lang="en-US" sz="2175" dirty="0" smtClean="0">
                <a:latin typeface="Avenir Next" charset="0"/>
                <a:ea typeface="Avenir Next" charset="0"/>
                <a:cs typeface="Avenir Next" charset="0"/>
              </a:rPr>
              <a:t>a </a:t>
            </a:r>
            <a:r>
              <a:rPr lang="en-US" sz="2175" b="1" dirty="0" smtClean="0">
                <a:latin typeface="Avenir Next" charset="0"/>
                <a:ea typeface="Avenir Next" charset="0"/>
                <a:cs typeface="Avenir Next" charset="0"/>
              </a:rPr>
              <a:t>PowerPoint by grade level available containing lesson resources</a:t>
            </a:r>
            <a:r>
              <a:rPr lang="en-US" sz="2175" dirty="0" smtClean="0">
                <a:latin typeface="Avenir Next" charset="0"/>
                <a:ea typeface="Avenir Next" charset="0"/>
                <a:cs typeface="Avenir Next" charset="0"/>
              </a:rPr>
              <a:t> such as all the visual texts for the 15 lessons, the Conversation Norms and the revised Listening Tasks.  </a:t>
            </a:r>
            <a:endParaRPr lang="en-US" sz="2175" dirty="0">
              <a:latin typeface="Avenir Next" charset="0"/>
              <a:ea typeface="Avenir Next" charset="0"/>
              <a:cs typeface="Avenir Next" charset="0"/>
            </a:endParaRPr>
          </a:p>
          <a:p>
            <a:pPr marL="0" indent="0">
              <a:buNone/>
              <a:defRPr/>
            </a:pPr>
            <a:r>
              <a:rPr lang="en-US" sz="2100" dirty="0" smtClean="0"/>
              <a:t> </a:t>
            </a:r>
            <a:endParaRPr lang="en-US" sz="2100" dirty="0"/>
          </a:p>
        </p:txBody>
      </p:sp>
      <p:sp>
        <p:nvSpPr>
          <p:cNvPr id="8" name="Title 1"/>
          <p:cNvSpPr txBox="1">
            <a:spLocks/>
          </p:cNvSpPr>
          <p:nvPr/>
        </p:nvSpPr>
        <p:spPr>
          <a:xfrm>
            <a:off x="385877" y="941766"/>
            <a:ext cx="9009088"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p>
          <a:p>
            <a:pPr algn="l">
              <a:defRPr/>
            </a:pPr>
            <a:r>
              <a:rPr lang="en-US" sz="3600" b="1" dirty="0" smtClean="0">
                <a:solidFill>
                  <a:schemeClr val="tx2"/>
                </a:solidFill>
                <a:latin typeface="Avenir Next" charset="0"/>
                <a:ea typeface="Avenir Next" charset="0"/>
                <a:cs typeface="Avenir Next" charset="0"/>
              </a:rPr>
              <a:t>      Lesson Resources PowerPoint</a:t>
            </a:r>
            <a:endParaRPr lang="en-US" sz="3600" b="1" dirty="0">
              <a:solidFill>
                <a:schemeClr val="tx2"/>
              </a:solidFill>
              <a:latin typeface="Avenir Next" charset="0"/>
              <a:ea typeface="Avenir Next" charset="0"/>
              <a:cs typeface="Avenir Next" charset="0"/>
            </a:endParaRPr>
          </a:p>
        </p:txBody>
      </p:sp>
      <p:pic>
        <p:nvPicPr>
          <p:cNvPr id="2" name="Picture 1" descr="picture 2016-08-10 at 12.40.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00" y="4546519"/>
            <a:ext cx="2512816" cy="1887543"/>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picture 2016-08-10 at 12.40.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419" y="4546518"/>
            <a:ext cx="2521787" cy="1887543"/>
          </a:xfrm>
          <a:prstGeom prst="rect">
            <a:avLst/>
          </a:prstGeom>
        </p:spPr>
        <p:style>
          <a:lnRef idx="2">
            <a:schemeClr val="dk1"/>
          </a:lnRef>
          <a:fillRef idx="1">
            <a:schemeClr val="lt1"/>
          </a:fillRef>
          <a:effectRef idx="0">
            <a:schemeClr val="dk1"/>
          </a:effectRef>
          <a:fontRef idx="minor">
            <a:schemeClr val="dk1"/>
          </a:fontRef>
        </p:style>
      </p:pic>
      <p:pic>
        <p:nvPicPr>
          <p:cNvPr id="4" name="Picture 3" descr="picture 2016-08-10 at 1.3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99" y="1933424"/>
            <a:ext cx="3901787" cy="2227314"/>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picture 2016-08-10 at 1.34.0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546" y="4565946"/>
            <a:ext cx="2468280" cy="186811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3675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138981368"/>
              </p:ext>
            </p:extLst>
          </p:nvPr>
        </p:nvGraphicFramePr>
        <p:xfrm>
          <a:off x="0" y="8387"/>
          <a:ext cx="9144002" cy="8039690"/>
        </p:xfrm>
        <a:graphic>
          <a:graphicData uri="http://schemas.openxmlformats.org/drawingml/2006/table">
            <a:tbl>
              <a:tblPr firstRow="1" bandRow="1">
                <a:tableStyleId>{46F890A9-2807-4EBB-B81D-B2AA78EC7F39}</a:tableStyleId>
              </a:tblPr>
              <a:tblGrid>
                <a:gridCol w="3019324"/>
                <a:gridCol w="2935035"/>
                <a:gridCol w="3189643"/>
              </a:tblGrid>
              <a:tr h="891542">
                <a:tc>
                  <a:txBody>
                    <a:bodyPr/>
                    <a:lstStyle/>
                    <a:p>
                      <a:pPr marL="0" indent="0" algn="ctr">
                        <a:buFont typeface="+mj-lt"/>
                        <a:buNone/>
                      </a:pPr>
                      <a:r>
                        <a:rPr lang="en-US" sz="1800" dirty="0" smtClean="0">
                          <a:solidFill>
                            <a:schemeClr val="bg1"/>
                          </a:solidFill>
                        </a:rPr>
                        <a:t>Start Smart 1.0</a:t>
                      </a:r>
                    </a:p>
                    <a:p>
                      <a:pPr marL="0" indent="0" algn="ctr">
                        <a:buFont typeface="+mj-lt"/>
                        <a:buNone/>
                      </a:pPr>
                      <a:r>
                        <a:rPr lang="en-US" sz="1800" dirty="0" smtClean="0">
                          <a:solidFill>
                            <a:schemeClr val="bg1"/>
                          </a:solidFill>
                          <a:latin typeface="Avenir Next" charset="0"/>
                          <a:ea typeface="Avenir Next" charset="0"/>
                          <a:cs typeface="Avenir Next" charset="0"/>
                        </a:rPr>
                        <a:t>REVISED</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Start Smart 2.0</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Disciplinary</a:t>
                      </a:r>
                      <a:r>
                        <a:rPr lang="en-US" sz="1800" baseline="0" dirty="0" smtClean="0">
                          <a:solidFill>
                            <a:schemeClr val="bg1"/>
                          </a:solidFill>
                        </a:rPr>
                        <a:t> Discussions Using Text Sets</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90888">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4491">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500" baseline="0" dirty="0" smtClean="0">
                          <a:latin typeface="Avenir Next" charset="0"/>
                          <a:ea typeface="Avenir Next" charset="0"/>
                          <a:cs typeface="Avenir Next" charset="0"/>
                        </a:rPr>
                        <a:t>Skills taught in isolation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Constructive Conversation Skills</a:t>
                      </a:r>
                    </a:p>
                    <a:p>
                      <a:pPr marL="285750" indent="-285750" algn="ctr">
                        <a:buFont typeface="Arial" charset="0"/>
                        <a:buChar char="•"/>
                      </a:pPr>
                      <a:r>
                        <a:rPr lang="en-US" sz="1500" dirty="0" smtClean="0">
                          <a:latin typeface="Avenir Next" charset="0"/>
                          <a:ea typeface="Avenir Next" charset="0"/>
                          <a:cs typeface="Avenir Next" charset="0"/>
                        </a:rPr>
                        <a:t>Paraphrasing is emphasized</a:t>
                      </a:r>
                    </a:p>
                    <a:p>
                      <a:pPr marL="285750" indent="-285750" algn="ctr">
                        <a:buFont typeface="Arial" charset="0"/>
                        <a:buChar char="•"/>
                      </a:pPr>
                      <a:r>
                        <a:rPr lang="en-US" sz="1500" dirty="0" smtClean="0">
                          <a:latin typeface="Avenir Next" charset="0"/>
                          <a:ea typeface="Avenir Next" charset="0"/>
                          <a:cs typeface="Avenir Next" charset="0"/>
                        </a:rPr>
                        <a:t>Create and Clarify</a:t>
                      </a:r>
                      <a:r>
                        <a:rPr lang="en-US" sz="1500" baseline="0" dirty="0" smtClean="0">
                          <a:latin typeface="Avenir Next" charset="0"/>
                          <a:ea typeface="Avenir Next" charset="0"/>
                          <a:cs typeface="Avenir Next" charset="0"/>
                        </a:rPr>
                        <a:t> together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400" b="0" baseline="0" dirty="0" smtClean="0">
                          <a:latin typeface="Avenir Next" charset="0"/>
                          <a:ea typeface="Avenir Next" charset="0"/>
                          <a:cs typeface="Avenir Next" charset="0"/>
                        </a:rPr>
                        <a:t>All CC skills applied</a:t>
                      </a:r>
                      <a:endParaRPr lang="en-US" sz="1400" b="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3772">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500" baseline="0" dirty="0" smtClean="0"/>
                        <a:t>Visual Texts</a:t>
                      </a:r>
                      <a:endParaRPr lang="en-US" sz="1500" baseline="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Visual Texts</a:t>
                      </a:r>
                    </a:p>
                    <a:p>
                      <a:pPr marL="0" indent="0" algn="ctr">
                        <a:buFont typeface="+mj-lt"/>
                        <a:buNone/>
                      </a:pPr>
                      <a:r>
                        <a:rPr lang="en-US" sz="1500" dirty="0" smtClean="0"/>
                        <a:t>Infographics</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b="1" u="sng" dirty="0" smtClean="0"/>
                        <a:t>Text Sets</a:t>
                      </a:r>
                    </a:p>
                    <a:p>
                      <a:pPr marL="0" indent="0" algn="ctr">
                        <a:buFont typeface="+mj-lt"/>
                        <a:buNone/>
                      </a:pPr>
                      <a:r>
                        <a:rPr lang="en-US" sz="1500" dirty="0" smtClean="0"/>
                        <a:t>Multiple Visuals</a:t>
                      </a:r>
                    </a:p>
                    <a:p>
                      <a:pPr marL="0" indent="0" algn="ctr">
                        <a:buFont typeface="+mj-lt"/>
                        <a:buNone/>
                      </a:pPr>
                      <a:r>
                        <a:rPr lang="en-US" sz="1500" dirty="0" smtClean="0"/>
                        <a:t>Written Text</a:t>
                      </a:r>
                    </a:p>
                    <a:p>
                      <a:pPr marL="0" indent="0" algn="ctr">
                        <a:buFont typeface="+mj-lt"/>
                        <a:buNone/>
                      </a:pPr>
                      <a:r>
                        <a:rPr lang="en-US" sz="1500" dirty="0" smtClean="0"/>
                        <a:t>Audio Text</a:t>
                      </a:r>
                    </a:p>
                    <a:p>
                      <a:pPr marL="0" indent="0" algn="ctr">
                        <a:buFont typeface="+mj-lt"/>
                        <a:buNone/>
                      </a:pPr>
                      <a:r>
                        <a:rPr lang="en-US" sz="1500" dirty="0" smtClean="0"/>
                        <a:t>Video</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51">
                <a:tc>
                  <a:txBody>
                    <a:bodyPr/>
                    <a:lstStyle/>
                    <a:p>
                      <a:pPr marL="0" indent="0" algn="ctr">
                        <a:buFont typeface="+mj-lt"/>
                        <a:buNone/>
                      </a:pPr>
                      <a:r>
                        <a:rPr lang="en-US" sz="1500" dirty="0" smtClean="0"/>
                        <a:t>SPF</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SPF 2.O</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SPF 2.0</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558">
                <a:tc>
                  <a:txBody>
                    <a:bodyPr/>
                    <a:lstStyle/>
                    <a:p>
                      <a:pPr marL="0" indent="0" algn="ctr">
                        <a:buFont typeface="+mj-lt"/>
                        <a:buNone/>
                      </a:pPr>
                      <a:r>
                        <a:rPr lang="en-US" sz="1500" b="1" dirty="0" smtClean="0"/>
                        <a:t>Code</a:t>
                      </a:r>
                      <a:r>
                        <a:rPr lang="en-US" sz="1500" b="1" baseline="0" dirty="0" smtClean="0"/>
                        <a:t> Models</a:t>
                      </a:r>
                    </a:p>
                    <a:p>
                      <a:pPr marL="0" indent="0" algn="ctr">
                        <a:buFont typeface="+mj-lt"/>
                        <a:buNone/>
                      </a:pPr>
                      <a:r>
                        <a:rPr lang="en-US" sz="1500" dirty="0" smtClean="0"/>
                        <a:t>Revise Non-Model</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Code</a:t>
                      </a:r>
                      <a:r>
                        <a:rPr lang="en-US" sz="1500" b="1" baseline="0" dirty="0" smtClean="0"/>
                        <a:t> Models</a:t>
                      </a:r>
                    </a:p>
                    <a:p>
                      <a:pPr marL="0" indent="0" algn="ctr">
                        <a:buFont typeface="+mj-lt"/>
                        <a:buNone/>
                      </a:pPr>
                      <a:r>
                        <a:rPr lang="en-US" sz="1500" dirty="0" smtClean="0"/>
                        <a:t>Revise Non-Model</a:t>
                      </a:r>
                    </a:p>
                    <a:p>
                      <a:pPr marL="0" indent="0" algn="ctr">
                        <a:buFont typeface="+mj-lt"/>
                        <a:buNone/>
                      </a:pPr>
                      <a:r>
                        <a:rPr lang="en-US" sz="1500" dirty="0" smtClean="0"/>
                        <a:t>Graphic</a:t>
                      </a:r>
                      <a:r>
                        <a:rPr lang="en-US" sz="1500" baseline="0" dirty="0" smtClean="0"/>
                        <a:t> Organizer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Code</a:t>
                      </a:r>
                      <a:r>
                        <a:rPr lang="en-US" sz="1500" b="1" baseline="0" dirty="0" smtClean="0"/>
                        <a:t> Models</a:t>
                      </a:r>
                    </a:p>
                    <a:p>
                      <a:pPr marL="0" indent="0" algn="ctr">
                        <a:buFont typeface="+mj-lt"/>
                        <a:buNone/>
                      </a:pPr>
                      <a:r>
                        <a:rPr lang="en-US" sz="1500" dirty="0" smtClean="0"/>
                        <a:t>Graphic Organizers</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342">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Close Reading</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782">
                <a:tc vMerge="1">
                  <a:txBody>
                    <a:bodyPr/>
                    <a:lstStyle/>
                    <a:p>
                      <a:endParaRPr lang="en-US"/>
                    </a:p>
                  </a:txBody>
                  <a:tcPr/>
                </a:tc>
                <a:tc vMerge="1">
                  <a:txBody>
                    <a:bodyPr/>
                    <a:lstStyle/>
                    <a:p>
                      <a:endParaRPr lang="en-US"/>
                    </a:p>
                  </a:txBody>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dirty="0" smtClean="0">
                          <a:latin typeface="Avenir Next" charset="0"/>
                          <a:ea typeface="Avenir Next" charset="0"/>
                          <a:cs typeface="Avenir Next" charset="0"/>
                        </a:rPr>
                        <a:t>Critical</a:t>
                      </a:r>
                      <a:r>
                        <a:rPr lang="en-US" sz="1500" baseline="0" dirty="0" smtClean="0">
                          <a:latin typeface="Avenir Next" charset="0"/>
                          <a:ea typeface="Avenir Next" charset="0"/>
                          <a:cs typeface="Avenir Next" charset="0"/>
                        </a:rPr>
                        <a:t> Analysis Questions (SBAC)</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782">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Research and Writing</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82">
                <a:tc>
                  <a:txBody>
                    <a:bodyPr/>
                    <a:lstStyle/>
                    <a:p>
                      <a:pPr marL="0" indent="0" algn="ctr">
                        <a:buFont typeface="+mj-lt"/>
                        <a:buNone/>
                      </a:pPr>
                      <a:r>
                        <a:rPr lang="en-US" sz="1500" dirty="0" smtClean="0">
                          <a:latin typeface="Avenir Next" charset="0"/>
                          <a:ea typeface="Avenir Next" charset="0"/>
                          <a:cs typeface="Avenir Next" charset="0"/>
                        </a:rPr>
                        <a:t>Oral Presentation of Poster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latin typeface="Avenir Next" charset="0"/>
                          <a:ea typeface="Avenir Next" charset="0"/>
                          <a:cs typeface="Avenir Next" charset="0"/>
                        </a:rPr>
                        <a:t>Oral Presentation &amp;</a:t>
                      </a:r>
                      <a:r>
                        <a:rPr lang="en-US" sz="1500" baseline="0" dirty="0" smtClean="0">
                          <a:latin typeface="Avenir Next" charset="0"/>
                          <a:ea typeface="Avenir Next" charset="0"/>
                          <a:cs typeface="Avenir Next" charset="0"/>
                        </a:rPr>
                        <a:t> PPT</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Oral Presentation</a:t>
                      </a:r>
                    </a:p>
                    <a:p>
                      <a:pPr marL="285750" indent="-285750" algn="ctr">
                        <a:buFont typeface="Arial" charset="0"/>
                        <a:buChar char="•"/>
                      </a:pPr>
                      <a:r>
                        <a:rPr lang="en-US" sz="1500" dirty="0" smtClean="0">
                          <a:latin typeface="Avenir Next" charset="0"/>
                          <a:ea typeface="Avenir Next" charset="0"/>
                          <a:cs typeface="Avenir Next" charset="0"/>
                        </a:rPr>
                        <a:t>Multimedia</a:t>
                      </a:r>
                      <a:r>
                        <a:rPr lang="en-US" sz="1500" baseline="0" dirty="0" smtClean="0">
                          <a:latin typeface="Avenir Next" charset="0"/>
                          <a:ea typeface="Avenir Next" charset="0"/>
                          <a:cs typeface="Avenir Next" charset="0"/>
                        </a:rPr>
                        <a:t> Presentation</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156759" y="931811"/>
            <a:ext cx="2790979" cy="646331"/>
          </a:xfrm>
          <a:prstGeom prst="rect">
            <a:avLst/>
          </a:prstGeom>
          <a:solidFill>
            <a:srgbClr val="2CBC7E"/>
          </a:solidFill>
          <a:ln>
            <a:solidFill>
              <a:schemeClr val="tx1"/>
            </a:solidFill>
          </a:ln>
        </p:spPr>
        <p:txBody>
          <a:bodyPr wrap="square" rtlCol="0">
            <a:spAutoFit/>
          </a:bodyPr>
          <a:lstStyle/>
          <a:p>
            <a:pPr algn="ctr"/>
            <a:r>
              <a:rPr lang="en-US" b="1" dirty="0"/>
              <a:t>August - September</a:t>
            </a:r>
          </a:p>
          <a:p>
            <a:pPr algn="ctr"/>
            <a:r>
              <a:rPr lang="en-US" b="1" dirty="0"/>
              <a:t>15 Lessons</a:t>
            </a:r>
            <a:endParaRPr lang="en-US" b="1" dirty="0">
              <a:latin typeface="Avenir Next" charset="0"/>
              <a:ea typeface="Avenir Next" charset="0"/>
              <a:cs typeface="Avenir Next" charset="0"/>
            </a:endParaRPr>
          </a:p>
        </p:txBody>
      </p:sp>
      <p:sp>
        <p:nvSpPr>
          <p:cNvPr id="7" name="TextBox 6"/>
          <p:cNvSpPr txBox="1"/>
          <p:nvPr/>
        </p:nvSpPr>
        <p:spPr>
          <a:xfrm>
            <a:off x="3055673" y="926090"/>
            <a:ext cx="2827075" cy="646331"/>
          </a:xfrm>
          <a:prstGeom prst="rect">
            <a:avLst/>
          </a:prstGeom>
          <a:solidFill>
            <a:srgbClr val="2CBC7E"/>
          </a:solidFill>
          <a:ln>
            <a:solidFill>
              <a:schemeClr val="tx1"/>
            </a:solidFill>
          </a:ln>
        </p:spPr>
        <p:txBody>
          <a:bodyPr wrap="square" rtlCol="0">
            <a:spAutoFit/>
          </a:bodyPr>
          <a:lstStyle/>
          <a:p>
            <a:pPr algn="ctr"/>
            <a:r>
              <a:rPr lang="en-US" b="1" dirty="0" smtClean="0"/>
              <a:t>November </a:t>
            </a:r>
            <a:r>
              <a:rPr lang="en-US" b="1" dirty="0"/>
              <a:t>- December</a:t>
            </a:r>
          </a:p>
          <a:p>
            <a:pPr algn="ctr"/>
            <a:r>
              <a:rPr lang="en-US" b="1" dirty="0"/>
              <a:t>15 </a:t>
            </a:r>
            <a:r>
              <a:rPr lang="en-US" b="1" dirty="0" smtClean="0"/>
              <a:t>Lessons</a:t>
            </a:r>
            <a:endParaRPr lang="en-US" b="1" dirty="0">
              <a:latin typeface="Avenir Next" charset="0"/>
              <a:ea typeface="Avenir Next" charset="0"/>
              <a:cs typeface="Avenir Next" charset="0"/>
            </a:endParaRPr>
          </a:p>
        </p:txBody>
      </p:sp>
      <p:sp>
        <p:nvSpPr>
          <p:cNvPr id="8" name="TextBox 7"/>
          <p:cNvSpPr txBox="1"/>
          <p:nvPr/>
        </p:nvSpPr>
        <p:spPr>
          <a:xfrm>
            <a:off x="6004753" y="922765"/>
            <a:ext cx="2996559" cy="646331"/>
          </a:xfrm>
          <a:prstGeom prst="rect">
            <a:avLst/>
          </a:prstGeom>
          <a:solidFill>
            <a:srgbClr val="2CBC7E"/>
          </a:solidFill>
          <a:ln>
            <a:solidFill>
              <a:schemeClr val="tx1"/>
            </a:solidFill>
          </a:ln>
        </p:spPr>
        <p:txBody>
          <a:bodyPr wrap="square" rtlCol="0">
            <a:spAutoFit/>
          </a:bodyPr>
          <a:lstStyle/>
          <a:p>
            <a:pPr algn="ctr"/>
            <a:r>
              <a:rPr lang="en-US" b="1" dirty="0" smtClean="0"/>
              <a:t>February - March </a:t>
            </a:r>
            <a:endParaRPr lang="en-US" b="1" dirty="0"/>
          </a:p>
          <a:p>
            <a:pPr algn="ctr"/>
            <a:r>
              <a:rPr lang="en-US" b="1" dirty="0"/>
              <a:t>20 Lessons</a:t>
            </a:r>
            <a:endParaRPr lang="en-US" b="1" dirty="0">
              <a:latin typeface="Avenir Next" charset="0"/>
              <a:ea typeface="Avenir Next" charset="0"/>
              <a:cs typeface="Avenir Next" charset="0"/>
            </a:endParaRPr>
          </a:p>
        </p:txBody>
      </p:sp>
      <p:cxnSp>
        <p:nvCxnSpPr>
          <p:cNvPr id="10" name="Elbow Connector 9"/>
          <p:cNvCxnSpPr/>
          <p:nvPr/>
        </p:nvCxnSpPr>
        <p:spPr>
          <a:xfrm rot="16200000" flipV="1">
            <a:off x="-204859" y="359747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3583" y="3387474"/>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Elbow Connector 10"/>
          <p:cNvCxnSpPr/>
          <p:nvPr/>
        </p:nvCxnSpPr>
        <p:spPr>
          <a:xfrm rot="16200000" flipV="1">
            <a:off x="2671207" y="359747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524" y="3387473"/>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Elbow Connector 13"/>
          <p:cNvCxnSpPr/>
          <p:nvPr/>
        </p:nvCxnSpPr>
        <p:spPr>
          <a:xfrm rot="16200000" flipV="1">
            <a:off x="5712695" y="3506031"/>
            <a:ext cx="6511104" cy="9955"/>
          </a:xfrm>
          <a:prstGeom prst="bentConnector3">
            <a:avLst>
              <a:gd name="adj1" fmla="val 50000"/>
            </a:avLst>
          </a:prstGeom>
          <a:ln w="1587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9122" y="3387473"/>
            <a:ext cx="1104181" cy="107779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5" name="Explosion 2 14"/>
          <p:cNvSpPr/>
          <p:nvPr/>
        </p:nvSpPr>
        <p:spPr>
          <a:xfrm rot="20477307">
            <a:off x="-316139" y="1288726"/>
            <a:ext cx="9876982" cy="4421092"/>
          </a:xfrm>
          <a:prstGeom prst="irregularSeal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Let’s briefly preview              the resources that will be available to support </a:t>
            </a:r>
          </a:p>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teaching and learning </a:t>
            </a:r>
          </a:p>
          <a:p>
            <a:pPr algn="ctr"/>
            <a:r>
              <a:rPr lang="en-US" sz="2200" b="1" dirty="0" smtClean="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rPr>
              <a:t>during Designated ELD                      later this year. </a:t>
            </a:r>
            <a:endParaRPr lang="en-US" sz="2200" b="1" dirty="0">
              <a:ln w="0"/>
              <a:solidFill>
                <a:schemeClr val="tx1"/>
              </a:solidFill>
              <a:effectLst>
                <a:outerShdw blurRad="38100" dist="19050" dir="2700000" algn="tl" rotWithShape="0">
                  <a:schemeClr val="dk1">
                    <a:alpha val="40000"/>
                  </a:schemeClr>
                </a:outerShdw>
              </a:effectLst>
              <a:latin typeface="Avenir Next" charset="0"/>
              <a:ea typeface="Avenir Next" charset="0"/>
              <a:cs typeface="Avenir Next" charset="0"/>
            </a:endParaRPr>
          </a:p>
        </p:txBody>
      </p:sp>
    </p:spTree>
    <p:extLst>
      <p:ext uri="{BB962C8B-B14F-4D97-AF65-F5344CB8AC3E}">
        <p14:creationId xmlns:p14="http://schemas.microsoft.com/office/powerpoint/2010/main" val="334714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Effect>
                      <a14:colorTemperature colorTemp="11200"/>
                    </a14:imgEffect>
                  </a14:imgLayer>
                </a14:imgProps>
              </a:ext>
            </a:extLst>
          </a:blip>
          <a:srcRect t="49380"/>
          <a:stretch/>
        </p:blipFill>
        <p:spPr>
          <a:xfrm>
            <a:off x="3" y="3619445"/>
            <a:ext cx="9162407" cy="3275369"/>
          </a:xfrm>
          <a:prstGeom prst="rect">
            <a:avLst/>
          </a:prstGeom>
        </p:spPr>
      </p:pic>
      <p:pic>
        <p:nvPicPr>
          <p:cNvPr id="7" name="Picture 6"/>
          <p:cNvPicPr>
            <a:picLocks noChangeAspect="1"/>
          </p:cNvPicPr>
          <p:nvPr/>
        </p:nvPicPr>
        <p:blipFill>
          <a:blip r:embed="rId5"/>
          <a:stretch>
            <a:fillRect/>
          </a:stretch>
        </p:blipFill>
        <p:spPr>
          <a:xfrm>
            <a:off x="3" y="0"/>
            <a:ext cx="9144000" cy="6894814"/>
          </a:xfrm>
          <a:prstGeom prst="rect">
            <a:avLst/>
          </a:prstGeom>
          <a:solidFill>
            <a:srgbClr val="01714B"/>
          </a:solidFill>
        </p:spPr>
      </p:pic>
      <p:sp>
        <p:nvSpPr>
          <p:cNvPr id="8" name="Rectangle 7"/>
          <p:cNvSpPr/>
          <p:nvPr/>
        </p:nvSpPr>
        <p:spPr>
          <a:xfrm>
            <a:off x="2650210" y="518862"/>
            <a:ext cx="4866468" cy="1942983"/>
          </a:xfrm>
          <a:prstGeom prst="rect">
            <a:avLst/>
          </a:prstGeom>
          <a:solidFill>
            <a:srgbClr val="1D7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Let’s Start </a:t>
            </a:r>
            <a:r>
              <a:rPr lang="en-US" sz="3200" dirty="0"/>
              <a:t>O</a:t>
            </a:r>
            <a:r>
              <a:rPr lang="en-US" sz="3200" dirty="0" smtClean="0"/>
              <a:t>ff</a:t>
            </a:r>
          </a:p>
          <a:p>
            <a:pPr algn="ctr"/>
            <a:r>
              <a:rPr lang="en-US" sz="3200" dirty="0" smtClean="0"/>
              <a:t> Our Year with </a:t>
            </a:r>
          </a:p>
          <a:p>
            <a:pPr algn="ctr"/>
            <a:r>
              <a:rPr lang="en-US" sz="3200" dirty="0" smtClean="0"/>
              <a:t>Start Smart 1.0 Revised</a:t>
            </a:r>
            <a:endParaRPr lang="en-US" sz="3200" dirty="0"/>
          </a:p>
        </p:txBody>
      </p:sp>
    </p:spTree>
    <p:extLst>
      <p:ext uri="{BB962C8B-B14F-4D97-AF65-F5344CB8AC3E}">
        <p14:creationId xmlns:p14="http://schemas.microsoft.com/office/powerpoint/2010/main" val="156604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Effect>
                      <a14:colorTemperature colorTemp="11200"/>
                    </a14:imgEffect>
                  </a14:imgLayer>
                </a14:imgProps>
              </a:ext>
            </a:extLst>
          </a:blip>
          <a:srcRect t="49380"/>
          <a:stretch/>
        </p:blipFill>
        <p:spPr>
          <a:xfrm>
            <a:off x="3" y="3619445"/>
            <a:ext cx="9162407" cy="3275369"/>
          </a:xfrm>
          <a:prstGeom prst="rect">
            <a:avLst/>
          </a:prstGeom>
        </p:spPr>
      </p:pic>
      <p:pic>
        <p:nvPicPr>
          <p:cNvPr id="7" name="Picture 6"/>
          <p:cNvPicPr>
            <a:picLocks noChangeAspect="1"/>
          </p:cNvPicPr>
          <p:nvPr/>
        </p:nvPicPr>
        <p:blipFill>
          <a:blip r:embed="rId5"/>
          <a:stretch>
            <a:fillRect/>
          </a:stretch>
        </p:blipFill>
        <p:spPr>
          <a:xfrm>
            <a:off x="3" y="0"/>
            <a:ext cx="9144000" cy="6894814"/>
          </a:xfrm>
          <a:prstGeom prst="rect">
            <a:avLst/>
          </a:prstGeom>
          <a:solidFill>
            <a:srgbClr val="01714B"/>
          </a:solidFill>
        </p:spPr>
      </p:pic>
      <p:sp>
        <p:nvSpPr>
          <p:cNvPr id="8" name="Rectangle 7"/>
          <p:cNvSpPr/>
          <p:nvPr/>
        </p:nvSpPr>
        <p:spPr>
          <a:xfrm>
            <a:off x="2650210" y="518862"/>
            <a:ext cx="4866468" cy="1942983"/>
          </a:xfrm>
          <a:prstGeom prst="rect">
            <a:avLst/>
          </a:prstGeom>
          <a:solidFill>
            <a:srgbClr val="1D7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What’s new for Designated ELD in 2016-17?</a:t>
            </a:r>
            <a:endParaRPr lang="en-US" sz="4000" dirty="0"/>
          </a:p>
        </p:txBody>
      </p:sp>
    </p:spTree>
    <p:extLst>
      <p:ext uri="{BB962C8B-B14F-4D97-AF65-F5344CB8AC3E}">
        <p14:creationId xmlns:p14="http://schemas.microsoft.com/office/powerpoint/2010/main" val="1795027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entury Gothic" charset="0"/>
                <a:ea typeface="Century Gothic" charset="0"/>
                <a:cs typeface="Century Gothic" charset="0"/>
              </a:rPr>
              <a:t>START SMART 1.0</a:t>
            </a:r>
            <a:endParaRPr lang="en-US" b="1" dirty="0">
              <a:latin typeface="Century Gothic" charset="0"/>
              <a:ea typeface="Century Gothic" charset="0"/>
              <a:cs typeface="Century Gothic" charset="0"/>
            </a:endParaRPr>
          </a:p>
        </p:txBody>
      </p:sp>
      <p:sp>
        <p:nvSpPr>
          <p:cNvPr id="3" name="Subtitle 2"/>
          <p:cNvSpPr>
            <a:spLocks noGrp="1"/>
          </p:cNvSpPr>
          <p:nvPr>
            <p:ph type="subTitle" idx="1"/>
          </p:nvPr>
        </p:nvSpPr>
        <p:spPr/>
        <p:txBody>
          <a:bodyPr>
            <a:normAutofit/>
          </a:bodyPr>
          <a:lstStyle/>
          <a:p>
            <a:r>
              <a:rPr lang="en-US" sz="3300" b="1" dirty="0">
                <a:latin typeface="Avenir Next" charset="0"/>
                <a:ea typeface="Avenir Next" charset="0"/>
                <a:cs typeface="Avenir Next" charset="0"/>
              </a:rPr>
              <a:t>Revised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39" t="1436" r="1979"/>
          <a:stretch/>
        </p:blipFill>
        <p:spPr bwMode="auto">
          <a:xfrm>
            <a:off x="6638441" y="4057701"/>
            <a:ext cx="1895959" cy="2400197"/>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35881" y="26936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40014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0" y="8389"/>
          <a:ext cx="9144000" cy="6849612"/>
        </p:xfrm>
        <a:graphic>
          <a:graphicData uri="http://schemas.openxmlformats.org/drawingml/2006/table">
            <a:tbl>
              <a:tblPr firstRow="1" bandRow="1">
                <a:tableStyleId>{46F890A9-2807-4EBB-B81D-B2AA78EC7F39}</a:tableStyleId>
              </a:tblPr>
              <a:tblGrid>
                <a:gridCol w="3019324"/>
                <a:gridCol w="2935034"/>
                <a:gridCol w="3189642"/>
              </a:tblGrid>
              <a:tr h="840455">
                <a:tc>
                  <a:txBody>
                    <a:bodyPr/>
                    <a:lstStyle/>
                    <a:p>
                      <a:pPr marL="0" indent="0" algn="ctr">
                        <a:buFont typeface="+mj-lt"/>
                        <a:buNone/>
                      </a:pPr>
                      <a:r>
                        <a:rPr lang="en-US" sz="1800" dirty="0" smtClean="0">
                          <a:solidFill>
                            <a:schemeClr val="bg1"/>
                          </a:solidFill>
                        </a:rPr>
                        <a:t>Start Smart 1.0</a:t>
                      </a:r>
                    </a:p>
                    <a:p>
                      <a:pPr marL="0" indent="0" algn="ctr">
                        <a:buFont typeface="+mj-lt"/>
                        <a:buNone/>
                      </a:pPr>
                      <a:r>
                        <a:rPr lang="en-US" sz="1800" dirty="0" smtClean="0">
                          <a:solidFill>
                            <a:schemeClr val="bg1"/>
                          </a:solidFill>
                          <a:latin typeface="Avenir Next" charset="0"/>
                          <a:ea typeface="Avenir Next" charset="0"/>
                          <a:cs typeface="Avenir Next" charset="0"/>
                        </a:rPr>
                        <a:t>REVISED</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indent="0" algn="ctr">
                        <a:buFont typeface="+mj-lt"/>
                        <a:buNone/>
                      </a:pPr>
                      <a:r>
                        <a:rPr lang="en-US" sz="1800" dirty="0" smtClean="0">
                          <a:solidFill>
                            <a:schemeClr val="bg1"/>
                          </a:solidFill>
                        </a:rPr>
                        <a:t> </a:t>
                      </a:r>
                      <a:endParaRPr lang="en-US" sz="1800" dirty="0">
                        <a:solidFill>
                          <a:schemeClr val="bg1"/>
                        </a:solidFill>
                        <a:latin typeface="Avenir Next" charset="0"/>
                        <a:ea typeface="Avenir Next" charset="0"/>
                        <a:cs typeface="Avenir Next"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801589">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876">
                <a:tc>
                  <a:txBody>
                    <a:bodyPr/>
                    <a:lstStyle/>
                    <a:p>
                      <a:pPr marL="0" indent="0" algn="ctr">
                        <a:buFont typeface="+mj-lt"/>
                        <a:buNone/>
                      </a:pPr>
                      <a:r>
                        <a:rPr lang="en-US" sz="1400" b="1" dirty="0" smtClean="0"/>
                        <a:t>Constructive</a:t>
                      </a:r>
                      <a:r>
                        <a:rPr lang="en-US" sz="1400" b="1" baseline="0" dirty="0" smtClean="0"/>
                        <a:t> Conversation Skills</a:t>
                      </a:r>
                    </a:p>
                    <a:p>
                      <a:pPr marL="285750" indent="-285750" algn="ctr">
                        <a:buFont typeface="Arial" charset="0"/>
                        <a:buChar char="•"/>
                      </a:pPr>
                      <a:r>
                        <a:rPr lang="en-US" sz="1500" baseline="0" dirty="0" smtClean="0">
                          <a:latin typeface="Avenir Next" charset="0"/>
                          <a:ea typeface="Avenir Next" charset="0"/>
                          <a:cs typeface="Avenir Next" charset="0"/>
                        </a:rPr>
                        <a:t>Skills taught in isolation</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1" dirty="0" smtClean="0"/>
                        <a:t> </a:t>
                      </a:r>
                      <a:endParaRPr lang="en-US" sz="1400" b="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127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500" baseline="0" dirty="0" smtClean="0"/>
                        <a:t>Visual Texts</a:t>
                      </a:r>
                      <a:endParaRPr lang="en-US" sz="1500" baseline="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918">
                <a:tc>
                  <a:txBody>
                    <a:bodyPr/>
                    <a:lstStyle/>
                    <a:p>
                      <a:pPr marL="0" indent="0" algn="ctr">
                        <a:buFont typeface="+mj-lt"/>
                        <a:buNone/>
                      </a:pPr>
                      <a:r>
                        <a:rPr lang="en-US" sz="1500" dirty="0" smtClean="0"/>
                        <a:t>SPF</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457">
                <a:tc>
                  <a:txBody>
                    <a:bodyPr/>
                    <a:lstStyle/>
                    <a:p>
                      <a:pPr marL="0" indent="0" algn="ctr">
                        <a:buFont typeface="+mj-lt"/>
                        <a:buNone/>
                      </a:pPr>
                      <a:r>
                        <a:rPr lang="en-US" sz="1500" b="1" dirty="0" smtClean="0"/>
                        <a:t>Code</a:t>
                      </a:r>
                      <a:r>
                        <a:rPr lang="en-US" sz="1500" b="1" baseline="0" dirty="0" smtClean="0"/>
                        <a:t> Models</a:t>
                      </a:r>
                    </a:p>
                    <a:p>
                      <a:pPr marL="0" indent="0" algn="ctr">
                        <a:buFont typeface="+mj-lt"/>
                        <a:buNone/>
                      </a:pPr>
                      <a:r>
                        <a:rPr lang="en-US" sz="1500" dirty="0" smtClean="0"/>
                        <a:t>Revise Non-Model</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b="1"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36">
                <a:tc vMerge="1">
                  <a:txBody>
                    <a:bodyPr/>
                    <a:lstStyle/>
                    <a:p>
                      <a:endParaRPr lang="en-US"/>
                    </a:p>
                  </a:txBody>
                  <a:tcPr/>
                </a:tc>
                <a:tc vMerge="1">
                  <a:txBody>
                    <a:bodyPr/>
                    <a:lstStyle/>
                    <a:p>
                      <a:endParaRPr lang="en-US"/>
                    </a:p>
                  </a:txBody>
                  <a:tcPr/>
                </a:tc>
                <a:tc>
                  <a:txBody>
                    <a:bodyPr/>
                    <a:lstStyle/>
                    <a:p>
                      <a:pPr marL="0" marR="0" indent="0" algn="ctr" defTabSz="914377" rtl="0" eaLnBrk="1" fontAlgn="auto" latinLnBrk="0" hangingPunct="1">
                        <a:lnSpc>
                          <a:spcPct val="100000"/>
                        </a:lnSpc>
                        <a:spcBef>
                          <a:spcPts val="0"/>
                        </a:spcBef>
                        <a:spcAft>
                          <a:spcPts val="0"/>
                        </a:spcAft>
                        <a:buClrTx/>
                        <a:buSzTx/>
                        <a:buFont typeface="+mj-lt"/>
                        <a:buNone/>
                        <a:tabLst/>
                        <a:defRPr/>
                      </a:pPr>
                      <a:r>
                        <a:rPr lang="en-US" sz="1500" dirty="0" smtClean="0">
                          <a:latin typeface="Avenir Next" charset="0"/>
                          <a:ea typeface="Avenir Next" charset="0"/>
                          <a:cs typeface="Avenir Next" charset="0"/>
                        </a:rPr>
                        <a:t> </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359">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409">
                <a:tc>
                  <a:txBody>
                    <a:bodyPr/>
                    <a:lstStyle/>
                    <a:p>
                      <a:pPr marL="0" indent="0" algn="ctr">
                        <a:buFont typeface="+mj-lt"/>
                        <a:buNone/>
                      </a:pPr>
                      <a:r>
                        <a:rPr lang="en-US" sz="1500" dirty="0" smtClean="0">
                          <a:latin typeface="Avenir Next" charset="0"/>
                          <a:ea typeface="Avenir Next" charset="0"/>
                          <a:cs typeface="Avenir Next" charset="0"/>
                        </a:rPr>
                        <a:t>Oral Presentation of Poster</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latin typeface="Avenir Next" charset="0"/>
                          <a:ea typeface="Avenir Next" charset="0"/>
                          <a:cs typeface="Avenir Next" charset="0"/>
                        </a:rPr>
                        <a:t> </a:t>
                      </a:r>
                      <a:endParaRPr lang="en-US" sz="1500" dirty="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500" dirty="0" smtClean="0"/>
                        <a:t> </a:t>
                      </a:r>
                      <a:endParaRPr lang="en-US" sz="1500" dirty="0" smtClean="0">
                        <a:latin typeface="Avenir Next" charset="0"/>
                        <a:ea typeface="Avenir Next" charset="0"/>
                        <a:cs typeface="Avenir Next" charset="0"/>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0" y="0"/>
            <a:ext cx="3036815"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 name="TextBox 3"/>
          <p:cNvSpPr txBox="1"/>
          <p:nvPr/>
        </p:nvSpPr>
        <p:spPr>
          <a:xfrm>
            <a:off x="156758" y="931811"/>
            <a:ext cx="2790979" cy="646331"/>
          </a:xfrm>
          <a:prstGeom prst="rect">
            <a:avLst/>
          </a:prstGeom>
          <a:solidFill>
            <a:srgbClr val="2CBC7E"/>
          </a:solidFill>
          <a:ln>
            <a:solidFill>
              <a:schemeClr val="tx1"/>
            </a:solidFill>
          </a:ln>
        </p:spPr>
        <p:txBody>
          <a:bodyPr wrap="square" rtlCol="0">
            <a:spAutoFit/>
          </a:bodyPr>
          <a:lstStyle/>
          <a:p>
            <a:pPr algn="ctr"/>
            <a:r>
              <a:rPr lang="en-US" b="1" dirty="0"/>
              <a:t>August - September</a:t>
            </a:r>
          </a:p>
          <a:p>
            <a:pPr algn="ctr"/>
            <a:r>
              <a:rPr lang="en-US" b="1" dirty="0"/>
              <a:t>15 Lessons</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2243918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74280290"/>
              </p:ext>
            </p:extLst>
          </p:nvPr>
        </p:nvGraphicFramePr>
        <p:xfrm>
          <a:off x="0" y="7938"/>
          <a:ext cx="9259190" cy="6905581"/>
        </p:xfrm>
        <a:graphic>
          <a:graphicData uri="http://schemas.openxmlformats.org/drawingml/2006/table">
            <a:tbl>
              <a:tblPr/>
              <a:tblGrid>
                <a:gridCol w="1562989"/>
                <a:gridCol w="1981200"/>
                <a:gridCol w="1905000"/>
                <a:gridCol w="1905000"/>
                <a:gridCol w="1905001"/>
              </a:tblGrid>
              <a:tr h="51641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0"/>
                          <a:cs typeface="Century Gothic"/>
                        </a:rPr>
                        <a:t>START SMART-CONVERSATION PRACTICES </a:t>
                      </a:r>
                      <a:endParaRPr kumimoji="0" lang="en-US" sz="2000" b="1" i="0" u="none" strike="noStrike" cap="none" normalizeH="0" baseline="0" dirty="0">
                        <a:ln>
                          <a:noFill/>
                        </a:ln>
                        <a:solidFill>
                          <a:schemeClr val="tx1"/>
                        </a:solidFill>
                        <a:effectLst/>
                        <a:latin typeface="+mn-lt"/>
                        <a:ea typeface="ＭＳ Ｐゴシック" charset="0"/>
                        <a:cs typeface="Century Gothic"/>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63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1" i="0" u="none" strike="noStrike" cap="none" normalizeH="0" baseline="0" dirty="0">
                          <a:ln>
                            <a:noFill/>
                          </a:ln>
                          <a:solidFill>
                            <a:schemeClr val="tx1"/>
                          </a:solidFill>
                          <a:effectLst/>
                          <a:latin typeface="+mn-lt"/>
                          <a:ea typeface="ＭＳ Ｐゴシック" charset="0"/>
                          <a:cs typeface="Century Gothic"/>
                        </a:rPr>
                        <a:t>1 </a:t>
                      </a:r>
                      <a:r>
                        <a:rPr kumimoji="0" lang="en-US" sz="1800" b="1" i="0" u="none" strike="noStrike" cap="none" normalizeH="0" baseline="0" dirty="0" smtClean="0">
                          <a:ln>
                            <a:noFill/>
                          </a:ln>
                          <a:solidFill>
                            <a:schemeClr val="tx1"/>
                          </a:solidFill>
                          <a:effectLst/>
                          <a:latin typeface="+mn-lt"/>
                          <a:ea typeface="ＭＳ Ｐゴシック" charset="0"/>
                          <a:cs typeface="Century Gothic"/>
                        </a:rPr>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2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ＭＳ Ｐゴシック" charset="0"/>
                          <a:cs typeface="Century Gothic"/>
                        </a:rPr>
                        <a:t>LESSON 3 </a:t>
                      </a:r>
                      <a:br>
                        <a:rPr kumimoji="0" lang="en-US" sz="1800" b="1" i="0" u="none" strike="noStrike" cap="none" normalizeH="0" baseline="0" dirty="0" smtClean="0">
                          <a:ln>
                            <a:noFill/>
                          </a:ln>
                          <a:solidFill>
                            <a:schemeClr val="tx1"/>
                          </a:solidFill>
                          <a:effectLst/>
                          <a:latin typeface="+mn-lt"/>
                          <a:ea typeface="ＭＳ Ｐゴシック" charset="0"/>
                          <a:cs typeface="Century Gothic"/>
                        </a:rPr>
                      </a:br>
                      <a:r>
                        <a:rPr kumimoji="0" lang="en-US" sz="1800" b="1" i="0" u="none" strike="noStrike" cap="none" normalizeH="0" baseline="0" dirty="0" smtClean="0">
                          <a:ln>
                            <a:noFill/>
                          </a:ln>
                          <a:solidFill>
                            <a:schemeClr val="tx1"/>
                          </a:solidFill>
                          <a:effectLst/>
                          <a:latin typeface="+mn-lt"/>
                          <a:ea typeface="ＭＳ Ｐゴシック" charset="0"/>
                          <a:cs typeface="Century Gothic"/>
                        </a:rPr>
                        <a:t>OF </a:t>
                      </a:r>
                      <a:r>
                        <a:rPr kumimoji="0" lang="en-US" sz="1800" b="1" i="0" u="none" strike="noStrike" cap="none" normalizeH="0" baseline="0" dirty="0">
                          <a:ln>
                            <a:noFill/>
                          </a:ln>
                          <a:solidFill>
                            <a:schemeClr val="tx1"/>
                          </a:solidFill>
                          <a:effectLst/>
                          <a:latin typeface="+mn-lt"/>
                          <a:ea typeface="ＭＳ Ｐゴシック" charset="0"/>
                          <a:cs typeface="Century Gothic"/>
                        </a:rPr>
                        <a:t>SKILL</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POSTER REVIEW</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02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CREATE</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2</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3</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8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CLARIFY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4</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5 </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6</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a:t>
                      </a:r>
                      <a:r>
                        <a:rPr kumimoji="0" lang="en-US" sz="1800" b="1" i="0" u="none" strike="noStrike" cap="none" normalizeH="0" baseline="0" dirty="0" smtClean="0">
                          <a:ln>
                            <a:noFill/>
                          </a:ln>
                          <a:solidFill>
                            <a:schemeClr val="tx1"/>
                          </a:solidFill>
                          <a:effectLst/>
                          <a:latin typeface="+mn-lt"/>
                          <a:ea typeface="ＭＳ Ｐゴシック" charset="0"/>
                          <a:cs typeface="Century Gothic"/>
                        </a:rPr>
                        <a:t> </a:t>
                      </a:r>
                      <a:r>
                        <a:rPr kumimoji="0" lang="en-US" sz="1800" b="0" i="0" u="none" strike="noStrike" cap="none" normalizeH="0" baseline="0" dirty="0">
                          <a:ln>
                            <a:noFill/>
                          </a:ln>
                          <a:solidFill>
                            <a:schemeClr val="tx1"/>
                          </a:solidFill>
                          <a:effectLst/>
                          <a:latin typeface="+mn-lt"/>
                          <a:ea typeface="ＭＳ Ｐゴシック" charset="0"/>
                          <a:cs typeface="Century Gothic"/>
                        </a:rPr>
                        <a:t>7</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mn-lt"/>
                          <a:ea typeface="ＭＳ Ｐゴシック" charset="0"/>
                          <a:cs typeface="Century Gothic"/>
                        </a:rPr>
                        <a:t>CONSTRUCT &amp; PRESENT POSTER</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200" b="1" i="0" u="none" strike="noStrike" cap="none" normalizeH="0" baseline="0" dirty="0">
                          <a:ln>
                            <a:noFill/>
                          </a:ln>
                          <a:solidFill>
                            <a:schemeClr val="tx1"/>
                          </a:solidFill>
                          <a:effectLst/>
                          <a:latin typeface="+mn-lt"/>
                          <a:ea typeface="ＭＳ Ｐゴシック" charset="0"/>
                          <a:cs typeface="Century Gothic"/>
                        </a:rPr>
                        <a:t>CREATE </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200" b="1" i="0" u="none" strike="noStrike" cap="none" normalizeH="0" baseline="0" dirty="0">
                          <a:ln>
                            <a:noFill/>
                          </a:ln>
                          <a:solidFill>
                            <a:schemeClr val="tx1"/>
                          </a:solidFill>
                          <a:effectLst/>
                          <a:latin typeface="+mn-lt"/>
                          <a:ea typeface="ＭＳ Ｐゴシック" charset="0"/>
                          <a:cs typeface="Century Gothic"/>
                        </a:rPr>
                        <a:t>CLARIFY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57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FORTIFY</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8</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9</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10</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41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Century Gothic"/>
                        </a:rPr>
                        <a:t>NEGOTIATE</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11</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a:t>
                      </a:r>
                      <a:r>
                        <a:rPr kumimoji="0" lang="en-US" sz="1800" b="0" i="0" u="none" strike="noStrike" cap="none" normalizeH="0" baseline="0" dirty="0">
                          <a:ln>
                            <a:noFill/>
                          </a:ln>
                          <a:solidFill>
                            <a:schemeClr val="tx1"/>
                          </a:solidFill>
                          <a:effectLst/>
                          <a:latin typeface="+mn-lt"/>
                          <a:ea typeface="ＭＳ Ｐゴシック" charset="0"/>
                          <a:cs typeface="Century Gothic"/>
                        </a:rPr>
                        <a:t>12</a:t>
                      </a: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13</a:t>
                      </a:r>
                      <a:endParaRPr kumimoji="0" lang="en-US" sz="1800" b="0"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14</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COMPLETE POSTER</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FORTIFY</a:t>
                      </a: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NEGOTIATE</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mn-lt"/>
                          <a:ea typeface="ＭＳ Ｐゴシック" charset="0"/>
                          <a:cs typeface="Century Gothic"/>
                        </a:rPr>
                        <a:t>Lesson 15 </a:t>
                      </a:r>
                      <a:r>
                        <a:rPr kumimoji="0" lang="en-US" sz="1100" b="1" i="0" u="none" strike="noStrike" cap="none" normalizeH="0" baseline="0" dirty="0" smtClean="0">
                          <a:ln>
                            <a:noFill/>
                          </a:ln>
                          <a:solidFill>
                            <a:schemeClr val="tx1"/>
                          </a:solidFill>
                          <a:effectLst/>
                          <a:latin typeface="+mn-lt"/>
                          <a:ea typeface="ＭＳ Ｐゴシック" charset="0"/>
                          <a:cs typeface="Century Gothic"/>
                        </a:rPr>
                        <a:t/>
                      </a:r>
                      <a:br>
                        <a:rPr kumimoji="0" lang="en-US" sz="1100" b="1" i="0" u="none" strike="noStrike" cap="none" normalizeH="0" baseline="0" dirty="0" smtClean="0">
                          <a:ln>
                            <a:noFill/>
                          </a:ln>
                          <a:solidFill>
                            <a:schemeClr val="tx1"/>
                          </a:solidFill>
                          <a:effectLst/>
                          <a:latin typeface="+mn-lt"/>
                          <a:ea typeface="ＭＳ Ｐゴシック" charset="0"/>
                          <a:cs typeface="Century Gothic"/>
                        </a:rPr>
                      </a:br>
                      <a:r>
                        <a:rPr kumimoji="0" lang="en-US" sz="1100" b="1" i="0" u="none" strike="noStrike" cap="none" normalizeH="0" baseline="0" dirty="0" smtClean="0">
                          <a:ln>
                            <a:noFill/>
                          </a:ln>
                          <a:solidFill>
                            <a:schemeClr val="tx1"/>
                          </a:solidFill>
                          <a:effectLst/>
                          <a:latin typeface="+mn-lt"/>
                          <a:ea typeface="ＭＳ Ｐゴシック" charset="0"/>
                          <a:cs typeface="Century Gothic"/>
                        </a:rPr>
                        <a:t>Culminating Activity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PRESENT FINAL POSTER</a:t>
                      </a:r>
                      <a:endParaRPr kumimoji="0" lang="en-US" sz="1100" b="1" i="0" u="none" strike="noStrike" cap="none" normalizeH="0" baseline="0" dirty="0">
                        <a:ln>
                          <a:noFill/>
                        </a:ln>
                        <a:solidFill>
                          <a:schemeClr val="tx1"/>
                        </a:solidFill>
                        <a:effectLst/>
                        <a:latin typeface="+mn-lt"/>
                        <a:ea typeface="ＭＳ Ｐゴシック" charset="0"/>
                        <a:cs typeface="Century Gothic"/>
                      </a:endParaRPr>
                    </a:p>
                    <a:p>
                      <a:pPr marL="0" marR="0" lvl="0" indent="0" algn="ctr" defTabSz="914400" rtl="0" eaLnBrk="1" fontAlgn="base" latinLnBrk="0" hangingPunct="1">
                        <a:lnSpc>
                          <a:spcPct val="100000"/>
                        </a:lnSpc>
                        <a:spcBef>
                          <a:spcPct val="0"/>
                        </a:spcBef>
                        <a:spcAft>
                          <a:spcPct val="0"/>
                        </a:spcAft>
                        <a:buClrTx/>
                        <a:buSzTx/>
                        <a:buFont typeface="Arial" charset="0"/>
                        <a:buChar char="•"/>
                        <a:tabLst/>
                      </a:pPr>
                      <a:r>
                        <a:rPr kumimoji="0" lang="en-US" sz="1100" b="1" i="0" u="none" strike="noStrike" cap="none" normalizeH="0" baseline="0" dirty="0" smtClean="0">
                          <a:ln>
                            <a:noFill/>
                          </a:ln>
                          <a:solidFill>
                            <a:schemeClr val="tx1"/>
                          </a:solidFill>
                          <a:effectLst/>
                          <a:latin typeface="+mn-lt"/>
                          <a:ea typeface="ＭＳ Ｐゴシック" charset="0"/>
                          <a:cs typeface="Century Gothic"/>
                        </a:rPr>
                        <a:t>PLAY CONSTRUCTIVE CONVERSATION GAME</a:t>
                      </a:r>
                      <a:endParaRPr kumimoji="0" lang="en-US" sz="1100" b="1" i="0" u="none" strike="noStrike" cap="none" normalizeH="0" baseline="0" dirty="0">
                        <a:ln>
                          <a:noFill/>
                        </a:ln>
                        <a:solidFill>
                          <a:schemeClr val="tx1"/>
                        </a:solidFill>
                        <a:effectLst/>
                        <a:latin typeface="+mn-lt"/>
                        <a:ea typeface="ＭＳ Ｐゴシック" charset="0"/>
                        <a:cs typeface="Century Gothic"/>
                      </a:endParaRPr>
                    </a:p>
                  </a:txBody>
                  <a:tcPr marT="45712" marB="4571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Rectangle 2"/>
          <p:cNvSpPr/>
          <p:nvPr/>
        </p:nvSpPr>
        <p:spPr>
          <a:xfrm>
            <a:off x="1590869" y="1357033"/>
            <a:ext cx="5741048" cy="893233"/>
          </a:xfrm>
          <a:prstGeom prst="rect">
            <a:avLst/>
          </a:prstGeom>
          <a:solidFill>
            <a:srgbClr val="FFFF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5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914" y="598984"/>
            <a:ext cx="8836808" cy="603080"/>
          </a:xfrm>
          <a:prstGeom prst="rect">
            <a:avLst/>
          </a:prstGeom>
        </p:spPr>
        <p:txBody>
          <a:bodyPr vert="horz" lIns="68580" tIns="34291" rIns="68580" bIns="34291"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a:t>
            </a:r>
            <a:r>
              <a:rPr lang="en-US" sz="3600" b="1" dirty="0" smtClean="0">
                <a:solidFill>
                  <a:schemeClr val="tx2"/>
                </a:solidFill>
                <a:latin typeface="Avenir Next" charset="0"/>
                <a:ea typeface="Avenir Next" charset="0"/>
                <a:cs typeface="Avenir Next" charset="0"/>
              </a:rPr>
              <a:t> </a:t>
            </a:r>
            <a:r>
              <a:rPr lang="en-US" sz="3600" b="1" dirty="0">
                <a:solidFill>
                  <a:schemeClr val="tx2"/>
                </a:solidFill>
                <a:latin typeface="Avenir Next" charset="0"/>
                <a:ea typeface="Avenir Next" charset="0"/>
                <a:cs typeface="Avenir Next" charset="0"/>
              </a:rPr>
              <a:t>ELD Standards </a:t>
            </a:r>
            <a:r>
              <a:rPr lang="en-US" sz="3600" b="1" dirty="0" smtClean="0">
                <a:solidFill>
                  <a:schemeClr val="tx2"/>
                </a:solidFill>
                <a:latin typeface="Avenir Next" charset="0"/>
                <a:ea typeface="Avenir Next" charset="0"/>
                <a:cs typeface="Avenir Next" charset="0"/>
              </a:rPr>
              <a:t>Alignment</a:t>
            </a:r>
            <a:r>
              <a:rPr lang="en-US" sz="3600" dirty="0" smtClean="0">
                <a:solidFill>
                  <a:schemeClr val="tx2"/>
                </a:solidFill>
                <a:latin typeface="Avenir Next" charset="0"/>
                <a:ea typeface="Avenir Next" charset="0"/>
                <a:cs typeface="Avenir Next" charset="0"/>
              </a:rPr>
              <a:t> </a:t>
            </a:r>
            <a:endParaRPr lang="en-US" altLang="en-US" sz="3600" b="1" dirty="0">
              <a:solidFill>
                <a:schemeClr val="tx2"/>
              </a:solidFill>
              <a:latin typeface="Avenir Next" charset="0"/>
              <a:ea typeface="Avenir Next" charset="0"/>
              <a:cs typeface="Avenir Next" charset="0"/>
            </a:endParaRPr>
          </a:p>
        </p:txBody>
      </p:sp>
      <p:sp>
        <p:nvSpPr>
          <p:cNvPr id="5" name="Content Placeholder 2"/>
          <p:cNvSpPr txBox="1">
            <a:spLocks/>
          </p:cNvSpPr>
          <p:nvPr/>
        </p:nvSpPr>
        <p:spPr>
          <a:xfrm>
            <a:off x="4866184" y="1930535"/>
            <a:ext cx="3994881" cy="1882048"/>
          </a:xfrm>
          <a:prstGeom prst="rect">
            <a:avLst/>
          </a:prstGeom>
        </p:spPr>
        <p:txBody>
          <a:bodyPr vert="horz" lIns="68580" tIns="34291" rIns="68580" bIns="34291"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defRPr/>
            </a:pPr>
            <a:r>
              <a:rPr lang="en-US" dirty="0" smtClean="0">
                <a:latin typeface="Avenir Next" charset="0"/>
                <a:ea typeface="Avenir Next" charset="0"/>
                <a:cs typeface="Avenir Next" charset="0"/>
              </a:rPr>
              <a:t>CA ELD Standards are included in </a:t>
            </a:r>
            <a:r>
              <a:rPr lang="en-US" dirty="0">
                <a:latin typeface="Avenir Next" charset="0"/>
                <a:ea typeface="Avenir Next" charset="0"/>
                <a:cs typeface="Avenir Next" charset="0"/>
              </a:rPr>
              <a:t>margin for each section of lesson to aid in understanding and assessment</a:t>
            </a:r>
          </a:p>
          <a:p>
            <a:pPr algn="l">
              <a:defRPr/>
            </a:pPr>
            <a:endParaRPr lang="en-US" sz="1800" b="1" dirty="0">
              <a:latin typeface="Avenir Next" charset="0"/>
              <a:ea typeface="Avenir Next" charset="0"/>
              <a:cs typeface="Avenir Next" charset="0"/>
            </a:endParaRPr>
          </a:p>
          <a:p>
            <a:pPr algn="l">
              <a:defRPr/>
            </a:pPr>
            <a:endParaRPr lang="en-US" sz="1800" dirty="0">
              <a:latin typeface="Avenir Next" charset="0"/>
              <a:ea typeface="Avenir Next" charset="0"/>
              <a:cs typeface="Avenir Next" charset="0"/>
            </a:endParaRPr>
          </a:p>
          <a:p>
            <a:pPr algn="l">
              <a:defRPr/>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52" y="1655478"/>
            <a:ext cx="3418227" cy="4260955"/>
          </a:xfrm>
          <a:prstGeom prst="rect">
            <a:avLst/>
          </a:prstGeom>
          <a:ln w="53975">
            <a:solidFill>
              <a:srgbClr val="C00000"/>
            </a:solidFill>
          </a:ln>
        </p:spPr>
      </p:pic>
      <p:sp>
        <p:nvSpPr>
          <p:cNvPr id="13" name="Rectangle 12"/>
          <p:cNvSpPr/>
          <p:nvPr/>
        </p:nvSpPr>
        <p:spPr>
          <a:xfrm>
            <a:off x="227904" y="2820964"/>
            <a:ext cx="686495" cy="464677"/>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3" y="2105045"/>
            <a:ext cx="3843581" cy="4533543"/>
          </a:xfrm>
          <a:prstGeom prst="rect">
            <a:avLst/>
          </a:prstGeom>
          <a:ln w="38100">
            <a:solidFill>
              <a:srgbClr val="C00000"/>
            </a:solidFill>
          </a:ln>
        </p:spPr>
      </p:pic>
      <p:sp>
        <p:nvSpPr>
          <p:cNvPr id="9" name="TextBox 8"/>
          <p:cNvSpPr txBox="1"/>
          <p:nvPr/>
        </p:nvSpPr>
        <p:spPr>
          <a:xfrm>
            <a:off x="1022603" y="2695319"/>
            <a:ext cx="760176" cy="715965"/>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a:p>
        </p:txBody>
      </p:sp>
      <p:sp>
        <p:nvSpPr>
          <p:cNvPr id="2" name="TextBox 1"/>
          <p:cNvSpPr txBox="1"/>
          <p:nvPr/>
        </p:nvSpPr>
        <p:spPr>
          <a:xfrm>
            <a:off x="424070" y="1908312"/>
            <a:ext cx="344556" cy="107722"/>
          </a:xfrm>
          <a:prstGeom prst="rect">
            <a:avLst/>
          </a:prstGeom>
          <a:solidFill>
            <a:schemeClr val="bg1"/>
          </a:solidFill>
        </p:spPr>
        <p:txBody>
          <a:bodyPr wrap="square" rtlCol="0">
            <a:spAutoFit/>
          </a:bodyPr>
          <a:lstStyle/>
          <a:p>
            <a:endParaRPr lang="en-US" sz="100"/>
          </a:p>
        </p:txBody>
      </p:sp>
    </p:spTree>
    <p:extLst>
      <p:ext uri="{BB962C8B-B14F-4D97-AF65-F5344CB8AC3E}">
        <p14:creationId xmlns:p14="http://schemas.microsoft.com/office/powerpoint/2010/main" val="114395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7506"/>
          <a:stretch/>
        </p:blipFill>
        <p:spPr>
          <a:xfrm>
            <a:off x="518633" y="1426790"/>
            <a:ext cx="4726177" cy="5431211"/>
          </a:xfrm>
          <a:prstGeom prst="rect">
            <a:avLst/>
          </a:prstGeom>
          <a:solidFill>
            <a:schemeClr val="bg1"/>
          </a:solidFill>
          <a:ln w="22225">
            <a:solidFill>
              <a:srgbClr val="C00000"/>
            </a:solidFill>
          </a:ln>
        </p:spPr>
      </p:pic>
      <p:sp>
        <p:nvSpPr>
          <p:cNvPr id="11" name="TextBox 10"/>
          <p:cNvSpPr txBox="1"/>
          <p:nvPr/>
        </p:nvSpPr>
        <p:spPr>
          <a:xfrm>
            <a:off x="1341426" y="4415950"/>
            <a:ext cx="2646103" cy="300236"/>
          </a:xfrm>
          <a:prstGeom prst="rect">
            <a:avLst/>
          </a:prstGeom>
          <a:noFill/>
          <a:ln w="63500">
            <a:solidFill>
              <a:srgbClr val="C00000"/>
            </a:solidFill>
          </a:ln>
        </p:spPr>
        <p:txBody>
          <a:bodyPr wrap="square" rtlCol="0">
            <a:spAutoFit/>
          </a:bodyPr>
          <a:lstStyle/>
          <a:p>
            <a:endParaRPr lang="en-US" sz="1351"/>
          </a:p>
        </p:txBody>
      </p:sp>
      <p:sp>
        <p:nvSpPr>
          <p:cNvPr id="12" name="Content Placeholder 2"/>
          <p:cNvSpPr txBox="1">
            <a:spLocks/>
          </p:cNvSpPr>
          <p:nvPr/>
        </p:nvSpPr>
        <p:spPr>
          <a:xfrm>
            <a:off x="5560960" y="1605679"/>
            <a:ext cx="3408389" cy="3865835"/>
          </a:xfrm>
          <a:prstGeom prst="rect">
            <a:avLst/>
          </a:prstGeom>
        </p:spPr>
        <p:txBody>
          <a:bodyPr vert="horz" lIns="68580" tIns="34291" rIns="68580" bIns="3429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endParaRPr lang="en-US" dirty="0">
              <a:latin typeface="Avenir Next" charset="0"/>
              <a:ea typeface="Avenir Next" charset="0"/>
              <a:cs typeface="Avenir Next" charset="0"/>
            </a:endParaRPr>
          </a:p>
          <a:p>
            <a:pPr algn="l">
              <a:defRPr/>
            </a:pPr>
            <a:endParaRPr lang="en-US" dirty="0">
              <a:latin typeface="Avenir Next" charset="0"/>
              <a:ea typeface="Avenir Next" charset="0"/>
              <a:cs typeface="Avenir Next" charset="0"/>
            </a:endParaRPr>
          </a:p>
          <a:p>
            <a:pPr algn="l">
              <a:defRPr/>
            </a:pP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89" y="3327791"/>
            <a:ext cx="4658649" cy="2001369"/>
          </a:xfrm>
          <a:prstGeom prst="rect">
            <a:avLst/>
          </a:prstGeom>
          <a:ln w="22225">
            <a:solidFill>
              <a:srgbClr val="C00000"/>
            </a:solidFill>
          </a:ln>
        </p:spPr>
      </p:pic>
      <p:sp>
        <p:nvSpPr>
          <p:cNvPr id="15" name="TextBox 14"/>
          <p:cNvSpPr txBox="1"/>
          <p:nvPr/>
        </p:nvSpPr>
        <p:spPr>
          <a:xfrm>
            <a:off x="1224941" y="3793282"/>
            <a:ext cx="3839487" cy="1339751"/>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p:txBody>
      </p:sp>
      <p:sp>
        <p:nvSpPr>
          <p:cNvPr id="10" name="Title 1"/>
          <p:cNvSpPr txBox="1">
            <a:spLocks/>
          </p:cNvSpPr>
          <p:nvPr/>
        </p:nvSpPr>
        <p:spPr>
          <a:xfrm>
            <a:off x="309565" y="-163677"/>
            <a:ext cx="8834435" cy="1125161"/>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a:t>
            </a:r>
            <a:r>
              <a:rPr lang="en-US" sz="3600" b="1" dirty="0">
                <a:solidFill>
                  <a:schemeClr val="tx2"/>
                </a:solidFill>
                <a:latin typeface="Avenir Next" charset="0"/>
                <a:ea typeface="Avenir Next" charset="0"/>
                <a:cs typeface="Avenir Next" charset="0"/>
              </a:rPr>
              <a:t>Conversation </a:t>
            </a:r>
            <a:r>
              <a:rPr lang="en-US" sz="3600" b="1" dirty="0" smtClean="0">
                <a:solidFill>
                  <a:schemeClr val="tx2"/>
                </a:solidFill>
                <a:latin typeface="Avenir Next" charset="0"/>
                <a:ea typeface="Avenir Next" charset="0"/>
                <a:cs typeface="Avenir Next" charset="0"/>
              </a:rPr>
              <a:t>Norms</a:t>
            </a:r>
            <a:endParaRPr lang="en-US" sz="3600" b="1" dirty="0">
              <a:solidFill>
                <a:schemeClr val="tx2"/>
              </a:solidFill>
              <a:latin typeface="Avenir Next" charset="0"/>
              <a:ea typeface="Avenir Next" charset="0"/>
              <a:cs typeface="Avenir Next" charset="0"/>
            </a:endParaRPr>
          </a:p>
        </p:txBody>
      </p:sp>
      <p:sp>
        <p:nvSpPr>
          <p:cNvPr id="2" name="TextBox 1"/>
          <p:cNvSpPr txBox="1"/>
          <p:nvPr/>
        </p:nvSpPr>
        <p:spPr>
          <a:xfrm>
            <a:off x="5560961" y="3902730"/>
            <a:ext cx="3381841" cy="1323439"/>
          </a:xfrm>
          <a:prstGeom prst="rect">
            <a:avLst/>
          </a:prstGeom>
          <a:noFill/>
        </p:spPr>
        <p:txBody>
          <a:bodyPr wrap="square" rtlCol="0">
            <a:spAutoFit/>
          </a:bodyPr>
          <a:lstStyle/>
          <a:p>
            <a:pPr marL="285750" indent="-285750">
              <a:buFont typeface="Arial" charset="0"/>
              <a:buChar char="•"/>
            </a:pPr>
            <a:r>
              <a:rPr lang="en-US" sz="2000" dirty="0" smtClean="0">
                <a:latin typeface="Avenir Next" charset="0"/>
                <a:ea typeface="Avenir Next" charset="0"/>
                <a:cs typeface="Avenir Next" charset="0"/>
              </a:rPr>
              <a:t>Conversation norms are added throughout the lesson for continued understanding </a:t>
            </a:r>
          </a:p>
        </p:txBody>
      </p:sp>
      <p:sp>
        <p:nvSpPr>
          <p:cNvPr id="16" name="TextBox 15"/>
          <p:cNvSpPr txBox="1"/>
          <p:nvPr/>
        </p:nvSpPr>
        <p:spPr>
          <a:xfrm>
            <a:off x="5560959" y="2367304"/>
            <a:ext cx="3643283" cy="2215991"/>
          </a:xfrm>
          <a:prstGeom prst="rect">
            <a:avLst/>
          </a:prstGeom>
          <a:noFill/>
        </p:spPr>
        <p:txBody>
          <a:bodyPr wrap="square" rtlCol="0">
            <a:spAutoFit/>
          </a:bodyPr>
          <a:lstStyle/>
          <a:p>
            <a:pPr marL="285750" indent="-285750">
              <a:buFont typeface="Arial" charset="0"/>
              <a:buChar char="•"/>
            </a:pPr>
            <a:r>
              <a:rPr lang="en-US" sz="2000" dirty="0" smtClean="0">
                <a:latin typeface="Avenir Next" charset="0"/>
                <a:ea typeface="Avenir Next" charset="0"/>
                <a:cs typeface="Avenir Next" charset="0"/>
              </a:rPr>
              <a:t>Students</a:t>
            </a:r>
            <a:r>
              <a:rPr lang="en-US" sz="2000" b="1" dirty="0" smtClean="0">
                <a:latin typeface="Avenir Next" charset="0"/>
                <a:ea typeface="Avenir Next" charset="0"/>
                <a:cs typeface="Avenir Next" charset="0"/>
              </a:rPr>
              <a:t> </a:t>
            </a:r>
            <a:r>
              <a:rPr lang="en-US" sz="2000" b="1" dirty="0">
                <a:latin typeface="Avenir Next" charset="0"/>
                <a:ea typeface="Avenir Next" charset="0"/>
                <a:cs typeface="Avenir Next" charset="0"/>
              </a:rPr>
              <a:t>focus on two </a:t>
            </a:r>
            <a:r>
              <a:rPr lang="en-US" sz="2000" dirty="0">
                <a:latin typeface="Avenir Next" charset="0"/>
                <a:ea typeface="Avenir Next" charset="0"/>
                <a:cs typeface="Avenir Next" charset="0"/>
              </a:rPr>
              <a:t>selected </a:t>
            </a:r>
            <a:r>
              <a:rPr lang="en-US" sz="2000" dirty="0" smtClean="0">
                <a:latin typeface="Avenir Next" charset="0"/>
                <a:ea typeface="Avenir Next" charset="0"/>
                <a:cs typeface="Avenir Next" charset="0"/>
              </a:rPr>
              <a:t>conversation </a:t>
            </a:r>
            <a:r>
              <a:rPr lang="en-US" sz="2000" dirty="0">
                <a:latin typeface="Avenir Next" charset="0"/>
                <a:ea typeface="Avenir Next" charset="0"/>
                <a:cs typeface="Avenir Next" charset="0"/>
              </a:rPr>
              <a:t>n</a:t>
            </a:r>
            <a:r>
              <a:rPr lang="en-US" sz="2000" dirty="0" smtClean="0">
                <a:latin typeface="Avenir Next" charset="0"/>
                <a:ea typeface="Avenir Next" charset="0"/>
                <a:cs typeface="Avenir Next" charset="0"/>
              </a:rPr>
              <a:t>orms </a:t>
            </a:r>
            <a:r>
              <a:rPr lang="en-US" sz="2000" dirty="0">
                <a:latin typeface="Avenir Next" charset="0"/>
                <a:ea typeface="Avenir Next" charset="0"/>
                <a:cs typeface="Avenir Next" charset="0"/>
              </a:rPr>
              <a:t>each day for a deeper understanding of </a:t>
            </a:r>
            <a:r>
              <a:rPr lang="en-US" sz="2000" dirty="0" smtClean="0">
                <a:latin typeface="Avenir Next" charset="0"/>
                <a:ea typeface="Avenir Next" charset="0"/>
                <a:cs typeface="Avenir Next" charset="0"/>
              </a:rPr>
              <a:t>norms </a:t>
            </a:r>
            <a:endParaRPr lang="en-US" sz="2000" dirty="0">
              <a:latin typeface="Avenir Next" charset="0"/>
              <a:ea typeface="Avenir Next" charset="0"/>
              <a:cs typeface="Avenir Next" charset="0"/>
            </a:endParaRP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401" y="952864"/>
            <a:ext cx="1169387" cy="1428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60961" y="5191683"/>
            <a:ext cx="3381841" cy="1477328"/>
          </a:xfrm>
          <a:prstGeom prst="rect">
            <a:avLst/>
          </a:prstGeom>
          <a:noFill/>
        </p:spPr>
        <p:txBody>
          <a:bodyPr wrap="square" rtlCol="0">
            <a:spAutoFit/>
          </a:bodyPr>
          <a:lstStyle/>
          <a:p>
            <a:pPr marL="285750" indent="-285750">
              <a:buFont typeface="Arial"/>
              <a:buChar char="•"/>
            </a:pPr>
            <a:r>
              <a:rPr lang="en-US" dirty="0">
                <a:latin typeface="Avenir Next" charset="0"/>
                <a:ea typeface="Avenir Next" charset="0"/>
                <a:cs typeface="Avenir Next" charset="0"/>
              </a:rPr>
              <a:t>Reflection at the end of the lesson to focus on the two norms of the day as part of the wrap up/self-evaluation</a:t>
            </a:r>
          </a:p>
          <a:p>
            <a:endParaRPr lang="en-US" dirty="0"/>
          </a:p>
        </p:txBody>
      </p:sp>
    </p:spTree>
    <p:extLst>
      <p:ext uri="{BB962C8B-B14F-4D97-AF65-F5344CB8AC3E}">
        <p14:creationId xmlns:p14="http://schemas.microsoft.com/office/powerpoint/2010/main" val="399890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 grpId="0"/>
      <p:bldP spid="1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5" y="1492620"/>
            <a:ext cx="4453220" cy="1997400"/>
          </a:xfrm>
          <a:prstGeom prst="rect">
            <a:avLst/>
          </a:prstGeom>
          <a:ln w="57150">
            <a:solidFill>
              <a:srgbClr val="C00000"/>
            </a:solidFill>
          </a:ln>
        </p:spPr>
      </p:pic>
      <p:sp>
        <p:nvSpPr>
          <p:cNvPr id="3" name="Rectangle 2"/>
          <p:cNvSpPr/>
          <p:nvPr/>
        </p:nvSpPr>
        <p:spPr>
          <a:xfrm>
            <a:off x="5657851" y="2179505"/>
            <a:ext cx="3486151" cy="2170594"/>
          </a:xfrm>
          <a:prstGeom prst="rect">
            <a:avLst/>
          </a:prstGeom>
        </p:spPr>
        <p:txBody>
          <a:bodyPr wrap="square">
            <a:spAutoFit/>
          </a:bodyPr>
          <a:lstStyle/>
          <a:p>
            <a:pPr marL="342891" indent="-342891">
              <a:buFont typeface="Arial" charset="0"/>
              <a:buChar char="•"/>
              <a:defRPr/>
            </a:pPr>
            <a:r>
              <a:rPr lang="en-US" sz="2251" b="1" dirty="0" smtClean="0">
                <a:latin typeface="Avenir Next" charset="0"/>
                <a:ea typeface="Avenir Next" charset="0"/>
                <a:cs typeface="Avenir Next" charset="0"/>
              </a:rPr>
              <a:t>Listening Task Posters </a:t>
            </a:r>
            <a:r>
              <a:rPr lang="en-US" sz="2251" dirty="0" smtClean="0">
                <a:latin typeface="Avenir Next" charset="0"/>
                <a:ea typeface="Avenir Next" charset="0"/>
                <a:cs typeface="Avenir Next" charset="0"/>
              </a:rPr>
              <a:t>include </a:t>
            </a:r>
            <a:r>
              <a:rPr lang="en-US" sz="2251" dirty="0">
                <a:latin typeface="Avenir Next" charset="0"/>
                <a:ea typeface="Avenir Next" charset="0"/>
                <a:cs typeface="Avenir Next" charset="0"/>
              </a:rPr>
              <a:t> </a:t>
            </a:r>
            <a:r>
              <a:rPr lang="en-US" sz="2251" dirty="0" smtClean="0">
                <a:latin typeface="Avenir Next" charset="0"/>
                <a:ea typeface="Avenir Next" charset="0"/>
                <a:cs typeface="Avenir Next" charset="0"/>
              </a:rPr>
              <a:t>  </a:t>
            </a:r>
            <a:r>
              <a:rPr lang="en-US" sz="2251" b="1" dirty="0" smtClean="0">
                <a:latin typeface="Avenir Next" charset="0"/>
                <a:ea typeface="Avenir Next" charset="0"/>
                <a:cs typeface="Avenir Next" charset="0"/>
              </a:rPr>
              <a:t>open-ended questions for </a:t>
            </a:r>
            <a:r>
              <a:rPr lang="en-US" sz="2251" dirty="0" smtClean="0">
                <a:latin typeface="Avenir Next" charset="0"/>
                <a:ea typeface="Avenir Next" charset="0"/>
                <a:cs typeface="Avenir Next" charset="0"/>
              </a:rPr>
              <a:t>each skill </a:t>
            </a:r>
            <a:r>
              <a:rPr lang="en-US" sz="2251" dirty="0">
                <a:latin typeface="Avenir Next" charset="0"/>
                <a:ea typeface="Avenir Next" charset="0"/>
                <a:cs typeface="Avenir Next" charset="0"/>
              </a:rPr>
              <a:t>for greater understanding</a:t>
            </a:r>
          </a:p>
        </p:txBody>
      </p:sp>
      <p:sp>
        <p:nvSpPr>
          <p:cNvPr id="8" name="Title 1"/>
          <p:cNvSpPr txBox="1">
            <a:spLocks/>
          </p:cNvSpPr>
          <p:nvPr/>
        </p:nvSpPr>
        <p:spPr>
          <a:xfrm>
            <a:off x="134914" y="471754"/>
            <a:ext cx="7886700" cy="603080"/>
          </a:xfrm>
          <a:prstGeom prst="rect">
            <a:avLst/>
          </a:prstGeom>
        </p:spPr>
        <p:txBody>
          <a:bodyPr vert="horz" lIns="68580" tIns="34291" rIns="68580" bIns="3429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chemeClr val="tx2"/>
                </a:solidFill>
                <a:latin typeface="Avenir Next" charset="0"/>
                <a:ea typeface="Avenir Next" charset="0"/>
                <a:cs typeface="Avenir Next" charset="0"/>
              </a:rPr>
              <a:t>Start Smart </a:t>
            </a:r>
            <a:r>
              <a:rPr lang="en-US" altLang="en-US" sz="3600" b="1" dirty="0" smtClean="0">
                <a:solidFill>
                  <a:schemeClr val="tx2"/>
                </a:solidFill>
                <a:latin typeface="Avenir Next" charset="0"/>
                <a:ea typeface="Avenir Next" charset="0"/>
                <a:cs typeface="Avenir Next" charset="0"/>
              </a:rPr>
              <a:t>1.0 - </a:t>
            </a:r>
            <a:r>
              <a:rPr lang="en-US" sz="3600" b="1" dirty="0">
                <a:solidFill>
                  <a:schemeClr val="tx2"/>
                </a:solidFill>
                <a:latin typeface="Avenir Next" charset="0"/>
                <a:ea typeface="Avenir Next" charset="0"/>
                <a:cs typeface="Avenir Next" charset="0"/>
              </a:rPr>
              <a:t>Listening Task </a:t>
            </a:r>
            <a:endParaRPr lang="en-US" altLang="en-US" sz="3600" b="1" dirty="0">
              <a:solidFill>
                <a:schemeClr val="tx2"/>
              </a:solidFill>
              <a:latin typeface="Avenir Next" charset="0"/>
              <a:ea typeface="Avenir Next" charset="0"/>
              <a:cs typeface="Avenir Next"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4" y="1214096"/>
            <a:ext cx="5522937" cy="5508701"/>
          </a:xfrm>
          <a:prstGeom prst="rect">
            <a:avLst/>
          </a:prstGeom>
          <a:ln>
            <a:solidFill>
              <a:srgbClr val="C00000"/>
            </a:solidFill>
          </a:ln>
        </p:spPr>
      </p:pic>
      <p:sp>
        <p:nvSpPr>
          <p:cNvPr id="7" name="TextBox 6"/>
          <p:cNvSpPr txBox="1"/>
          <p:nvPr/>
        </p:nvSpPr>
        <p:spPr>
          <a:xfrm>
            <a:off x="1533585" y="1821521"/>
            <a:ext cx="2888585" cy="1339597"/>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p:txBody>
      </p:sp>
    </p:spTree>
    <p:extLst>
      <p:ext uri="{BB962C8B-B14F-4D97-AF65-F5344CB8AC3E}">
        <p14:creationId xmlns:p14="http://schemas.microsoft.com/office/powerpoint/2010/main" val="1763242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240"/>
          <a:stretch/>
        </p:blipFill>
        <p:spPr>
          <a:xfrm>
            <a:off x="134913" y="2011303"/>
            <a:ext cx="5886413" cy="3838575"/>
          </a:xfrm>
          <a:prstGeom prst="rect">
            <a:avLst/>
          </a:prstGeom>
          <a:ln w="31750">
            <a:solidFill>
              <a:srgbClr val="002060"/>
            </a:solidFill>
          </a:ln>
        </p:spPr>
      </p:pic>
      <p:sp>
        <p:nvSpPr>
          <p:cNvPr id="6" name="Content Placeholder 4"/>
          <p:cNvSpPr txBox="1">
            <a:spLocks/>
          </p:cNvSpPr>
          <p:nvPr/>
        </p:nvSpPr>
        <p:spPr>
          <a:xfrm>
            <a:off x="6021325" y="1887858"/>
            <a:ext cx="3122676" cy="481241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lang="en-US" sz="2175" b="1" dirty="0">
                <a:latin typeface="Avenir Next" charset="0"/>
                <a:ea typeface="Avenir Next" charset="0"/>
                <a:cs typeface="Avenir Next" charset="0"/>
              </a:rPr>
              <a:t>Revised</a:t>
            </a:r>
            <a:r>
              <a:rPr lang="en-US" sz="2175" dirty="0">
                <a:latin typeface="Avenir Next" charset="0"/>
                <a:ea typeface="Avenir Next" charset="0"/>
                <a:cs typeface="Avenir Next" charset="0"/>
              </a:rPr>
              <a:t>, </a:t>
            </a:r>
            <a:r>
              <a:rPr lang="en-US" sz="2175" b="1" dirty="0">
                <a:latin typeface="Avenir Next" charset="0"/>
                <a:ea typeface="Avenir Next" charset="0"/>
                <a:cs typeface="Avenir Next" charset="0"/>
              </a:rPr>
              <a:t>more rigorous </a:t>
            </a:r>
            <a:r>
              <a:rPr lang="en-US" sz="2175" dirty="0">
                <a:latin typeface="Avenir Next" charset="0"/>
                <a:ea typeface="Avenir Next" charset="0"/>
                <a:cs typeface="Avenir Next" charset="0"/>
              </a:rPr>
              <a:t>visual texts and Model conversations for greater </a:t>
            </a:r>
            <a:r>
              <a:rPr lang="en-US" sz="2175" dirty="0" smtClean="0">
                <a:latin typeface="Avenir Next" charset="0"/>
                <a:ea typeface="Avenir Next" charset="0"/>
                <a:cs typeface="Avenir Next" charset="0"/>
              </a:rPr>
              <a:t>clarity of each of the skills</a:t>
            </a:r>
            <a:endParaRPr lang="en-US" sz="2175" dirty="0">
              <a:latin typeface="Avenir Next" charset="0"/>
              <a:ea typeface="Avenir Next" charset="0"/>
              <a:cs typeface="Avenir Next" charset="0"/>
            </a:endParaRPr>
          </a:p>
          <a:p>
            <a:pPr>
              <a:lnSpc>
                <a:spcPct val="120000"/>
              </a:lnSpc>
              <a:defRPr/>
            </a:pPr>
            <a:r>
              <a:rPr lang="en-US" sz="2175" dirty="0">
                <a:latin typeface="Avenir Next" charset="0"/>
                <a:ea typeface="Avenir Next" charset="0"/>
                <a:cs typeface="Avenir Next" charset="0"/>
              </a:rPr>
              <a:t>Image of </a:t>
            </a:r>
            <a:r>
              <a:rPr lang="en-US" sz="2175" dirty="0" smtClean="0">
                <a:latin typeface="Avenir Next" charset="0"/>
                <a:ea typeface="Avenir Next" charset="0"/>
                <a:cs typeface="Avenir Next" charset="0"/>
              </a:rPr>
              <a:t>required </a:t>
            </a:r>
            <a:r>
              <a:rPr lang="en-US" sz="2175" b="1" dirty="0" smtClean="0">
                <a:latin typeface="Avenir Next" charset="0"/>
                <a:ea typeface="Avenir Next" charset="0"/>
                <a:cs typeface="Avenir Next" charset="0"/>
              </a:rPr>
              <a:t>resources</a:t>
            </a:r>
            <a:r>
              <a:rPr lang="en-US" sz="2175" dirty="0" smtClean="0">
                <a:latin typeface="Avenir Next" charset="0"/>
                <a:ea typeface="Avenir Next" charset="0"/>
                <a:cs typeface="Avenir Next" charset="0"/>
              </a:rPr>
              <a:t> lesson             </a:t>
            </a:r>
            <a:r>
              <a:rPr lang="en-US" sz="2175" b="1" dirty="0" smtClean="0">
                <a:latin typeface="Avenir Next" charset="0"/>
                <a:ea typeface="Avenir Next" charset="0"/>
                <a:cs typeface="Avenir Next" charset="0"/>
              </a:rPr>
              <a:t>in </a:t>
            </a:r>
            <a:r>
              <a:rPr lang="en-US" sz="2175" b="1" dirty="0">
                <a:latin typeface="Avenir Next" charset="0"/>
                <a:ea typeface="Avenir Next" charset="0"/>
                <a:cs typeface="Avenir Next" charset="0"/>
              </a:rPr>
              <a:t>margin </a:t>
            </a:r>
            <a:r>
              <a:rPr lang="en-US" sz="2175" dirty="0">
                <a:latin typeface="Avenir Next" charset="0"/>
                <a:ea typeface="Avenir Next" charset="0"/>
                <a:cs typeface="Avenir Next" charset="0"/>
              </a:rPr>
              <a:t>to aid in preparation</a:t>
            </a:r>
          </a:p>
          <a:p>
            <a:pPr>
              <a:lnSpc>
                <a:spcPct val="120000"/>
              </a:lnSpc>
              <a:defRPr/>
            </a:pPr>
            <a:r>
              <a:rPr lang="en-US" sz="2175" dirty="0">
                <a:latin typeface="Avenir Next" charset="0"/>
                <a:ea typeface="Avenir Next" charset="0"/>
                <a:cs typeface="Avenir Next" charset="0"/>
              </a:rPr>
              <a:t>Conversation Skills are</a:t>
            </a:r>
            <a:r>
              <a:rPr lang="en-US" sz="2175" b="1" dirty="0">
                <a:latin typeface="Avenir Next" charset="0"/>
                <a:ea typeface="Avenir Next" charset="0"/>
                <a:cs typeface="Avenir Next" charset="0"/>
              </a:rPr>
              <a:t> coded </a:t>
            </a:r>
            <a:r>
              <a:rPr lang="en-US" sz="2175" dirty="0">
                <a:latin typeface="Avenir Next" charset="0"/>
                <a:ea typeface="Avenir Next" charset="0"/>
                <a:cs typeface="Avenir Next" charset="0"/>
              </a:rPr>
              <a:t>in Model</a:t>
            </a:r>
          </a:p>
          <a:p>
            <a:pPr>
              <a:lnSpc>
                <a:spcPct val="120000"/>
              </a:lnSpc>
              <a:defRPr/>
            </a:pPr>
            <a:r>
              <a:rPr lang="en-US" sz="2175" dirty="0">
                <a:latin typeface="Avenir Next" charset="0"/>
                <a:ea typeface="Avenir Next" charset="0"/>
                <a:cs typeface="Avenir Next" charset="0"/>
              </a:rPr>
              <a:t>Conversations facilitate metacognition by including multiple skills</a:t>
            </a:r>
          </a:p>
          <a:p>
            <a:pPr marL="0" indent="0">
              <a:buNone/>
              <a:defRPr/>
            </a:pPr>
            <a:endParaRPr lang="en-US" sz="1800" dirty="0"/>
          </a:p>
          <a:p>
            <a:pPr marL="0" indent="0">
              <a:buNone/>
              <a:defRPr/>
            </a:pPr>
            <a:r>
              <a:rPr lang="en-US" sz="2100" dirty="0"/>
              <a:t> </a:t>
            </a:r>
          </a:p>
        </p:txBody>
      </p:sp>
      <p:sp>
        <p:nvSpPr>
          <p:cNvPr id="8" name="Title 1"/>
          <p:cNvSpPr txBox="1">
            <a:spLocks/>
          </p:cNvSpPr>
          <p:nvPr/>
        </p:nvSpPr>
        <p:spPr>
          <a:xfrm>
            <a:off x="134913" y="921516"/>
            <a:ext cx="7886700" cy="603080"/>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600" b="1" dirty="0">
                <a:solidFill>
                  <a:schemeClr val="tx2"/>
                </a:solidFill>
                <a:latin typeface="Avenir Next" charset="0"/>
                <a:ea typeface="Avenir Next" charset="0"/>
                <a:cs typeface="Avenir Next" charset="0"/>
              </a:rPr>
              <a:t>Start Smart 1.0 </a:t>
            </a:r>
            <a:r>
              <a:rPr lang="en-US" altLang="en-US" sz="3600" b="1" dirty="0" smtClean="0">
                <a:solidFill>
                  <a:schemeClr val="tx2"/>
                </a:solidFill>
                <a:latin typeface="Avenir Next" charset="0"/>
                <a:ea typeface="Avenir Next" charset="0"/>
                <a:cs typeface="Avenir Next" charset="0"/>
              </a:rPr>
              <a:t>- </a:t>
            </a:r>
            <a:r>
              <a:rPr lang="en-US" sz="3600" b="1" dirty="0" smtClean="0">
                <a:solidFill>
                  <a:schemeClr val="tx2"/>
                </a:solidFill>
                <a:latin typeface="Avenir Next" charset="0"/>
                <a:ea typeface="Avenir Next" charset="0"/>
                <a:cs typeface="Avenir Next" charset="0"/>
              </a:rPr>
              <a:t>Visual </a:t>
            </a:r>
            <a:r>
              <a:rPr lang="en-US" sz="3600" b="1" dirty="0">
                <a:solidFill>
                  <a:schemeClr val="tx2"/>
                </a:solidFill>
                <a:latin typeface="Avenir Next" charset="0"/>
                <a:ea typeface="Avenir Next" charset="0"/>
                <a:cs typeface="Avenir Next" charset="0"/>
              </a:rPr>
              <a:t>Texts &amp;</a:t>
            </a:r>
            <a:r>
              <a:rPr lang="en-US" sz="3600" b="1" dirty="0" smtClean="0">
                <a:solidFill>
                  <a:schemeClr val="tx2"/>
                </a:solidFill>
                <a:latin typeface="Avenir Next" charset="0"/>
                <a:ea typeface="Avenir Next" charset="0"/>
                <a:cs typeface="Avenir Next" charset="0"/>
              </a:rPr>
              <a:t> </a:t>
            </a:r>
            <a:r>
              <a:rPr lang="en-US" sz="3600" b="1" dirty="0">
                <a:solidFill>
                  <a:schemeClr val="tx2"/>
                </a:solidFill>
                <a:latin typeface="Avenir Next" charset="0"/>
                <a:ea typeface="Avenir Next" charset="0"/>
                <a:cs typeface="Avenir Next" charset="0"/>
              </a:rPr>
              <a:t>Models and Non-Models</a:t>
            </a:r>
          </a:p>
        </p:txBody>
      </p:sp>
      <p:sp>
        <p:nvSpPr>
          <p:cNvPr id="9" name="TextBox 8"/>
          <p:cNvSpPr txBox="1"/>
          <p:nvPr/>
        </p:nvSpPr>
        <p:spPr>
          <a:xfrm>
            <a:off x="106777" y="3150093"/>
            <a:ext cx="1085813" cy="1131720"/>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a:p>
        </p:txBody>
      </p:sp>
      <p:sp>
        <p:nvSpPr>
          <p:cNvPr id="10" name="TextBox 9"/>
          <p:cNvSpPr txBox="1"/>
          <p:nvPr/>
        </p:nvSpPr>
        <p:spPr>
          <a:xfrm>
            <a:off x="1153345" y="2520292"/>
            <a:ext cx="4867981" cy="3210494"/>
          </a:xfrm>
          <a:prstGeom prst="rect">
            <a:avLst/>
          </a:prstGeom>
          <a:noFill/>
          <a:ln w="63500">
            <a:solidFill>
              <a:srgbClr val="C00000"/>
            </a:solidFill>
          </a:ln>
        </p:spPr>
        <p:txBody>
          <a:bodyPr wrap="square" rtlCol="0">
            <a:spAutoFit/>
          </a:bodyPr>
          <a:lstStyle/>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smtClean="0"/>
          </a:p>
          <a:p>
            <a:endParaRPr lang="en-US" sz="1351" dirty="0"/>
          </a:p>
          <a:p>
            <a:endParaRPr lang="en-US" sz="1351" dirty="0"/>
          </a:p>
        </p:txBody>
      </p:sp>
      <p:sp>
        <p:nvSpPr>
          <p:cNvPr id="12" name="Rectangle 11"/>
          <p:cNvSpPr/>
          <p:nvPr/>
        </p:nvSpPr>
        <p:spPr>
          <a:xfrm>
            <a:off x="5472688" y="2520294"/>
            <a:ext cx="548639" cy="3219855"/>
          </a:xfrm>
          <a:prstGeom prst="rect">
            <a:avLst/>
          </a:prstGeom>
          <a:noFill/>
          <a:ln w="53975">
            <a:solidFill>
              <a:srgbClr val="1D7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795" b="11266"/>
          <a:stretch/>
        </p:blipFill>
        <p:spPr>
          <a:xfrm>
            <a:off x="295421" y="2519222"/>
            <a:ext cx="5561567" cy="3047702"/>
          </a:xfrm>
          <a:prstGeom prst="rect">
            <a:avLst/>
          </a:prstGeom>
          <a:ln w="38100">
            <a:solidFill>
              <a:srgbClr val="0070C0"/>
            </a:solidFill>
          </a:ln>
        </p:spPr>
      </p:pic>
    </p:spTree>
    <p:extLst>
      <p:ext uri="{BB962C8B-B14F-4D97-AF65-F5344CB8AC3E}">
        <p14:creationId xmlns:p14="http://schemas.microsoft.com/office/powerpoint/2010/main" val="572269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1" nodeType="clickEffect">
                                  <p:stCondLst>
                                    <p:cond delay="0"/>
                                  </p:stCondLst>
                                  <p:childTnLst>
                                    <p:animEffect transition="out" filter="wedg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2" nodeType="clickEffect">
                                  <p:stCondLst>
                                    <p:cond delay="0"/>
                                  </p:stCondLst>
                                  <p:childTnLst>
                                    <p:animEffect transition="out" filter="randombar(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2" grpId="1" animBg="1"/>
      <p:bldP spid="12"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21045</TotalTime>
  <Words>2889</Words>
  <Application>Microsoft Macintosh PowerPoint</Application>
  <PresentationFormat>On-screen Show (4:3)</PresentationFormat>
  <Paragraphs>373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Welcome to our DESIGNATED Eld PD</vt:lpstr>
      <vt:lpstr>PowerPoint Presentation</vt:lpstr>
      <vt:lpstr>START SMART 1.0</vt:lpstr>
      <vt:lpstr>PowerPoint Presentation</vt:lpstr>
      <vt:lpstr>PowerPoint Presentation</vt:lpstr>
      <vt:lpstr>PowerPoint Presentation</vt:lpstr>
      <vt:lpstr>PowerPoint Presentation</vt:lpstr>
      <vt:lpstr>PowerPoint Presentation</vt:lpstr>
      <vt:lpstr>PowerPoint Presentation</vt:lpstr>
      <vt:lpstr>Revised Prompts Starters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 user</dc:creator>
  <cp:lastModifiedBy>Los Angeles Unified School District</cp:lastModifiedBy>
  <cp:revision>516</cp:revision>
  <cp:lastPrinted>2016-08-08T20:35:54Z</cp:lastPrinted>
  <dcterms:created xsi:type="dcterms:W3CDTF">2016-03-16T22:18:34Z</dcterms:created>
  <dcterms:modified xsi:type="dcterms:W3CDTF">2016-08-10T20:53:52Z</dcterms:modified>
</cp:coreProperties>
</file>