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sldIdLst>
    <p:sldId id="328" r:id="rId2"/>
    <p:sldId id="333" r:id="rId3"/>
    <p:sldId id="335" r:id="rId4"/>
    <p:sldId id="336" r:id="rId5"/>
    <p:sldId id="337" r:id="rId6"/>
    <p:sldId id="329" r:id="rId7"/>
    <p:sldId id="330" r:id="rId8"/>
    <p:sldId id="331" r:id="rId9"/>
    <p:sldId id="332" r:id="rId10"/>
    <p:sldId id="361" r:id="rId11"/>
    <p:sldId id="379" r:id="rId12"/>
    <p:sldId id="380" r:id="rId13"/>
    <p:sldId id="362" r:id="rId14"/>
    <p:sldId id="366" r:id="rId15"/>
    <p:sldId id="377" r:id="rId16"/>
    <p:sldId id="367" r:id="rId17"/>
    <p:sldId id="338" r:id="rId18"/>
    <p:sldId id="339" r:id="rId19"/>
    <p:sldId id="340" r:id="rId20"/>
    <p:sldId id="341" r:id="rId21"/>
    <p:sldId id="342" r:id="rId22"/>
    <p:sldId id="343" r:id="rId23"/>
    <p:sldId id="344" r:id="rId24"/>
    <p:sldId id="345" r:id="rId25"/>
    <p:sldId id="346" r:id="rId26"/>
    <p:sldId id="348" r:id="rId27"/>
    <p:sldId id="349" r:id="rId28"/>
    <p:sldId id="350" r:id="rId29"/>
    <p:sldId id="351" r:id="rId30"/>
    <p:sldId id="353" r:id="rId31"/>
    <p:sldId id="354" r:id="rId32"/>
    <p:sldId id="355" r:id="rId33"/>
    <p:sldId id="356" r:id="rId34"/>
    <p:sldId id="357" r:id="rId35"/>
    <p:sldId id="358" r:id="rId36"/>
    <p:sldId id="359" r:id="rId37"/>
    <p:sldId id="360" r:id="rId38"/>
    <p:sldId id="381" r:id="rId39"/>
    <p:sldId id="368" r:id="rId40"/>
    <p:sldId id="373" r:id="rId41"/>
    <p:sldId id="374" r:id="rId42"/>
    <p:sldId id="375" r:id="rId43"/>
    <p:sldId id="369" r:id="rId44"/>
    <p:sldId id="370" r:id="rId45"/>
    <p:sldId id="371" r:id="rId46"/>
    <p:sldId id="365" r:id="rId4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GUTIERREZ"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8631" autoAdjust="0"/>
  </p:normalViewPr>
  <p:slideViewPr>
    <p:cSldViewPr snapToGrid="0" snapToObjects="1">
      <p:cViewPr>
        <p:scale>
          <a:sx n="100" d="100"/>
          <a:sy n="100" d="100"/>
        </p:scale>
        <p:origin x="-1144" y="384"/>
      </p:cViewPr>
      <p:guideLst>
        <p:guide orient="horz" pos="2160"/>
        <p:guide pos="2880"/>
      </p:guideLst>
    </p:cSldViewPr>
  </p:slideViewPr>
  <p:notesTextViewPr>
    <p:cViewPr>
      <p:scale>
        <a:sx n="100" d="100"/>
        <a:sy n="100" d="100"/>
      </p:scale>
      <p:origin x="0" y="0"/>
    </p:cViewPr>
  </p:notesTextViewPr>
  <p:sorterViewPr>
    <p:cViewPr>
      <p:scale>
        <a:sx n="86" d="100"/>
        <a:sy n="86" d="100"/>
      </p:scale>
      <p:origin x="0" y="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5-12T17:04:20.505" idx="1">
    <p:pos x="7612" y="1278"/>
    <p:text>do we keep adding relevant information? if so then it needs to </p:text>
  </p:cm>
  <p:cm authorId="1" dt="2015-05-12T17:05:14.884" idx="2">
    <p:pos x="7639" y="723"/>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2pPr>
            <a:lvl3pPr marL="9144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3pPr>
            <a:lvl4pPr marL="13716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4pPr>
            <a:lvl5pPr marL="18288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70498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Times New Roman" charset="0"/>
                <a:cs typeface="Times New Roman" charset="0"/>
              </a:rPr>
              <a:t>1 </a:t>
            </a:r>
            <a:r>
              <a:rPr lang="en-US" dirty="0" smtClean="0">
                <a:latin typeface="Times New Roman" charset="0"/>
                <a:cs typeface="Times New Roman" charset="0"/>
              </a:rPr>
              <a:t>minute</a:t>
            </a:r>
          </a:p>
          <a:p>
            <a:pPr eaLnBrk="1" hangingPunct="1">
              <a:spcBef>
                <a:spcPct val="0"/>
              </a:spcBef>
            </a:pPr>
            <a:r>
              <a:rPr lang="en-US" dirty="0" smtClean="0">
                <a:latin typeface="Times New Roman" charset="0"/>
                <a:cs typeface="Times New Roman" charset="0"/>
              </a:rPr>
              <a:t>Welcome</a:t>
            </a:r>
            <a:r>
              <a:rPr lang="en-US" baseline="0" dirty="0" smtClean="0">
                <a:latin typeface="Times New Roman" charset="0"/>
                <a:cs typeface="Times New Roman" charset="0"/>
              </a:rPr>
              <a:t> participants</a:t>
            </a:r>
            <a:endParaRPr lang="en-US" dirty="0" smtClean="0">
              <a:latin typeface="Times New Roman" charset="0"/>
              <a:cs typeface="Times New Roman" charset="0"/>
            </a:endParaRPr>
          </a:p>
          <a:p>
            <a:pPr eaLnBrk="1" hangingPunct="1">
              <a:spcBef>
                <a:spcPct val="0"/>
              </a:spcBef>
            </a:pPr>
            <a:r>
              <a:rPr lang="en-US" dirty="0" smtClean="0">
                <a:latin typeface="Times New Roman" charset="0"/>
                <a:cs typeface="Times New Roman" charset="0"/>
              </a:rPr>
              <a:t>We</a:t>
            </a:r>
            <a:r>
              <a:rPr lang="en-US" baseline="0" dirty="0" smtClean="0">
                <a:latin typeface="Times New Roman" charset="0"/>
                <a:cs typeface="Times New Roman" charset="0"/>
              </a:rPr>
              <a:t> will continue our exploration of the use of ELD Mentor Texts and learn how to incorporate ELD objectives into our lessons</a:t>
            </a:r>
            <a:endParaRPr lang="en-US" dirty="0">
              <a:latin typeface="Times New Roman" charset="0"/>
              <a:cs typeface="Times New Roman"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AB4FE7F-59BD-9149-AA98-2FEAA859ECAC}" type="slidenum">
              <a:rPr lang="en-US" sz="1200">
                <a:latin typeface="News Gothic MT" charset="0"/>
              </a:rPr>
              <a:pPr eaLnBrk="1" fontAlgn="base" hangingPunct="1">
                <a:spcBef>
                  <a:spcPct val="0"/>
                </a:spcBef>
                <a:spcAft>
                  <a:spcPct val="0"/>
                </a:spcAft>
              </a:pPr>
              <a:t>1</a:t>
            </a:fld>
            <a:endParaRPr lang="en-US" sz="1200">
              <a:latin typeface="News Gothic MT" charset="0"/>
            </a:endParaRPr>
          </a:p>
        </p:txBody>
      </p:sp>
    </p:spTree>
    <p:extLst>
      <p:ext uri="{BB962C8B-B14F-4D97-AF65-F5344CB8AC3E}">
        <p14:creationId xmlns:p14="http://schemas.microsoft.com/office/powerpoint/2010/main" val="192134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extLst/>
        </p:spPr>
        <p:txBody>
          <a:bodyPr wrap="square" numCol="1" anchor="t" anchorCtr="0" compatLnSpc="1">
            <a:prstTxWarp prst="textNoShape">
              <a:avLst/>
            </a:prstTxWarp>
          </a:bodyPr>
          <a:lstStyle/>
          <a:p>
            <a:pPr fontAlgn="auto">
              <a:spcBef>
                <a:spcPts val="0"/>
              </a:spcBef>
              <a:spcAft>
                <a:spcPts val="0"/>
              </a:spcAft>
              <a:defRPr/>
            </a:pPr>
            <a:r>
              <a:rPr lang="en-US" altLang="en-US" baseline="0" dirty="0" smtClean="0">
                <a:ea typeface="MS PGothic" panose="020B0600070205080204" pitchFamily="34" charset="-128"/>
                <a:cs typeface="ＭＳ Ｐゴシック" charset="0"/>
              </a:rPr>
              <a:t>1 minute</a:t>
            </a:r>
          </a:p>
          <a:p>
            <a:pPr fontAlgn="auto">
              <a:spcBef>
                <a:spcPts val="0"/>
              </a:spcBef>
              <a:spcAft>
                <a:spcPts val="0"/>
              </a:spcAft>
              <a:defRPr/>
            </a:pPr>
            <a:r>
              <a:rPr lang="en-US" altLang="en-US" baseline="0" dirty="0" smtClean="0">
                <a:ea typeface="MS PGothic" panose="020B0600070205080204" pitchFamily="34" charset="-128"/>
                <a:cs typeface="ＭＳ Ｐゴシック" charset="0"/>
              </a:rPr>
              <a:t>We are going to continue to build our understanding of the Frame of Practice, focusing on Complex Text.</a:t>
            </a:r>
            <a:endParaRPr lang="en-US" altLang="en-US" dirty="0" smtClean="0">
              <a:ea typeface="MS PGothic" panose="020B0600070205080204" pitchFamily="34" charset="-128"/>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fld id="{578C2B54-0FFF-8B4C-B2B9-2D10169E95AA}" type="slidenum">
              <a:rPr lang="en-US" altLang="en-US"/>
              <a:pPr/>
              <a:t>10</a:t>
            </a:fld>
            <a:endParaRPr lang="en-US" altLang="en-US"/>
          </a:p>
        </p:txBody>
      </p:sp>
    </p:spTree>
    <p:extLst>
      <p:ext uri="{BB962C8B-B14F-4D97-AF65-F5344CB8AC3E}">
        <p14:creationId xmlns:p14="http://schemas.microsoft.com/office/powerpoint/2010/main" val="203353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a:headEnd/>
            <a:tailEnd/>
          </a:ln>
        </p:spPr>
      </p:sp>
      <p:sp>
        <p:nvSpPr>
          <p:cNvPr id="256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ts val="363"/>
              </a:spcBef>
              <a:spcAft>
                <a:spcPct val="0"/>
              </a:spcAft>
            </a:pPr>
            <a:r>
              <a:rPr lang="en-US">
                <a:solidFill>
                  <a:srgbClr val="000000"/>
                </a:solidFill>
                <a:latin typeface="Calibri" charset="0"/>
                <a:ea typeface="ＭＳ Ｐゴシック" charset="0"/>
                <a:cs typeface="Calibri" charset="0"/>
                <a:sym typeface="Calibri" charset="0"/>
              </a:rPr>
              <a:t>30 seconds</a:t>
            </a:r>
          </a:p>
        </p:txBody>
      </p:sp>
      <p:sp>
        <p:nvSpPr>
          <p:cNvPr id="25603"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3B2E9733-D016-F44D-AAA9-AB7082255F8A}" type="slidenum">
              <a:rPr lang="en-US" sz="1200">
                <a:latin typeface="Calibri" charset="0"/>
                <a:cs typeface="Calibri" charset="0"/>
                <a:sym typeface="Calibri" charset="0"/>
              </a:rPr>
              <a:pPr eaLnBrk="1" hangingPunct="1"/>
              <a:t>11</a:t>
            </a:fld>
            <a:endParaRPr lang="en-US" sz="1200">
              <a:latin typeface="Calibri" charset="0"/>
              <a:cs typeface="Calibri" charset="0"/>
              <a:sym typeface="Calibri" charset="0"/>
            </a:endParaRPr>
          </a:p>
        </p:txBody>
      </p:sp>
    </p:spTree>
    <p:extLst>
      <p:ext uri="{BB962C8B-B14F-4D97-AF65-F5344CB8AC3E}">
        <p14:creationId xmlns:p14="http://schemas.microsoft.com/office/powerpoint/2010/main" val="111955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a:miter lim="800000"/>
            <a:headEnd/>
            <a:tailEnd/>
          </a:ln>
        </p:spPr>
      </p:sp>
      <p:sp>
        <p:nvSpPr>
          <p:cNvPr id="26626"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63"/>
              </a:spcBef>
            </a:pPr>
            <a:r>
              <a:rPr lang="en-US">
                <a:solidFill>
                  <a:srgbClr val="000000"/>
                </a:solidFill>
                <a:latin typeface="Calibri" charset="0"/>
                <a:cs typeface="Calibri" charset="0"/>
                <a:sym typeface="Calibri" charset="0"/>
              </a:rPr>
              <a:t>2 minutes on this slide</a:t>
            </a:r>
          </a:p>
          <a:p>
            <a:pPr eaLnBrk="1" hangingPunct="1">
              <a:spcBef>
                <a:spcPts val="363"/>
              </a:spcBef>
            </a:pPr>
            <a:endParaRPr lang="en-US">
              <a:solidFill>
                <a:srgbClr val="000000"/>
              </a:solidFill>
              <a:latin typeface="Calibri" charset="0"/>
              <a:cs typeface="Calibri" charset="0"/>
              <a:sym typeface="Calibri" charset="0"/>
            </a:endParaRPr>
          </a:p>
          <a:p>
            <a:pPr eaLnBrk="1" hangingPunct="1">
              <a:spcBef>
                <a:spcPts val="363"/>
              </a:spcBef>
            </a:pPr>
            <a:r>
              <a:rPr lang="en-US">
                <a:solidFill>
                  <a:srgbClr val="000000"/>
                </a:solidFill>
                <a:latin typeface="Calibri" charset="0"/>
                <a:cs typeface="Calibri" charset="0"/>
                <a:sym typeface="Calibri" charset="0"/>
              </a:rPr>
              <a:t>Read bullet point 1.  You might want to use the “circular into and from poster” to make a clearer connection.</a:t>
            </a:r>
          </a:p>
          <a:p>
            <a:pPr eaLnBrk="1" hangingPunct="1">
              <a:spcBef>
                <a:spcPts val="363"/>
              </a:spcBef>
            </a:pPr>
            <a:endParaRPr lang="en-US">
              <a:solidFill>
                <a:srgbClr val="000000"/>
              </a:solidFill>
              <a:latin typeface="Calibri" charset="0"/>
              <a:cs typeface="Calibri" charset="0"/>
              <a:sym typeface="Calibri" charset="0"/>
            </a:endParaRPr>
          </a:p>
          <a:p>
            <a:pPr eaLnBrk="1" hangingPunct="1">
              <a:spcBef>
                <a:spcPts val="363"/>
              </a:spcBef>
            </a:pPr>
            <a:r>
              <a:rPr lang="en-US" u="sng">
                <a:solidFill>
                  <a:srgbClr val="000000"/>
                </a:solidFill>
                <a:latin typeface="Calibri" charset="0"/>
                <a:cs typeface="Calibri" charset="0"/>
                <a:sym typeface="Calibri" charset="0"/>
              </a:rPr>
              <a:t>Click on animation </a:t>
            </a:r>
            <a:r>
              <a:rPr lang="en-US">
                <a:solidFill>
                  <a:srgbClr val="000000"/>
                </a:solidFill>
                <a:latin typeface="Calibri" charset="0"/>
                <a:cs typeface="Calibri" charset="0"/>
                <a:sym typeface="Calibri" charset="0"/>
              </a:rPr>
              <a:t>(second bullet):</a:t>
            </a:r>
          </a:p>
          <a:p>
            <a:pPr eaLnBrk="1" hangingPunct="1">
              <a:spcBef>
                <a:spcPts val="363"/>
              </a:spcBef>
            </a:pPr>
            <a:r>
              <a:rPr lang="en-US">
                <a:solidFill>
                  <a:srgbClr val="000000"/>
                </a:solidFill>
                <a:latin typeface="Calibri" charset="0"/>
                <a:cs typeface="Calibri" charset="0"/>
                <a:sym typeface="Calibri" charset="0"/>
              </a:rPr>
              <a:t>Read bullet point 2.</a:t>
            </a:r>
          </a:p>
        </p:txBody>
      </p:sp>
      <p:sp>
        <p:nvSpPr>
          <p:cNvPr id="266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l">
              <a:buSzTx/>
            </a:pPr>
            <a:fld id="{13B39275-6D2B-E242-B0F7-4C975E35AA6E}" type="slidenum">
              <a:rPr lang="en-US" sz="1200">
                <a:solidFill>
                  <a:schemeClr val="tx1"/>
                </a:solidFill>
                <a:latin typeface="Calibri" charset="0"/>
              </a:rPr>
              <a:pPr algn="l">
                <a:buSzTx/>
              </a:pPr>
              <a:t>12</a:t>
            </a:fld>
            <a:endParaRPr lang="en-US" sz="1200">
              <a:solidFill>
                <a:schemeClr val="tx1"/>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minute</a:t>
            </a:r>
          </a:p>
          <a:p>
            <a:r>
              <a:rPr lang="en-US" b="1" dirty="0" smtClean="0"/>
              <a:t>Share with participants</a:t>
            </a:r>
            <a:r>
              <a:rPr lang="en-US" b="1" baseline="0" dirty="0" smtClean="0"/>
              <a:t> </a:t>
            </a:r>
            <a:r>
              <a:rPr lang="en-US" baseline="0" dirty="0" smtClean="0"/>
              <a:t>these essential characteristics of a Mentor Text:</a:t>
            </a:r>
          </a:p>
          <a:p>
            <a:pPr marL="171450" indent="-171450">
              <a:buFont typeface="Arial"/>
              <a:buChar char="•"/>
            </a:pPr>
            <a:r>
              <a:rPr lang="en-US" dirty="0" smtClean="0"/>
              <a:t>Mentor text</a:t>
            </a:r>
            <a:r>
              <a:rPr lang="en-US" baseline="0" dirty="0" smtClean="0"/>
              <a:t> in the context of Designated ELD refers to the fragment or portion that is lifted from a selection used in  ELA. </a:t>
            </a:r>
          </a:p>
          <a:p>
            <a:pPr marL="171450" indent="-171450">
              <a:buFont typeface="Arial"/>
              <a:buChar char="•"/>
            </a:pPr>
            <a:r>
              <a:rPr lang="en-US" baseline="0" dirty="0" smtClean="0"/>
              <a:t>The selection should be read during ELA enough times for  students to get basic comprehension.</a:t>
            </a:r>
          </a:p>
          <a:p>
            <a:pPr marL="171450" indent="-171450">
              <a:buFont typeface="Arial"/>
              <a:buChar char="•"/>
            </a:pPr>
            <a:r>
              <a:rPr lang="en-US" baseline="0" dirty="0" smtClean="0"/>
              <a:t> It should be a paragraph or passage taken straight from the selection. Depending on the grade level it may be comprised of 6 to 8 sentences. </a:t>
            </a:r>
          </a:p>
          <a:p>
            <a:pPr marL="171450" indent="-171450">
              <a:buFont typeface="Arial"/>
              <a:buChar char="•"/>
            </a:pPr>
            <a:r>
              <a:rPr lang="en-US" baseline="0" dirty="0" smtClean="0"/>
              <a:t>All sentences in the mentor text should illustrate unquestionably the selected ELD Standard from Part II : Learning about How English Works.</a:t>
            </a:r>
          </a:p>
          <a:p>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71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rPr>
              <a:t>30</a:t>
            </a:r>
            <a:r>
              <a:rPr lang="en-US" baseline="0" dirty="0" smtClean="0">
                <a:latin typeface="Calibri" charset="0"/>
              </a:rPr>
              <a:t> seconds</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Last time,</a:t>
            </a:r>
            <a:r>
              <a:rPr lang="en-US" baseline="0" dirty="0" smtClean="0"/>
              <a:t> we went through this process with the mentor text Soap Bubbles by creating a focus question based on the what and the why of the Part II standard.</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rPr>
              <a:t>Both the structure and the purpose for each standard</a:t>
            </a:r>
            <a:r>
              <a:rPr lang="en-US" baseline="0" dirty="0" smtClean="0">
                <a:latin typeface="Calibri" charset="0"/>
              </a:rPr>
              <a:t> should be clearly stated in the focus question and be considered when analyzing a mentor text.</a:t>
            </a:r>
            <a:endParaRPr lang="en-US" dirty="0" smtClean="0">
              <a:latin typeface="Calibri" charset="0"/>
            </a:endParaRPr>
          </a:p>
          <a:p>
            <a:pPr eaLnBrk="1" hangingPunct="1">
              <a:spcBef>
                <a:spcPct val="0"/>
              </a:spcBef>
            </a:pP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D96FD06-BCD0-4A4C-B8E3-DDABE869B85E}" type="slidenum">
              <a:rPr lang="en-US" sz="1200"/>
              <a:pPr eaLnBrk="1" fontAlgn="base" hangingPunct="1">
                <a:spcBef>
                  <a:spcPct val="0"/>
                </a:spcBef>
                <a:spcAft>
                  <a:spcPct val="0"/>
                </a:spcAft>
              </a:pPr>
              <a:t>14</a:t>
            </a:fld>
            <a:endParaRPr lang="en-US" sz="1200"/>
          </a:p>
        </p:txBody>
      </p:sp>
    </p:spTree>
    <p:extLst>
      <p:ext uri="{BB962C8B-B14F-4D97-AF65-F5344CB8AC3E}">
        <p14:creationId xmlns:p14="http://schemas.microsoft.com/office/powerpoint/2010/main" val="172462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baseline="0" dirty="0" smtClean="0"/>
              <a:t> The noun phrases are highlighted.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4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baseline="0" dirty="0" smtClean="0"/>
              <a:t>Then, we looked at creating consistent guiding questions around the what and the why for each sentence.  Each question follows a predictable pattern to solidify the understanding of the text feature.</a:t>
            </a:r>
          </a:p>
          <a:p>
            <a:r>
              <a:rPr lang="en-US" baseline="0" dirty="0" smtClean="0"/>
              <a:t>Finally, a wrap up question was added for a text-level understanding Constructive Conversation.</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4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t>
            </a:r>
            <a:r>
              <a:rPr lang="en-US" dirty="0" err="1" smtClean="0"/>
              <a:t>mins</a:t>
            </a:r>
            <a:endParaRPr lang="en-US" dirty="0" smtClean="0"/>
          </a:p>
          <a:p>
            <a:r>
              <a:rPr lang="en-US" dirty="0" smtClean="0"/>
              <a:t>Have</a:t>
            </a:r>
            <a:r>
              <a:rPr lang="en-US" baseline="0" dirty="0" smtClean="0"/>
              <a:t> participants share their findings</a:t>
            </a:r>
          </a:p>
          <a:p>
            <a:r>
              <a:rPr lang="en-US" baseline="0" dirty="0" smtClean="0"/>
              <a:t>Participants should highlight the essential characteristics of a mentor text , how to teach a part II standard using a mentor text and developing a focus question that highlights the what and the why.</a:t>
            </a:r>
            <a:endParaRPr lang="en-US" dirty="0"/>
          </a:p>
        </p:txBody>
      </p:sp>
      <p:sp>
        <p:nvSpPr>
          <p:cNvPr id="4" name="Slide Number Placeholder 3"/>
          <p:cNvSpPr>
            <a:spLocks noGrp="1"/>
          </p:cNvSpPr>
          <p:nvPr>
            <p:ph type="sldNum" sz="quarter" idx="10"/>
          </p:nvPr>
        </p:nvSpPr>
        <p:spPr/>
        <p:txBody>
          <a:bodyPr/>
          <a:lstStyle/>
          <a:p>
            <a:fld id="{BEF617D7-3D2C-D143-A464-6D72A0E3106C}" type="slidenum">
              <a:rPr lang="en-US" smtClean="0"/>
              <a:t>17</a:t>
            </a:fld>
            <a:endParaRPr lang="en-US"/>
          </a:p>
        </p:txBody>
      </p:sp>
    </p:spTree>
    <p:extLst>
      <p:ext uri="{BB962C8B-B14F-4D97-AF65-F5344CB8AC3E}">
        <p14:creationId xmlns:p14="http://schemas.microsoft.com/office/powerpoint/2010/main" val="147491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r>
              <a:rPr lang="en-US" baseline="0" dirty="0" smtClean="0"/>
              <a:t> for slide</a:t>
            </a:r>
            <a:endParaRPr lang="en-US" dirty="0" smtClean="0"/>
          </a:p>
          <a:p>
            <a:r>
              <a:rPr lang="en-US" dirty="0" smtClean="0"/>
              <a:t>1 minute</a:t>
            </a:r>
            <a:r>
              <a:rPr lang="en-US" baseline="0" dirty="0" smtClean="0"/>
              <a:t> to explain activity to participants</a:t>
            </a:r>
          </a:p>
          <a:p>
            <a:r>
              <a:rPr lang="en-US" baseline="0" dirty="0" smtClean="0"/>
              <a:t>4 minutes to read and annotate</a:t>
            </a:r>
          </a:p>
          <a:p>
            <a:r>
              <a:rPr lang="en-US" baseline="0" dirty="0" smtClean="0"/>
              <a:t>10 minutes of discussion--</a:t>
            </a:r>
          </a:p>
          <a:p>
            <a:r>
              <a:rPr lang="en-US" baseline="0" dirty="0" smtClean="0"/>
              <a:t>5 minutes to discuss one partner’s homework</a:t>
            </a:r>
          </a:p>
          <a:p>
            <a:pPr marL="0" marR="0" indent="0" algn="l" defTabSz="457200" rtl="0" eaLnBrk="1" fontAlgn="auto" latinLnBrk="0" hangingPunct="1">
              <a:lnSpc>
                <a:spcPct val="100000"/>
              </a:lnSpc>
              <a:spcBef>
                <a:spcPts val="360"/>
              </a:spcBef>
              <a:spcAft>
                <a:spcPts val="0"/>
              </a:spcAft>
              <a:buClrTx/>
              <a:buSzTx/>
              <a:buFontTx/>
              <a:buNone/>
              <a:tabLst/>
              <a:defRPr/>
            </a:pPr>
            <a:r>
              <a:rPr lang="en-US" baseline="0" dirty="0" smtClean="0"/>
              <a:t>5 minutes to discuss other partner’s homework</a:t>
            </a:r>
          </a:p>
          <a:p>
            <a:endParaRPr lang="en-US" baseline="0" dirty="0" smtClean="0"/>
          </a:p>
          <a:p>
            <a:r>
              <a:rPr lang="en-US"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39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30 </a:t>
            </a:r>
            <a:r>
              <a:rPr lang="en-US" dirty="0" smtClean="0">
                <a:latin typeface="Calibri" charset="0"/>
              </a:rPr>
              <a:t>seconds.</a:t>
            </a:r>
            <a:endParaRPr lang="en-US" dirty="0">
              <a:latin typeface="Calibri" charset="0"/>
            </a:endParaRPr>
          </a:p>
          <a:p>
            <a:pPr eaLnBrk="1" hangingPunct="1"/>
            <a:endParaRPr lang="en-US" dirty="0">
              <a:latin typeface="Calibri" charset="0"/>
            </a:endParaRPr>
          </a:p>
          <a:p>
            <a:pPr eaLnBrk="1" hangingPunct="1"/>
            <a:r>
              <a:rPr lang="en-US" dirty="0">
                <a:latin typeface="Calibri" charset="0"/>
              </a:rPr>
              <a:t>Clarify that when we develop lesson objectives for the </a:t>
            </a:r>
            <a:r>
              <a:rPr lang="en-US" dirty="0" smtClean="0">
                <a:latin typeface="Calibri" charset="0"/>
              </a:rPr>
              <a:t>Designated</a:t>
            </a:r>
            <a:r>
              <a:rPr lang="en-US" baseline="0" dirty="0" smtClean="0">
                <a:latin typeface="Calibri" charset="0"/>
              </a:rPr>
              <a:t> </a:t>
            </a:r>
            <a:r>
              <a:rPr lang="en-US" dirty="0" smtClean="0">
                <a:latin typeface="Calibri" charset="0"/>
              </a:rPr>
              <a:t>ELD </a:t>
            </a:r>
            <a:r>
              <a:rPr lang="en-US" dirty="0">
                <a:latin typeface="Calibri" charset="0"/>
              </a:rPr>
              <a:t>block of time, we refer to those as ELD Objectives</a:t>
            </a:r>
            <a:r>
              <a:rPr lang="en-US" dirty="0" smtClean="0">
                <a:latin typeface="Calibri" charset="0"/>
              </a:rPr>
              <a:t>.</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7FD009C2-E2FA-3B45-87C2-BE6AE1977262}" type="slidenum">
              <a:rPr lang="en-US" sz="1200"/>
              <a:pPr/>
              <a:t>19</a:t>
            </a:fld>
            <a:endParaRPr lang="en-US" sz="1200"/>
          </a:p>
        </p:txBody>
      </p:sp>
    </p:spTree>
    <p:extLst>
      <p:ext uri="{BB962C8B-B14F-4D97-AF65-F5344CB8AC3E}">
        <p14:creationId xmlns:p14="http://schemas.microsoft.com/office/powerpoint/2010/main" val="143144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r>
              <a:rPr lang="en-US" dirty="0" smtClean="0"/>
              <a:t>For</a:t>
            </a:r>
            <a:r>
              <a:rPr lang="en-US" baseline="0" dirty="0" smtClean="0"/>
              <a:t> our grounding</a:t>
            </a:r>
            <a:r>
              <a:rPr lang="en-US" dirty="0" smtClean="0"/>
              <a:t>,</a:t>
            </a:r>
            <a:r>
              <a:rPr lang="en-US" baseline="0" dirty="0" smtClean="0"/>
              <a:t> we will practice matching Mentor texts to their focus question and guiding questions.</a:t>
            </a:r>
          </a:p>
          <a:p>
            <a:r>
              <a:rPr lang="en-US" baseline="0" dirty="0" smtClean="0"/>
              <a:t>Read the directions on the slide.</a:t>
            </a:r>
          </a:p>
          <a:p>
            <a:endParaRPr lang="en-US" dirty="0" smtClean="0"/>
          </a:p>
          <a:p>
            <a:r>
              <a:rPr lang="en-US" dirty="0" smtClean="0"/>
              <a:t>Distribute</a:t>
            </a:r>
            <a:r>
              <a:rPr lang="en-US" baseline="0" dirty="0" smtClean="0"/>
              <a:t> one envelope to each partner pair with mentor text, standards and Guiding Questions cards.</a:t>
            </a:r>
          </a:p>
          <a:p>
            <a:r>
              <a:rPr lang="en-US" baseline="0" dirty="0" smtClean="0"/>
              <a:t>Distribute Constructive Conversation cards with CREATE, CLARIFY, FORTIFY and NEGOTIATE cards to facilitate conversation.</a:t>
            </a:r>
            <a:endParaRPr lang="en-US" dirty="0"/>
          </a:p>
        </p:txBody>
      </p:sp>
      <p:sp>
        <p:nvSpPr>
          <p:cNvPr id="4" name="Slide Number Placeholder 3"/>
          <p:cNvSpPr>
            <a:spLocks noGrp="1"/>
          </p:cNvSpPr>
          <p:nvPr>
            <p:ph type="sldNum" sz="quarter" idx="10"/>
          </p:nvPr>
        </p:nvSpPr>
        <p:spPr/>
        <p:txBody>
          <a:bodyPr/>
          <a:lstStyle/>
          <a:p>
            <a:fld id="{BEF617D7-3D2C-D143-A464-6D72A0E3106C}" type="slidenum">
              <a:rPr lang="en-US" smtClean="0"/>
              <a:t>2</a:t>
            </a:fld>
            <a:endParaRPr lang="en-US"/>
          </a:p>
        </p:txBody>
      </p:sp>
    </p:spTree>
    <p:extLst>
      <p:ext uri="{BB962C8B-B14F-4D97-AF65-F5344CB8AC3E}">
        <p14:creationId xmlns:p14="http://schemas.microsoft.com/office/powerpoint/2010/main" val="103158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360"/>
              </a:spcBef>
              <a:spcAft>
                <a:spcPts val="0"/>
              </a:spcAft>
              <a:buClrTx/>
              <a:buSzTx/>
              <a:buFontTx/>
              <a:buNone/>
              <a:tabLst/>
              <a:defRPr/>
            </a:pPr>
            <a:r>
              <a:rPr lang="en-US" dirty="0" smtClean="0">
                <a:latin typeface="Calibri" charset="0"/>
              </a:rPr>
              <a:t>2</a:t>
            </a:r>
            <a:r>
              <a:rPr lang="en-US" baseline="0" dirty="0" smtClean="0">
                <a:latin typeface="Calibri" charset="0"/>
              </a:rPr>
              <a:t> minutes </a:t>
            </a:r>
            <a:r>
              <a:rPr lang="en-US" b="1" baseline="0" dirty="0" smtClean="0">
                <a:latin typeface="Calibri" charset="0"/>
              </a:rPr>
              <a:t>Note: </a:t>
            </a:r>
            <a:r>
              <a:rPr lang="en-US" baseline="0" dirty="0" smtClean="0">
                <a:latin typeface="Calibri" charset="0"/>
              </a:rPr>
              <a:t>you may want to create a color coded chart of the ELD objective sentence frame and post in front of room as a scaffold</a:t>
            </a:r>
          </a:p>
          <a:p>
            <a:pPr eaLnBrk="1" hangingPunct="1"/>
            <a:endParaRPr lang="en-US" baseline="0" dirty="0" smtClean="0">
              <a:latin typeface="Calibri" charset="0"/>
            </a:endParaRPr>
          </a:p>
          <a:p>
            <a:pPr eaLnBrk="1" hangingPunct="1"/>
            <a:r>
              <a:rPr lang="en-US" dirty="0" smtClean="0">
                <a:latin typeface="Calibri" charset="0"/>
              </a:rPr>
              <a:t>We </a:t>
            </a:r>
            <a:r>
              <a:rPr lang="en-US" dirty="0">
                <a:latin typeface="Calibri" charset="0"/>
              </a:rPr>
              <a:t>develop an ELD Objective from the CA ELD Standards, leading with Part II, Learning About How English Works.</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(“Students will be able to…”):</a:t>
            </a:r>
          </a:p>
          <a:p>
            <a:pPr eaLnBrk="1" hangingPunct="1"/>
            <a:r>
              <a:rPr lang="en-US" dirty="0">
                <a:latin typeface="Calibri" charset="0"/>
              </a:rPr>
              <a:t>We’ve developed a formula for creating ELD Objectives.  We will highlight the function, ELD Content, form and specific language, as well as the type of engagement activity.</a:t>
            </a:r>
          </a:p>
          <a:p>
            <a:pPr eaLnBrk="1" hangingPunct="1"/>
            <a:r>
              <a:rPr lang="en-US" u="sng" dirty="0">
                <a:latin typeface="Calibri" charset="0"/>
              </a:rPr>
              <a:t>Click animation </a:t>
            </a:r>
            <a:r>
              <a:rPr lang="en-US" dirty="0">
                <a:latin typeface="Calibri" charset="0"/>
              </a:rPr>
              <a:t>(brackets on ELD Content):</a:t>
            </a:r>
          </a:p>
          <a:p>
            <a:pPr eaLnBrk="1" hangingPunct="1"/>
            <a:r>
              <a:rPr lang="en-US" dirty="0">
                <a:latin typeface="Calibri" charset="0"/>
              </a:rPr>
              <a:t>The </a:t>
            </a:r>
            <a:r>
              <a:rPr lang="en-US" b="1" dirty="0">
                <a:latin typeface="Calibri" charset="0"/>
              </a:rPr>
              <a:t>ELD content </a:t>
            </a:r>
            <a:r>
              <a:rPr lang="en-US" dirty="0">
                <a:latin typeface="Calibri" charset="0"/>
              </a:rPr>
              <a:t>portion will come from CA ELD Standards  Part II: Learning About How English Works.  </a:t>
            </a:r>
            <a:r>
              <a:rPr lang="en-US" i="1" dirty="0">
                <a:latin typeface="Calibri" charset="0"/>
              </a:rPr>
              <a:t>What are students going to </a:t>
            </a:r>
            <a:r>
              <a:rPr lang="en-US" b="1" i="1" dirty="0">
                <a:latin typeface="Calibri" charset="0"/>
              </a:rPr>
              <a:t>learn</a:t>
            </a:r>
            <a:r>
              <a:rPr lang="en-US" i="1" dirty="0">
                <a:latin typeface="Calibri" charset="0"/>
              </a:rPr>
              <a:t> about language?</a:t>
            </a:r>
            <a:endParaRPr lang="en-US" dirty="0">
              <a:latin typeface="Calibri" charset="0"/>
            </a:endParaRPr>
          </a:p>
          <a:p>
            <a:pPr eaLnBrk="1" hangingPunct="1"/>
            <a:r>
              <a:rPr lang="en-US" u="sng" dirty="0">
                <a:latin typeface="Calibri" charset="0"/>
              </a:rPr>
              <a:t>Click animation </a:t>
            </a:r>
            <a:r>
              <a:rPr lang="en-US" dirty="0">
                <a:latin typeface="Calibri" charset="0"/>
              </a:rPr>
              <a:t>(function):</a:t>
            </a:r>
          </a:p>
          <a:p>
            <a:pPr eaLnBrk="1" hangingPunct="1"/>
            <a:r>
              <a:rPr lang="en-US" dirty="0">
                <a:latin typeface="Calibri" charset="0"/>
              </a:rPr>
              <a:t>The </a:t>
            </a:r>
            <a:r>
              <a:rPr lang="en-US" b="1" dirty="0">
                <a:latin typeface="Calibri" charset="0"/>
              </a:rPr>
              <a:t>function</a:t>
            </a:r>
            <a:r>
              <a:rPr lang="en-US" dirty="0">
                <a:latin typeface="Calibri" charset="0"/>
              </a:rPr>
              <a:t> may come from the Teacher Resource section under Purposes for Using Language (not always, but it’s one place to look for it).  </a:t>
            </a:r>
            <a:r>
              <a:rPr lang="en-US" i="1" dirty="0">
                <a:latin typeface="Calibri" charset="0"/>
              </a:rPr>
              <a:t>How are students going to be asked to </a:t>
            </a:r>
            <a:r>
              <a:rPr lang="en-US" b="1" i="1" dirty="0">
                <a:latin typeface="Calibri" charset="0"/>
              </a:rPr>
              <a:t>use</a:t>
            </a:r>
            <a:r>
              <a:rPr lang="en-US" i="1" dirty="0">
                <a:latin typeface="Calibri" charset="0"/>
              </a:rPr>
              <a:t> language?</a:t>
            </a:r>
            <a:endParaRPr lang="en-US" dirty="0">
              <a:latin typeface="Calibri" charset="0"/>
            </a:endParaRPr>
          </a:p>
          <a:p>
            <a:pPr eaLnBrk="1" hangingPunct="1"/>
            <a:r>
              <a:rPr lang="en-US" u="sng" dirty="0">
                <a:latin typeface="Calibri" charset="0"/>
              </a:rPr>
              <a:t>Click animation </a:t>
            </a:r>
            <a:r>
              <a:rPr lang="en-US" dirty="0">
                <a:latin typeface="Calibri" charset="0"/>
              </a:rPr>
              <a:t>(form/specific language):</a:t>
            </a:r>
          </a:p>
          <a:p>
            <a:pPr eaLnBrk="1" hangingPunct="1"/>
            <a:r>
              <a:rPr lang="en-US" dirty="0">
                <a:latin typeface="Calibri" charset="0"/>
              </a:rPr>
              <a:t>The </a:t>
            </a:r>
            <a:r>
              <a:rPr lang="en-US" b="1" dirty="0">
                <a:latin typeface="Calibri" charset="0"/>
              </a:rPr>
              <a:t>form and/or specific language </a:t>
            </a:r>
            <a:r>
              <a:rPr lang="en-US" dirty="0">
                <a:latin typeface="Calibri" charset="0"/>
              </a:rPr>
              <a:t>will also come from Part II.  </a:t>
            </a:r>
            <a:r>
              <a:rPr lang="en-US" i="1" dirty="0">
                <a:latin typeface="Calibri" charset="0"/>
              </a:rPr>
              <a:t>What might that language </a:t>
            </a:r>
            <a:r>
              <a:rPr lang="en-US" b="1" i="1" dirty="0">
                <a:latin typeface="Calibri" charset="0"/>
              </a:rPr>
              <a:t>sound</a:t>
            </a:r>
            <a:r>
              <a:rPr lang="en-US" i="1" dirty="0">
                <a:latin typeface="Calibri" charset="0"/>
              </a:rPr>
              <a:t> like?</a:t>
            </a:r>
            <a:endParaRPr lang="en-US" dirty="0">
              <a:latin typeface="Calibri" charset="0"/>
            </a:endParaRPr>
          </a:p>
          <a:p>
            <a:pPr eaLnBrk="1" hangingPunct="1"/>
            <a:r>
              <a:rPr lang="en-US" u="sng" dirty="0">
                <a:latin typeface="Calibri" charset="0"/>
              </a:rPr>
              <a:t>Click animation </a:t>
            </a:r>
            <a:r>
              <a:rPr lang="en-US" dirty="0">
                <a:latin typeface="Calibri" charset="0"/>
              </a:rPr>
              <a:t>(bracket for type of engagement activity):</a:t>
            </a:r>
          </a:p>
          <a:p>
            <a:pPr eaLnBrk="1" hangingPunct="1"/>
            <a:r>
              <a:rPr lang="en-US" dirty="0">
                <a:latin typeface="Calibri" charset="0"/>
              </a:rPr>
              <a:t>For the </a:t>
            </a:r>
            <a:r>
              <a:rPr lang="en-US" b="1" dirty="0">
                <a:latin typeface="Calibri" charset="0"/>
              </a:rPr>
              <a:t>type of engagement activity</a:t>
            </a:r>
            <a:r>
              <a:rPr lang="en-US" dirty="0">
                <a:latin typeface="Calibri" charset="0"/>
              </a:rPr>
              <a:t>, you look at Part I: Interacting in Meaningful Ways of the CA ELD Standards.  </a:t>
            </a:r>
            <a:r>
              <a:rPr lang="en-US" i="1" dirty="0">
                <a:latin typeface="Calibri" charset="0"/>
              </a:rPr>
              <a:t>How will students </a:t>
            </a:r>
            <a:r>
              <a:rPr lang="en-US" b="1" i="1" dirty="0">
                <a:latin typeface="Calibri" charset="0"/>
              </a:rPr>
              <a:t>practice</a:t>
            </a:r>
            <a:r>
              <a:rPr lang="en-US" i="1" dirty="0">
                <a:latin typeface="Calibri" charset="0"/>
              </a:rPr>
              <a:t> language?</a:t>
            </a:r>
          </a:p>
          <a:p>
            <a:pPr eaLnBrk="1" hangingPunct="1"/>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9363FFFA-BB65-3242-9A7D-5C69BA5CDA8E}" type="slidenum">
              <a:rPr lang="en-US" sz="1200"/>
              <a:pPr/>
              <a:t>20</a:t>
            </a:fld>
            <a:endParaRPr lang="en-US" sz="1200"/>
          </a:p>
        </p:txBody>
      </p:sp>
    </p:spTree>
    <p:extLst>
      <p:ext uri="{BB962C8B-B14F-4D97-AF65-F5344CB8AC3E}">
        <p14:creationId xmlns:p14="http://schemas.microsoft.com/office/powerpoint/2010/main" val="200166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30 seconds.</a:t>
            </a:r>
            <a:endParaRPr lang="en-US" dirty="0">
              <a:latin typeface="Calibri" charset="0"/>
            </a:endParaRPr>
          </a:p>
          <a:p>
            <a:pPr eaLnBrk="1" hangingPunct="1"/>
            <a:endParaRPr lang="en-US" dirty="0">
              <a:latin typeface="Calibri" charset="0"/>
            </a:endParaRPr>
          </a:p>
          <a:p>
            <a:pPr eaLnBrk="1" hangingPunct="1"/>
            <a:r>
              <a:rPr lang="en-US" dirty="0">
                <a:latin typeface="Calibri" charset="0"/>
              </a:rPr>
              <a:t>Let’s look at Part II, section B. Expanding and Enriching Ideas to practice with.</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DBCAE7CE-EA39-9145-BE3A-DE717D6E968A}" type="slidenum">
              <a:rPr lang="en-US" sz="1200"/>
              <a:pPr/>
              <a:t>21</a:t>
            </a:fld>
            <a:endParaRPr lang="en-US" sz="1200"/>
          </a:p>
        </p:txBody>
      </p:sp>
    </p:spTree>
    <p:extLst>
      <p:ext uri="{BB962C8B-B14F-4D97-AF65-F5344CB8AC3E}">
        <p14:creationId xmlns:p14="http://schemas.microsoft.com/office/powerpoint/2010/main" val="1942351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2 minutes</a:t>
            </a:r>
            <a:endParaRPr lang="en-US" dirty="0">
              <a:latin typeface="Calibri" charset="0"/>
            </a:endParaRPr>
          </a:p>
          <a:p>
            <a:pPr eaLnBrk="1" hangingPunct="1"/>
            <a:r>
              <a:rPr lang="en-US" dirty="0">
                <a:latin typeface="Calibri" charset="0"/>
              </a:rPr>
              <a:t>Let’s examine Part II. </a:t>
            </a:r>
            <a:r>
              <a:rPr lang="en-US" dirty="0" smtClean="0">
                <a:latin typeface="Calibri" charset="0"/>
              </a:rPr>
              <a:t>B 3:</a:t>
            </a:r>
            <a:r>
              <a:rPr lang="en-US" baseline="0" dirty="0" smtClean="0">
                <a:latin typeface="Calibri" charset="0"/>
              </a:rPr>
              <a:t> Using verbs and verb phrases</a:t>
            </a:r>
            <a:endParaRPr lang="en-US" dirty="0">
              <a:latin typeface="Calibri" charset="0"/>
            </a:endParaRPr>
          </a:p>
          <a:p>
            <a:pPr eaLnBrk="1" hangingPunct="1"/>
            <a:endParaRPr lang="en-US" dirty="0">
              <a:latin typeface="Calibri" charset="0"/>
            </a:endParaRPr>
          </a:p>
          <a:p>
            <a:pPr eaLnBrk="1" hangingPunct="1"/>
            <a:r>
              <a:rPr lang="en-US" u="sng" dirty="0">
                <a:latin typeface="Calibri" charset="0"/>
              </a:rPr>
              <a:t>Click animation:</a:t>
            </a:r>
            <a:endParaRPr lang="en-US" dirty="0">
              <a:latin typeface="Calibri" charset="0"/>
            </a:endParaRPr>
          </a:p>
          <a:p>
            <a:pPr eaLnBrk="1" hangingPunct="1"/>
            <a:r>
              <a:rPr lang="en-US" dirty="0">
                <a:latin typeface="Calibri" charset="0"/>
              </a:rPr>
              <a:t>Read the question at the top.</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(first bubble):</a:t>
            </a:r>
          </a:p>
          <a:p>
            <a:pPr eaLnBrk="1" hangingPunct="1"/>
            <a:r>
              <a:rPr lang="en-US" dirty="0">
                <a:latin typeface="Calibri" charset="0"/>
              </a:rPr>
              <a:t>In this standard the “what” is verb tenses.  Students will learn about verb tenses.</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(second bubble):</a:t>
            </a:r>
          </a:p>
          <a:p>
            <a:pPr eaLnBrk="1" hangingPunct="1"/>
            <a:r>
              <a:rPr lang="en-US" dirty="0">
                <a:latin typeface="Calibri" charset="0"/>
              </a:rPr>
              <a:t>What is the purpose for examining verb tenses, “the why”?  To convey time.</a:t>
            </a:r>
          </a:p>
          <a:p>
            <a:pPr eaLnBrk="1" hangingPunct="1"/>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B9E0A3BB-FB59-6643-B603-1E0E6EEBE39C}" type="slidenum">
              <a:rPr lang="en-US" sz="1200"/>
              <a:pPr/>
              <a:t>22</a:t>
            </a:fld>
            <a:endParaRPr lang="en-US" sz="1200"/>
          </a:p>
        </p:txBody>
      </p:sp>
    </p:spTree>
    <p:extLst>
      <p:ext uri="{BB962C8B-B14F-4D97-AF65-F5344CB8AC3E}">
        <p14:creationId xmlns:p14="http://schemas.microsoft.com/office/powerpoint/2010/main" val="55571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30 </a:t>
            </a:r>
            <a:r>
              <a:rPr lang="en-US" dirty="0">
                <a:latin typeface="Calibri" charset="0"/>
              </a:rPr>
              <a:t>seconds</a:t>
            </a:r>
          </a:p>
          <a:p>
            <a:pPr eaLnBrk="1" hangingPunct="1"/>
            <a:endParaRPr lang="en-US" dirty="0">
              <a:latin typeface="Calibri" charset="0"/>
            </a:endParaRPr>
          </a:p>
          <a:p>
            <a:pPr eaLnBrk="1" hangingPunct="1"/>
            <a:r>
              <a:rPr lang="en-US" u="sng" dirty="0">
                <a:latin typeface="Calibri" charset="0"/>
              </a:rPr>
              <a:t>Click animation</a:t>
            </a:r>
            <a:r>
              <a:rPr lang="en-US" dirty="0">
                <a:latin typeface="Calibri" charset="0"/>
              </a:rPr>
              <a:t>(bracket):</a:t>
            </a:r>
          </a:p>
          <a:p>
            <a:pPr eaLnBrk="1" hangingPunct="1"/>
            <a:r>
              <a:rPr lang="en-US" dirty="0">
                <a:latin typeface="Calibri" charset="0"/>
              </a:rPr>
              <a:t>We look to Part I: Interacting in Meaningful Ways to see the type of engagement activity we will be using.</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4A1C31-AB4B-7D4A-9AE0-541D43734081}" type="slidenum">
              <a:rPr lang="en-US" sz="1200"/>
              <a:pPr/>
              <a:t>23</a:t>
            </a:fld>
            <a:endParaRPr lang="en-US" sz="1200"/>
          </a:p>
        </p:txBody>
      </p:sp>
    </p:spTree>
    <p:extLst>
      <p:ext uri="{BB962C8B-B14F-4D97-AF65-F5344CB8AC3E}">
        <p14:creationId xmlns:p14="http://schemas.microsoft.com/office/powerpoint/2010/main" val="22393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30 </a:t>
            </a:r>
            <a:r>
              <a:rPr lang="en-US" dirty="0">
                <a:latin typeface="Calibri" charset="0"/>
              </a:rPr>
              <a:t>seconds on this slide.</a:t>
            </a:r>
          </a:p>
          <a:p>
            <a:pPr eaLnBrk="1" hangingPunct="1"/>
            <a:endParaRPr lang="en-US" dirty="0">
              <a:latin typeface="Calibri" charset="0"/>
            </a:endParaRPr>
          </a:p>
          <a:p>
            <a:pPr eaLnBrk="1" hangingPunct="1"/>
            <a:r>
              <a:rPr lang="en-US" dirty="0">
                <a:latin typeface="Calibri" charset="0"/>
              </a:rPr>
              <a:t>Let’s look at Part I, section A. Collaborative mode</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DF9022F0-B46C-E846-9072-78464A11C66C}" type="slidenum">
              <a:rPr lang="en-US" sz="1200"/>
              <a:pPr/>
              <a:t>24</a:t>
            </a:fld>
            <a:endParaRPr lang="en-US" sz="1200"/>
          </a:p>
        </p:txBody>
      </p:sp>
    </p:spTree>
    <p:extLst>
      <p:ext uri="{BB962C8B-B14F-4D97-AF65-F5344CB8AC3E}">
        <p14:creationId xmlns:p14="http://schemas.microsoft.com/office/powerpoint/2010/main" val="471401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30</a:t>
            </a:r>
            <a:r>
              <a:rPr lang="en-US" baseline="0" dirty="0" smtClean="0">
                <a:latin typeface="Calibri" charset="0"/>
              </a:rPr>
              <a:t> seconds</a:t>
            </a:r>
            <a:endParaRPr lang="en-US" dirty="0">
              <a:latin typeface="Calibri" charset="0"/>
            </a:endParaRPr>
          </a:p>
          <a:p>
            <a:pPr eaLnBrk="1" hangingPunct="1"/>
            <a:r>
              <a:rPr lang="en-US" dirty="0">
                <a:latin typeface="Calibri" charset="0"/>
              </a:rPr>
              <a:t>Ask: How will students collaborate?</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(purple text):</a:t>
            </a:r>
          </a:p>
          <a:p>
            <a:pPr eaLnBrk="1" hangingPunct="1"/>
            <a:r>
              <a:rPr lang="en-US" dirty="0">
                <a:latin typeface="Calibri" charset="0"/>
              </a:rPr>
              <a:t>Class and partner discussions.</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305AF9B-B4CC-0C4C-9C98-D03799E5F774}" type="slidenum">
              <a:rPr lang="en-US" sz="1200"/>
              <a:pPr/>
              <a:t>25</a:t>
            </a:fld>
            <a:endParaRPr lang="en-US" sz="1200"/>
          </a:p>
        </p:txBody>
      </p:sp>
    </p:spTree>
    <p:extLst>
      <p:ext uri="{BB962C8B-B14F-4D97-AF65-F5344CB8AC3E}">
        <p14:creationId xmlns:p14="http://schemas.microsoft.com/office/powerpoint/2010/main" val="169562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5 </a:t>
            </a:r>
            <a:r>
              <a:rPr lang="en-US" dirty="0">
                <a:latin typeface="Calibri" charset="0"/>
              </a:rPr>
              <a:t>minutes on this slide</a:t>
            </a:r>
          </a:p>
          <a:p>
            <a:pPr eaLnBrk="1" hangingPunct="1">
              <a:spcBef>
                <a:spcPct val="0"/>
              </a:spcBef>
            </a:pPr>
            <a:r>
              <a:rPr lang="en-US" dirty="0">
                <a:latin typeface="Calibri" charset="0"/>
              </a:rPr>
              <a:t>Now we will take a look at how it all comes together.  Let’s look at the example ELD Objective we created.</a:t>
            </a:r>
          </a:p>
          <a:p>
            <a:pPr eaLnBrk="1" hangingPunct="1">
              <a:spcBef>
                <a:spcPct val="0"/>
              </a:spcBef>
            </a:pPr>
            <a:r>
              <a:rPr lang="en-US" u="sng" dirty="0">
                <a:latin typeface="Calibri" charset="0"/>
              </a:rPr>
              <a:t>Click animation</a:t>
            </a:r>
            <a:r>
              <a:rPr lang="en-US" dirty="0">
                <a:latin typeface="Calibri" charset="0"/>
              </a:rPr>
              <a:t>:</a:t>
            </a:r>
          </a:p>
          <a:p>
            <a:pPr eaLnBrk="1" hangingPunct="1">
              <a:spcBef>
                <a:spcPct val="0"/>
              </a:spcBef>
            </a:pPr>
            <a:r>
              <a:rPr lang="en-US" dirty="0">
                <a:latin typeface="Calibri" charset="0"/>
              </a:rPr>
              <a:t>Here is our formula (scaffold) –”Students will be able to…”</a:t>
            </a: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The function might come from the Teacher Resources section of the CA ELD Standards.  </a:t>
            </a:r>
            <a:r>
              <a:rPr lang="en-US" i="1" dirty="0">
                <a:latin typeface="Calibri" charset="0"/>
              </a:rPr>
              <a:t>In our example, what is the function? </a:t>
            </a:r>
            <a:r>
              <a:rPr lang="en-US" u="sng" dirty="0">
                <a:latin typeface="Calibri" charset="0"/>
              </a:rPr>
              <a:t>Click animation</a:t>
            </a:r>
            <a:r>
              <a:rPr lang="en-US" dirty="0">
                <a:latin typeface="Calibri" charset="0"/>
              </a:rPr>
              <a:t>:  </a:t>
            </a:r>
            <a:r>
              <a:rPr lang="en-US" i="1" dirty="0">
                <a:latin typeface="Calibri" charset="0"/>
              </a:rPr>
              <a:t>Analyze</a:t>
            </a:r>
            <a:endParaRPr lang="en-US" dirty="0">
              <a:latin typeface="Calibri" charset="0"/>
            </a:endParaRPr>
          </a:p>
          <a:p>
            <a:pPr eaLnBrk="1" hangingPunct="1">
              <a:spcBef>
                <a:spcPct val="0"/>
              </a:spcBef>
            </a:pPr>
            <a:r>
              <a:rPr lang="en-US" u="sng" dirty="0">
                <a:latin typeface="Calibri" charset="0"/>
              </a:rPr>
              <a:t>Click animation</a:t>
            </a:r>
            <a:r>
              <a:rPr lang="en-US" dirty="0">
                <a:latin typeface="Calibri" charset="0"/>
              </a:rPr>
              <a:t>:</a:t>
            </a:r>
          </a:p>
          <a:p>
            <a:pPr eaLnBrk="1" hangingPunct="1">
              <a:spcBef>
                <a:spcPct val="0"/>
              </a:spcBef>
            </a:pPr>
            <a:r>
              <a:rPr lang="en-US" dirty="0">
                <a:latin typeface="Calibri" charset="0"/>
              </a:rPr>
              <a:t>The ELD Content…  </a:t>
            </a:r>
            <a:r>
              <a:rPr lang="en-US" u="sng" dirty="0">
                <a:latin typeface="Calibri" charset="0"/>
              </a:rPr>
              <a:t>Click on animation</a:t>
            </a:r>
            <a:r>
              <a:rPr lang="en-US" dirty="0">
                <a:latin typeface="Calibri" charset="0"/>
              </a:rPr>
              <a:t>:  …comes from Part II of the ELD Standards. </a:t>
            </a:r>
            <a:r>
              <a:rPr lang="en-US" i="1" dirty="0">
                <a:latin typeface="Calibri" charset="0"/>
              </a:rPr>
              <a:t>What is the content in this example?</a:t>
            </a:r>
            <a:endParaRPr lang="en-US" dirty="0">
              <a:latin typeface="Calibri" charset="0"/>
            </a:endParaRP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i="1" dirty="0">
                <a:latin typeface="Calibri" charset="0"/>
              </a:rPr>
              <a:t>verb tenses appropriate to text type and disciplines to convey time</a:t>
            </a: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The form/specific language comes from the standards.  </a:t>
            </a:r>
            <a:r>
              <a:rPr lang="en-US" i="1" dirty="0">
                <a:latin typeface="Calibri" charset="0"/>
              </a:rPr>
              <a:t>What is the form or specific language to be used in this example?</a:t>
            </a:r>
            <a:r>
              <a:rPr lang="en-US" dirty="0">
                <a:latin typeface="Calibri" charset="0"/>
              </a:rPr>
              <a:t>  </a:t>
            </a:r>
            <a:r>
              <a:rPr lang="en-US" u="sng" dirty="0">
                <a:latin typeface="Calibri" charset="0"/>
              </a:rPr>
              <a:t>Click on animation</a:t>
            </a:r>
            <a:r>
              <a:rPr lang="en-US" dirty="0">
                <a:latin typeface="Calibri" charset="0"/>
              </a:rPr>
              <a:t>:</a:t>
            </a:r>
          </a:p>
          <a:p>
            <a:pPr eaLnBrk="1" hangingPunct="1">
              <a:spcBef>
                <a:spcPct val="0"/>
              </a:spcBef>
            </a:pPr>
            <a:r>
              <a:rPr lang="en-US" i="1" dirty="0">
                <a:latin typeface="Calibri" charset="0"/>
              </a:rPr>
              <a:t>…using simple past tense</a:t>
            </a:r>
            <a:r>
              <a:rPr lang="en-US" dirty="0">
                <a:latin typeface="Calibri" charset="0"/>
              </a:rPr>
              <a:t>.  This is what we will hear from the students, simple past tense.</a:t>
            </a: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The type of engagement activity….  </a:t>
            </a:r>
            <a:r>
              <a:rPr lang="en-US" u="sng" dirty="0">
                <a:latin typeface="Calibri" charset="0"/>
              </a:rPr>
              <a:t>Click on animation</a:t>
            </a:r>
            <a:r>
              <a:rPr lang="en-US" dirty="0">
                <a:latin typeface="Calibri" charset="0"/>
              </a:rPr>
              <a:t>: </a:t>
            </a:r>
          </a:p>
          <a:p>
            <a:pPr eaLnBrk="1" hangingPunct="1">
              <a:spcBef>
                <a:spcPct val="0"/>
              </a:spcBef>
            </a:pPr>
            <a:r>
              <a:rPr lang="en-US" dirty="0">
                <a:latin typeface="Calibri" charset="0"/>
              </a:rPr>
              <a:t>…comes from Part I: Interacting in Meaningful Ways.  </a:t>
            </a:r>
            <a:r>
              <a:rPr lang="en-US" i="1" dirty="0">
                <a:latin typeface="Calibri" charset="0"/>
              </a:rPr>
              <a:t>What is the type of activity we are having students engage in for this example?</a:t>
            </a:r>
            <a:endParaRPr lang="en-US" dirty="0">
              <a:latin typeface="Calibri" charset="0"/>
            </a:endParaRP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Building on each other’s ideas during paired and whole group discussions.</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193722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1</a:t>
            </a:r>
            <a:r>
              <a:rPr lang="en-US" baseline="0" dirty="0" smtClean="0">
                <a:latin typeface="Calibri" charset="0"/>
              </a:rPr>
              <a:t> minute</a:t>
            </a:r>
          </a:p>
          <a:p>
            <a:pPr eaLnBrk="1" hangingPunct="1"/>
            <a:r>
              <a:rPr lang="en-US" dirty="0" smtClean="0">
                <a:latin typeface="Calibri" charset="0"/>
              </a:rPr>
              <a:t>The </a:t>
            </a:r>
            <a:r>
              <a:rPr lang="en-US" dirty="0">
                <a:latin typeface="Calibri" charset="0"/>
              </a:rPr>
              <a:t>ELD Objectives should include </a:t>
            </a:r>
            <a:r>
              <a:rPr lang="en-US" dirty="0" smtClean="0">
                <a:latin typeface="Calibri" charset="0"/>
              </a:rPr>
              <a:t>both </a:t>
            </a:r>
            <a:r>
              <a:rPr lang="en-US" dirty="0">
                <a:latin typeface="Calibri" charset="0"/>
              </a:rPr>
              <a:t>Part I and Part II of the CA ELD Standards</a:t>
            </a:r>
            <a:r>
              <a:rPr lang="en-US" dirty="0" smtClean="0">
                <a:latin typeface="Calibri" charset="0"/>
              </a:rPr>
              <a:t>.</a:t>
            </a:r>
          </a:p>
          <a:p>
            <a:pPr eaLnBrk="1" hangingPunct="1"/>
            <a:r>
              <a:rPr lang="en-US" dirty="0" smtClean="0">
                <a:latin typeface="Calibri" charset="0"/>
              </a:rPr>
              <a:t>Notice that Part II is above Part I because Designated ELD</a:t>
            </a:r>
            <a:r>
              <a:rPr lang="en-US" baseline="0" dirty="0" smtClean="0">
                <a:latin typeface="Calibri" charset="0"/>
              </a:rPr>
              <a:t> leads with Part II. </a:t>
            </a:r>
            <a:endParaRPr lang="en-US" dirty="0">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8649C583-DAAF-F24D-A2AA-94E4B1FE9098}" type="slidenum">
              <a:rPr lang="en-US" sz="1200"/>
              <a:pPr/>
              <a:t>27</a:t>
            </a:fld>
            <a:endParaRPr lang="en-US" sz="1200"/>
          </a:p>
        </p:txBody>
      </p:sp>
    </p:spTree>
    <p:extLst>
      <p:ext uri="{BB962C8B-B14F-4D97-AF65-F5344CB8AC3E}">
        <p14:creationId xmlns:p14="http://schemas.microsoft.com/office/powerpoint/2010/main" val="1099794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2 minutes </a:t>
            </a:r>
          </a:p>
          <a:p>
            <a:pPr eaLnBrk="1" hangingPunct="1"/>
            <a:r>
              <a:rPr lang="en-US" dirty="0" smtClean="0">
                <a:latin typeface="Calibri" charset="0"/>
              </a:rPr>
              <a:t>Let’s examine Part II Standard 6. Connecting Ideas.  Read the standard</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(first bubble):</a:t>
            </a:r>
          </a:p>
          <a:p>
            <a:pPr eaLnBrk="1" hangingPunct="1"/>
            <a:r>
              <a:rPr lang="en-US" dirty="0">
                <a:latin typeface="Calibri" charset="0"/>
              </a:rPr>
              <a:t>In this standard the “what” is combine clauses.  Students will learn how to use combined clauses in an increasing variety of ways.</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(second bubble):</a:t>
            </a:r>
          </a:p>
          <a:p>
            <a:pPr eaLnBrk="1" hangingPunct="1"/>
            <a:r>
              <a:rPr lang="en-US" dirty="0">
                <a:latin typeface="Calibri" charset="0"/>
              </a:rPr>
              <a:t>What is the purpose for combining clauses, “the why”?  To make connections between and join ideas.</a:t>
            </a:r>
          </a:p>
          <a:p>
            <a:pPr eaLnBrk="1" hangingPunct="1"/>
            <a:endParaRPr lang="en-US" dirty="0">
              <a:latin typeface="Calibri" charset="0"/>
            </a:endParaRPr>
          </a:p>
          <a:p>
            <a:pPr eaLnBrk="1" hangingPunct="1"/>
            <a:r>
              <a:rPr lang="en-US" u="sng" dirty="0">
                <a:latin typeface="Calibri" charset="0"/>
              </a:rPr>
              <a:t>Click animation</a:t>
            </a:r>
            <a:r>
              <a:rPr lang="en-US" dirty="0">
                <a:latin typeface="Calibri" charset="0"/>
              </a:rPr>
              <a:t> (specific language):</a:t>
            </a:r>
          </a:p>
          <a:p>
            <a:pPr eaLnBrk="1" hangingPunct="1"/>
            <a:r>
              <a:rPr lang="en-US" dirty="0">
                <a:latin typeface="Calibri" charset="0"/>
              </a:rPr>
              <a:t>This standard includes specific language students will use, such as ‘because’.</a:t>
            </a:r>
          </a:p>
          <a:p>
            <a:pPr eaLnBrk="1" hangingPunct="1"/>
            <a:endParaRPr lang="en-US" dirty="0">
              <a:latin typeface="Calibri" charset="0"/>
            </a:endParaRPr>
          </a:p>
          <a:p>
            <a:pPr eaLnBrk="1" hangingPunct="1"/>
            <a:endParaRPr lang="en-US" dirty="0">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67599CD0-809B-A544-95DA-BCB78C1D703F}" type="slidenum">
              <a:rPr lang="en-US" sz="1200"/>
              <a:pPr/>
              <a:t>28</a:t>
            </a:fld>
            <a:endParaRPr lang="en-US" sz="1200"/>
          </a:p>
        </p:txBody>
      </p:sp>
    </p:spTree>
    <p:extLst>
      <p:ext uri="{BB962C8B-B14F-4D97-AF65-F5344CB8AC3E}">
        <p14:creationId xmlns:p14="http://schemas.microsoft.com/office/powerpoint/2010/main" val="372523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30 seconds</a:t>
            </a:r>
            <a:endParaRPr lang="en-US" dirty="0">
              <a:latin typeface="Calibri" charset="0"/>
            </a:endParaRPr>
          </a:p>
          <a:p>
            <a:pPr eaLnBrk="1" hangingPunct="1"/>
            <a:r>
              <a:rPr lang="en-US" dirty="0" smtClean="0">
                <a:latin typeface="Calibri" charset="0"/>
              </a:rPr>
              <a:t>Now let’s look at Part 1 A. 1.  Exchanging</a:t>
            </a:r>
            <a:r>
              <a:rPr lang="en-US" baseline="0" dirty="0" smtClean="0">
                <a:latin typeface="Calibri" charset="0"/>
              </a:rPr>
              <a:t> information and ideas</a:t>
            </a:r>
            <a:r>
              <a:rPr lang="en-US" dirty="0" smtClean="0">
                <a:latin typeface="Calibri" charset="0"/>
              </a:rPr>
              <a:t>.  How </a:t>
            </a:r>
            <a:r>
              <a:rPr lang="en-US" dirty="0">
                <a:latin typeface="Calibri" charset="0"/>
              </a:rPr>
              <a:t>will students use the language?</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(purple text):</a:t>
            </a:r>
          </a:p>
          <a:p>
            <a:pPr eaLnBrk="1" hangingPunct="1"/>
            <a:r>
              <a:rPr lang="en-US" dirty="0">
                <a:latin typeface="Calibri" charset="0"/>
              </a:rPr>
              <a:t>Contribute to class, group, and partner discussions.</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2F6E7333-57AE-B448-AAAB-60DA5CA128D5}" type="slidenum">
              <a:rPr lang="en-US" sz="1200"/>
              <a:pPr/>
              <a:t>29</a:t>
            </a:fld>
            <a:endParaRPr lang="en-US" sz="1200"/>
          </a:p>
        </p:txBody>
      </p:sp>
    </p:spTree>
    <p:extLst>
      <p:ext uri="{BB962C8B-B14F-4D97-AF65-F5344CB8AC3E}">
        <p14:creationId xmlns:p14="http://schemas.microsoft.com/office/powerpoint/2010/main" val="128172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Review</a:t>
            </a:r>
            <a:r>
              <a:rPr lang="en-US" baseline="0" dirty="0" smtClean="0"/>
              <a:t> matches whole group.  </a:t>
            </a:r>
          </a:p>
          <a:p>
            <a:r>
              <a:rPr lang="en-US" baseline="0" dirty="0" smtClean="0"/>
              <a:t>For each text, ask:</a:t>
            </a:r>
          </a:p>
          <a:p>
            <a:r>
              <a:rPr lang="en-US" baseline="0" dirty="0" smtClean="0"/>
              <a:t>What standard does this text exemplify (Mentor text)</a:t>
            </a:r>
          </a:p>
          <a:p>
            <a:r>
              <a:rPr lang="en-US" baseline="0" dirty="0" smtClean="0"/>
              <a:t>What Guiding Question best fits this text.  Why?</a:t>
            </a:r>
          </a:p>
          <a:p>
            <a:r>
              <a:rPr lang="en-US" baseline="0" dirty="0" smtClean="0"/>
              <a:t>Elicit responses from participants.</a:t>
            </a:r>
          </a:p>
          <a:p>
            <a:r>
              <a:rPr lang="en-US" baseline="0" dirty="0" smtClean="0"/>
              <a:t>You may have participants refer to their Standards at a Glance or Matrices as a resource if necessary.  </a:t>
            </a:r>
          </a:p>
          <a:p>
            <a:endParaRPr lang="en-US" dirty="0"/>
          </a:p>
        </p:txBody>
      </p:sp>
      <p:sp>
        <p:nvSpPr>
          <p:cNvPr id="4" name="Slide Number Placeholder 3"/>
          <p:cNvSpPr>
            <a:spLocks noGrp="1"/>
          </p:cNvSpPr>
          <p:nvPr>
            <p:ph type="sldNum" sz="quarter" idx="10"/>
          </p:nvPr>
        </p:nvSpPr>
        <p:spPr/>
        <p:txBody>
          <a:bodyPr/>
          <a:lstStyle/>
          <a:p>
            <a:fld id="{BEF617D7-3D2C-D143-A464-6D72A0E3106C}" type="slidenum">
              <a:rPr lang="en-US" smtClean="0"/>
              <a:t>3</a:t>
            </a:fld>
            <a:endParaRPr lang="en-US"/>
          </a:p>
        </p:txBody>
      </p:sp>
    </p:spTree>
    <p:extLst>
      <p:ext uri="{BB962C8B-B14F-4D97-AF65-F5344CB8AC3E}">
        <p14:creationId xmlns:p14="http://schemas.microsoft.com/office/powerpoint/2010/main" val="1775655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MS PGothic" panose="020B0600070205080204" pitchFamily="34" charset="-128"/>
                <a:cs typeface="MS PGothic" panose="020B0600070205080204" pitchFamily="34" charset="-128"/>
              </a:rPr>
              <a:t>2 minutes on this slide</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Read first bullet.</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function can be pulled from Part I/II teacher resources section under Purposes for Using Language.</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ELD Content comes from Part II: Learning About How English Works.</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form or specific language can come from Part II or other resources or the target language you are teaching such as descriptive words for adjectives/adverbs, noun phrases, etc.</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type of engagement will come from Part I: Interacting in Meaningful Ways.</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Read last two bullets:</a:t>
            </a:r>
          </a:p>
          <a:p>
            <a:pPr marL="285750" indent="-285750" eaLnBrk="1" fontAlgn="auto" hangingPunct="1">
              <a:spcAft>
                <a:spcPts val="0"/>
              </a:spcAft>
              <a:buFont typeface="Arial" panose="020B0604020202020204" pitchFamily="34" charset="0"/>
              <a:buChar char="•"/>
              <a:defRPr/>
            </a:pPr>
            <a:r>
              <a:rPr lang="en-US" sz="1800" dirty="0" smtClean="0">
                <a:solidFill>
                  <a:schemeClr val="tx1">
                    <a:lumMod val="50000"/>
                    <a:lumOff val="50000"/>
                  </a:schemeClr>
                </a:solidFill>
                <a:ea typeface="MS PGothic" panose="020B0600070205080204" pitchFamily="34" charset="-128"/>
                <a:cs typeface="Century Gothic"/>
              </a:rPr>
              <a:t>Collaboratively work with a partner to identify the different components of the sample ELD Objectives</a:t>
            </a:r>
          </a:p>
          <a:p>
            <a:pPr marL="285750" indent="-285750" eaLnBrk="1" fontAlgn="auto" hangingPunct="1">
              <a:lnSpc>
                <a:spcPct val="130000"/>
              </a:lnSpc>
              <a:spcAft>
                <a:spcPts val="0"/>
              </a:spcAft>
              <a:buFont typeface="Arial" panose="020B0604020202020204" pitchFamily="34" charset="0"/>
              <a:buChar char="•"/>
              <a:defRPr/>
            </a:pPr>
            <a:r>
              <a:rPr lang="en-US" sz="1800" dirty="0" smtClean="0">
                <a:solidFill>
                  <a:schemeClr val="tx1">
                    <a:lumMod val="50000"/>
                    <a:lumOff val="50000"/>
                  </a:schemeClr>
                </a:solidFill>
                <a:ea typeface="MS PGothic" panose="020B0600070205080204" pitchFamily="34" charset="-128"/>
                <a:cs typeface="Century Gothic"/>
              </a:rPr>
              <a:t>Be prepared to share</a:t>
            </a:r>
          </a:p>
        </p:txBody>
      </p:sp>
    </p:spTree>
    <p:extLst>
      <p:ext uri="{BB962C8B-B14F-4D97-AF65-F5344CB8AC3E}">
        <p14:creationId xmlns:p14="http://schemas.microsoft.com/office/powerpoint/2010/main" val="1690310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4"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MS PGothic" panose="020B0600070205080204" pitchFamily="34" charset="-128"/>
                <a:cs typeface="MS PGothic" panose="020B0600070205080204" pitchFamily="34" charset="-128"/>
              </a:rPr>
              <a:t>4 minutes</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Read the example ELD Objective</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Let participants know that they will identify the components of an ELD Objective.</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Give them 2 minutes to read the objective and to process quietly.</a:t>
            </a:r>
          </a:p>
          <a:p>
            <a:pPr eaLnBrk="1" hangingPunct="1">
              <a:spcBef>
                <a:spcPct val="0"/>
              </a:spcBef>
              <a:defRPr/>
            </a:pPr>
            <a:endParaRPr lang="en-US" altLang="en-US" dirty="0" smtClean="0">
              <a:ea typeface="MS PGothic" panose="020B0600070205080204" pitchFamily="34" charset="-128"/>
              <a:cs typeface="MS PGothic" panose="020B0600070205080204" pitchFamily="34" charset="-128"/>
            </a:endParaRP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After 2 minutes ask:</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function? </a:t>
            </a:r>
            <a:r>
              <a:rPr lang="en-US" altLang="en-US" u="sng" dirty="0" smtClean="0">
                <a:ea typeface="MS PGothic" panose="020B0600070205080204" pitchFamily="34" charset="-128"/>
                <a:cs typeface="MS PGothic" panose="020B0600070205080204" pitchFamily="34" charset="-128"/>
              </a:rPr>
              <a:t>Click animation</a:t>
            </a:r>
            <a:r>
              <a:rPr lang="en-US" altLang="en-US" dirty="0" smtClean="0">
                <a:ea typeface="MS PGothic" panose="020B0600070205080204" pitchFamily="34" charset="-128"/>
                <a:cs typeface="MS PGothic" panose="020B0600070205080204" pitchFamily="34" charset="-128"/>
              </a:rPr>
              <a:t>: </a:t>
            </a:r>
            <a:r>
              <a:rPr lang="en-US" altLang="en-US" i="1" dirty="0" smtClean="0">
                <a:ea typeface="MS PGothic" panose="020B0600070205080204" pitchFamily="34" charset="-128"/>
                <a:cs typeface="MS PGothic" panose="020B0600070205080204" pitchFamily="34" charset="-128"/>
              </a:rPr>
              <a:t>express cause and effect</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ELD Content? </a:t>
            </a:r>
            <a:r>
              <a:rPr lang="en-US" altLang="en-US" u="sng" dirty="0" smtClean="0">
                <a:ea typeface="MS PGothic" panose="020B0600070205080204" pitchFamily="34" charset="-128"/>
                <a:cs typeface="MS PGothic" panose="020B0600070205080204" pitchFamily="34" charset="-128"/>
              </a:rPr>
              <a:t>Click animation</a:t>
            </a:r>
            <a:r>
              <a:rPr lang="en-US" altLang="en-US" dirty="0" smtClean="0">
                <a:ea typeface="MS PGothic" panose="020B0600070205080204" pitchFamily="34" charset="-128"/>
                <a:cs typeface="MS PGothic" panose="020B0600070205080204" pitchFamily="34" charset="-128"/>
              </a:rPr>
              <a:t>:  </a:t>
            </a:r>
            <a:r>
              <a:rPr lang="en-US" altLang="en-US" i="1" dirty="0" smtClean="0">
                <a:ea typeface="MS PGothic" panose="020B0600070205080204" pitchFamily="34" charset="-128"/>
                <a:cs typeface="MS PGothic" panose="020B0600070205080204" pitchFamily="34" charset="-128"/>
              </a:rPr>
              <a:t>by combining clauses and joining ideas</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form or specific language?  </a:t>
            </a:r>
            <a:r>
              <a:rPr lang="en-US" altLang="en-US" u="sng" dirty="0" smtClean="0">
                <a:ea typeface="MS PGothic" panose="020B0600070205080204" pitchFamily="34" charset="-128"/>
                <a:cs typeface="MS PGothic" panose="020B0600070205080204" pitchFamily="34" charset="-128"/>
              </a:rPr>
              <a:t>Click animation</a:t>
            </a:r>
            <a:r>
              <a:rPr lang="en-US" altLang="en-US" dirty="0" smtClean="0">
                <a:ea typeface="MS PGothic" panose="020B0600070205080204" pitchFamily="34" charset="-128"/>
                <a:cs typeface="MS PGothic" panose="020B0600070205080204" pitchFamily="34" charset="-128"/>
              </a:rPr>
              <a:t>: </a:t>
            </a:r>
            <a:r>
              <a:rPr lang="en-US" altLang="en-US" i="1" dirty="0" smtClean="0">
                <a:ea typeface="MS PGothic" panose="020B0600070205080204" pitchFamily="34" charset="-128"/>
                <a:cs typeface="MS PGothic" panose="020B0600070205080204" pitchFamily="34" charset="-128"/>
              </a:rPr>
              <a:t>because, of since, therefore</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type of activity? </a:t>
            </a:r>
            <a:r>
              <a:rPr lang="en-US" altLang="en-US" u="sng" dirty="0" smtClean="0">
                <a:ea typeface="MS PGothic" panose="020B0600070205080204" pitchFamily="34" charset="-128"/>
                <a:cs typeface="MS PGothic" panose="020B0600070205080204" pitchFamily="34" charset="-128"/>
              </a:rPr>
              <a:t>Click animation</a:t>
            </a:r>
            <a:r>
              <a:rPr lang="en-US" altLang="en-US" dirty="0" smtClean="0">
                <a:ea typeface="MS PGothic" panose="020B0600070205080204" pitchFamily="34" charset="-128"/>
                <a:cs typeface="MS PGothic" panose="020B0600070205080204" pitchFamily="34" charset="-128"/>
              </a:rPr>
              <a:t>: </a:t>
            </a:r>
            <a:r>
              <a:rPr lang="en-US" altLang="en-US" i="1" dirty="0" smtClean="0">
                <a:ea typeface="MS PGothic" panose="020B0600070205080204" pitchFamily="34" charset="-128"/>
                <a:cs typeface="MS PGothic" panose="020B0600070205080204" pitchFamily="34" charset="-128"/>
              </a:rPr>
              <a:t>working collaboratively in a discussion with partner</a:t>
            </a:r>
          </a:p>
          <a:p>
            <a:pPr eaLnBrk="1" hangingPunct="1">
              <a:spcBef>
                <a:spcPct val="0"/>
              </a:spcBef>
              <a:defRPr/>
            </a:pPr>
            <a:endParaRPr lang="en-US" altLang="en-US" dirty="0" smtClean="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1266078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latin typeface="Calibri" charset="0"/>
              </a:rPr>
              <a:t>8 minutes</a:t>
            </a:r>
          </a:p>
          <a:p>
            <a:pPr eaLnBrk="1" hangingPunct="1">
              <a:spcBef>
                <a:spcPct val="0"/>
              </a:spcBef>
            </a:pPr>
            <a:r>
              <a:rPr lang="en-US" baseline="0" dirty="0" smtClean="0">
                <a:latin typeface="Calibri" charset="0"/>
              </a:rPr>
              <a:t>4 minutes to work with a partner</a:t>
            </a:r>
          </a:p>
          <a:p>
            <a:pPr eaLnBrk="1" hangingPunct="1">
              <a:spcBef>
                <a:spcPct val="0"/>
              </a:spcBef>
            </a:pPr>
            <a:r>
              <a:rPr lang="en-US" baseline="0" dirty="0" smtClean="0">
                <a:latin typeface="Calibri" charset="0"/>
              </a:rPr>
              <a:t>4 minutes to share their answer with another partner pair </a:t>
            </a:r>
          </a:p>
          <a:p>
            <a:pPr eaLnBrk="1" hangingPunct="1">
              <a:spcBef>
                <a:spcPct val="0"/>
              </a:spcBef>
            </a:pPr>
            <a:r>
              <a:rPr lang="en-US" dirty="0" smtClean="0">
                <a:latin typeface="Calibri" charset="0"/>
              </a:rPr>
              <a:t>Now </a:t>
            </a:r>
            <a:r>
              <a:rPr lang="en-US" dirty="0">
                <a:latin typeface="Calibri" charset="0"/>
              </a:rPr>
              <a:t>participants will engage in an independent practice activity.</a:t>
            </a:r>
          </a:p>
          <a:p>
            <a:pPr eaLnBrk="1" hangingPunct="1">
              <a:spcBef>
                <a:spcPct val="0"/>
              </a:spcBef>
            </a:pPr>
            <a:r>
              <a:rPr lang="en-US" dirty="0">
                <a:latin typeface="Calibri" charset="0"/>
              </a:rPr>
              <a:t>Read the directions on the </a:t>
            </a:r>
            <a:r>
              <a:rPr lang="en-US" dirty="0" smtClean="0">
                <a:latin typeface="Calibri" charset="0"/>
              </a:rPr>
              <a:t>slide</a:t>
            </a:r>
          </a:p>
          <a:p>
            <a:pPr eaLnBrk="1" hangingPunct="1">
              <a:spcBef>
                <a:spcPct val="0"/>
              </a:spcBef>
            </a:pPr>
            <a:r>
              <a:rPr lang="en-US" sz="1000" dirty="0" smtClean="0">
                <a:latin typeface="Calibri" charset="0"/>
              </a:rPr>
              <a:t>Ask a participant</a:t>
            </a:r>
            <a:r>
              <a:rPr lang="en-US" sz="1000" baseline="0" dirty="0" smtClean="0">
                <a:latin typeface="Calibri" charset="0"/>
              </a:rPr>
              <a:t> to restate the directions.</a:t>
            </a:r>
            <a:endParaRPr lang="en-US" sz="1000" dirty="0">
              <a:latin typeface="Calibri" charset="0"/>
            </a:endParaRPr>
          </a:p>
        </p:txBody>
      </p:sp>
    </p:spTree>
    <p:extLst>
      <p:ext uri="{BB962C8B-B14F-4D97-AF65-F5344CB8AC3E}">
        <p14:creationId xmlns:p14="http://schemas.microsoft.com/office/powerpoint/2010/main" val="545106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MS PGothic" panose="020B0600070205080204" pitchFamily="34" charset="-128"/>
                <a:cs typeface="MS PGothic" panose="020B0600070205080204" pitchFamily="34" charset="-128"/>
              </a:rPr>
              <a:t>2</a:t>
            </a:r>
            <a:r>
              <a:rPr lang="en-US" altLang="en-US" baseline="0" dirty="0" smtClean="0">
                <a:ea typeface="MS PGothic" panose="020B0600070205080204" pitchFamily="34" charset="-128"/>
                <a:cs typeface="MS PGothic" panose="020B0600070205080204" pitchFamily="34" charset="-128"/>
              </a:rPr>
              <a:t> minutes</a:t>
            </a:r>
            <a:endParaRPr lang="en-US" altLang="en-US" dirty="0" smtClean="0">
              <a:ea typeface="MS PGothic" panose="020B0600070205080204" pitchFamily="34" charset="-128"/>
              <a:cs typeface="MS PGothic" panose="020B0600070205080204" pitchFamily="34" charset="-128"/>
            </a:endParaRP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Display the two sample ELD Objectives.</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Ask (for each text box):</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function?</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ELD Content?</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form or specific language?</a:t>
            </a:r>
          </a:p>
          <a:p>
            <a:pPr marL="171450" indent="-171450" eaLnBrk="1" hangingPunct="1">
              <a:spcBef>
                <a:spcPct val="0"/>
              </a:spcBef>
              <a:buFont typeface="Arial" panose="020B0604020202020204" pitchFamily="34" charset="0"/>
              <a:buChar char="•"/>
              <a:defRPr/>
            </a:pPr>
            <a:r>
              <a:rPr lang="en-US" altLang="en-US" dirty="0" smtClean="0">
                <a:ea typeface="MS PGothic" panose="020B0600070205080204" pitchFamily="34" charset="-128"/>
                <a:cs typeface="MS PGothic" panose="020B0600070205080204" pitchFamily="34" charset="-128"/>
              </a:rPr>
              <a:t>What is the type of activity?</a:t>
            </a:r>
          </a:p>
          <a:p>
            <a:pPr marL="171450" indent="-171450" eaLnBrk="1" hangingPunct="1">
              <a:spcBef>
                <a:spcPct val="0"/>
              </a:spcBef>
              <a:buFont typeface="Arial" panose="020B0604020202020204" pitchFamily="34" charset="0"/>
              <a:buChar char="•"/>
              <a:defRPr/>
            </a:pPr>
            <a:endParaRPr lang="en-US" altLang="en-US" dirty="0" smtClean="0">
              <a:ea typeface="MS PGothic" panose="020B0600070205080204" pitchFamily="34" charset="-128"/>
              <a:cs typeface="MS PGothic" panose="020B0600070205080204" pitchFamily="34" charset="-128"/>
            </a:endParaRP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 (</a:t>
            </a:r>
            <a:r>
              <a:rPr lang="en-US" altLang="en-US" dirty="0" smtClean="0">
                <a:ea typeface="MS PGothic" panose="020B0600070205080204" pitchFamily="34" charset="-128"/>
                <a:cs typeface="MS PGothic" panose="020B0600070205080204" pitchFamily="34" charset="-128"/>
              </a:rPr>
              <a:t>color coded boxes):</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Reveal what the components are.</a:t>
            </a:r>
          </a:p>
          <a:p>
            <a:pPr eaLnBrk="1" hangingPunct="1">
              <a:spcBef>
                <a:spcPct val="0"/>
              </a:spcBef>
              <a:defRPr/>
            </a:pPr>
            <a:endParaRPr lang="en-US" altLang="en-US" dirty="0" smtClean="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116058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latin typeface="Calibri" charset="0"/>
              </a:rPr>
              <a:t>2 minutes</a:t>
            </a:r>
            <a:endParaRPr lang="en-US" dirty="0">
              <a:latin typeface="Calibri" charset="0"/>
            </a:endParaRPr>
          </a:p>
          <a:p>
            <a:pPr eaLnBrk="1" hangingPunct="1"/>
            <a:r>
              <a:rPr lang="en-US" dirty="0">
                <a:latin typeface="Calibri" charset="0"/>
              </a:rPr>
              <a:t>ELD Objectives are created to help with planning.  A classroom teacher will use the ELD Objective to guide his or her planning of Designated ELD, however…</a:t>
            </a:r>
          </a:p>
          <a:p>
            <a:pPr eaLnBrk="1" hangingPunct="1"/>
            <a:endParaRPr lang="en-US" dirty="0">
              <a:latin typeface="Calibri" charset="0"/>
            </a:endParaRPr>
          </a:p>
          <a:p>
            <a:pPr eaLnBrk="1" hangingPunct="1"/>
            <a:r>
              <a:rPr lang="en-US" u="sng" dirty="0">
                <a:latin typeface="Calibri" charset="0"/>
              </a:rPr>
              <a:t>Click on animation</a:t>
            </a:r>
            <a:r>
              <a:rPr lang="en-US" dirty="0">
                <a:latin typeface="Calibri" charset="0"/>
              </a:rPr>
              <a:t>:</a:t>
            </a:r>
          </a:p>
          <a:p>
            <a:pPr eaLnBrk="1" hangingPunct="1"/>
            <a:r>
              <a:rPr lang="en-US" dirty="0">
                <a:latin typeface="Calibri" charset="0"/>
              </a:rPr>
              <a:t>For students, we need to make the objective more student friendly.  We are not asking teachers to chart the lengthy ELD Objective that was created, but they should consider making this objective more accessible to students.  </a:t>
            </a:r>
          </a:p>
          <a:p>
            <a:pPr eaLnBrk="1" hangingPunct="1"/>
            <a:r>
              <a:rPr lang="en-US" dirty="0">
                <a:latin typeface="Calibri" charset="0"/>
              </a:rPr>
              <a:t>Give participants time to read the example.</a:t>
            </a:r>
          </a:p>
          <a:p>
            <a:pPr eaLnBrk="1" hangingPunct="1"/>
            <a:endParaRPr lang="en-US" dirty="0">
              <a:latin typeface="Calibri" charset="0"/>
            </a:endParaRPr>
          </a:p>
          <a:p>
            <a:pPr eaLnBrk="1" hangingPunct="1"/>
            <a:r>
              <a:rPr lang="en-US" u="sng" dirty="0">
                <a:latin typeface="Calibri" charset="0"/>
              </a:rPr>
              <a:t>Click on animation</a:t>
            </a:r>
            <a:r>
              <a:rPr lang="en-US" dirty="0">
                <a:latin typeface="Calibri" charset="0"/>
              </a:rPr>
              <a:t>:</a:t>
            </a:r>
          </a:p>
          <a:p>
            <a:pPr eaLnBrk="1" hangingPunct="1"/>
            <a:r>
              <a:rPr lang="en-US" dirty="0">
                <a:latin typeface="Calibri" charset="0"/>
              </a:rPr>
              <a:t>Here is another example.  Give participants time to read this example.</a:t>
            </a:r>
          </a:p>
          <a:p>
            <a:pPr eaLnBrk="1" hangingPunct="1"/>
            <a:endParaRPr lang="en-US" dirty="0">
              <a:latin typeface="Calibri" charset="0"/>
            </a:endParaRPr>
          </a:p>
          <a:p>
            <a:pPr eaLnBrk="1" hangingPunct="1"/>
            <a:r>
              <a:rPr lang="en-US" dirty="0">
                <a:latin typeface="Calibri" charset="0"/>
              </a:rPr>
              <a:t>We are not requesting that the student-friendly objectives be written in a specific way.  Teachers will have flexibility in how they create student friendly objectives, as long as it is comprehensible to the students.</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2998B6FA-0AFE-844C-A058-46E55B113855}" type="slidenum">
              <a:rPr lang="en-US" sz="1200"/>
              <a:pPr/>
              <a:t>34</a:t>
            </a:fld>
            <a:endParaRPr lang="en-US" sz="1200"/>
          </a:p>
        </p:txBody>
      </p:sp>
    </p:spTree>
    <p:extLst>
      <p:ext uri="{BB962C8B-B14F-4D97-AF65-F5344CB8AC3E}">
        <p14:creationId xmlns:p14="http://schemas.microsoft.com/office/powerpoint/2010/main" val="1438113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0"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b="0" baseline="0" dirty="0" smtClean="0">
                <a:ea typeface="MS PGothic" panose="020B0600070205080204" pitchFamily="34" charset="-128"/>
                <a:cs typeface="ＭＳ Ｐゴシック" charset="0"/>
              </a:rPr>
              <a:t>3 minutes</a:t>
            </a:r>
            <a:endParaRPr lang="en-US" b="0" dirty="0" smtClean="0">
              <a:ea typeface="MS PGothic" panose="020B0600070205080204" pitchFamily="34" charset="-128"/>
              <a:cs typeface="ＭＳ Ｐゴシック" charset="0"/>
            </a:endParaRPr>
          </a:p>
          <a:p>
            <a:pPr eaLnBrk="1" hangingPunct="1">
              <a:defRPr/>
            </a:pPr>
            <a:endParaRPr lang="en-US" altLang="en-US" dirty="0" smtClean="0">
              <a:ea typeface="MS PGothic" panose="020B0600070205080204" pitchFamily="34" charset="-128"/>
              <a:cs typeface="MS PGothic" panose="020B0600070205080204" pitchFamily="34" charset="-128"/>
            </a:endParaRPr>
          </a:p>
          <a:p>
            <a:pPr eaLnBrk="1" hangingPunct="1">
              <a:defRPr/>
            </a:pPr>
            <a:r>
              <a:rPr lang="en-US" altLang="en-US" dirty="0" smtClean="0">
                <a:ea typeface="MS PGothic" panose="020B0600070205080204" pitchFamily="34" charset="-128"/>
                <a:cs typeface="MS PGothic" panose="020B0600070205080204" pitchFamily="34" charset="-128"/>
              </a:rPr>
              <a:t>Let participants know that we will now engage in a guided practice activity for creating student-friendly ELD Objectives.</a:t>
            </a:r>
          </a:p>
          <a:p>
            <a:pPr eaLnBrk="1" hangingPunct="1">
              <a:defRPr/>
            </a:pPr>
            <a:endParaRPr lang="en-US" altLang="en-US" dirty="0" smtClean="0">
              <a:ea typeface="MS PGothic" panose="020B0600070205080204" pitchFamily="34" charset="-128"/>
              <a:cs typeface="MS PGothic" panose="020B0600070205080204" pitchFamily="34" charset="-128"/>
            </a:endParaRPr>
          </a:p>
          <a:p>
            <a:pPr eaLnBrk="1" hangingPunct="1">
              <a:defRPr/>
            </a:pPr>
            <a:r>
              <a:rPr lang="en-US" altLang="en-US" dirty="0" smtClean="0">
                <a:ea typeface="MS PGothic" panose="020B0600070205080204" pitchFamily="34" charset="-128"/>
                <a:cs typeface="MS PGothic" panose="020B0600070205080204" pitchFamily="34" charset="-128"/>
              </a:rPr>
              <a:t>Directions:</a:t>
            </a:r>
          </a:p>
          <a:p>
            <a:pPr marL="228600" indent="-228600" eaLnBrk="1" hangingPunct="1">
              <a:buFontTx/>
              <a:buAutoNum type="arabicPeriod"/>
              <a:defRPr/>
            </a:pPr>
            <a:r>
              <a:rPr lang="en-US" altLang="en-US" dirty="0" smtClean="0">
                <a:ea typeface="MS PGothic" panose="020B0600070205080204" pitchFamily="34" charset="-128"/>
                <a:cs typeface="MS PGothic" panose="020B0600070205080204" pitchFamily="34" charset="-128"/>
              </a:rPr>
              <a:t>Read the ELD Objective.</a:t>
            </a:r>
          </a:p>
          <a:p>
            <a:pPr marL="228600" indent="-228600" eaLnBrk="1" hangingPunct="1">
              <a:buFontTx/>
              <a:buAutoNum type="arabicPeriod"/>
              <a:defRPr/>
            </a:pPr>
            <a:r>
              <a:rPr lang="en-US" altLang="en-US" dirty="0" smtClean="0">
                <a:ea typeface="MS PGothic" panose="020B0600070205080204" pitchFamily="34" charset="-128"/>
                <a:cs typeface="MS PGothic" panose="020B0600070205080204" pitchFamily="34" charset="-128"/>
              </a:rPr>
              <a:t>Write at least one example of a student-friendly version of this objective</a:t>
            </a:r>
          </a:p>
          <a:p>
            <a:pPr marL="228600" indent="-228600" eaLnBrk="1" hangingPunct="1">
              <a:buFontTx/>
              <a:buAutoNum type="arabicPeriod"/>
              <a:defRPr/>
            </a:pPr>
            <a:r>
              <a:rPr lang="en-US" altLang="en-US" dirty="0" smtClean="0">
                <a:ea typeface="MS PGothic" panose="020B0600070205080204" pitchFamily="34" charset="-128"/>
                <a:cs typeface="MS PGothic" panose="020B0600070205080204" pitchFamily="34" charset="-128"/>
              </a:rPr>
              <a:t>Share example with an elbow partner.</a:t>
            </a:r>
          </a:p>
          <a:p>
            <a:pPr marL="228600" indent="-228600" eaLnBrk="1" hangingPunct="1">
              <a:buFontTx/>
              <a:buAutoNum type="arabicPeriod"/>
              <a:defRPr/>
            </a:pPr>
            <a:endParaRPr lang="en-US" altLang="en-US" dirty="0" smtClean="0">
              <a:ea typeface="MS PGothic" panose="020B0600070205080204" pitchFamily="34" charset="-128"/>
              <a:cs typeface="MS PGothic" panose="020B0600070205080204" pitchFamily="34" charset="-128"/>
            </a:endParaRPr>
          </a:p>
          <a:p>
            <a:pPr eaLnBrk="1" hangingPunct="1">
              <a:defRPr/>
            </a:pPr>
            <a:r>
              <a:rPr lang="en-US" altLang="en-US" dirty="0" smtClean="0">
                <a:ea typeface="MS PGothic" panose="020B0600070205080204" pitchFamily="34" charset="-128"/>
                <a:cs typeface="MS PGothic" panose="020B0600070205080204" pitchFamily="34" charset="-128"/>
              </a:rPr>
              <a:t>Give participants time to create a student friendly objective.</a:t>
            </a:r>
          </a:p>
          <a:p>
            <a:pPr eaLnBrk="1" hangingPunct="1">
              <a:defRPr/>
            </a:pPr>
            <a:r>
              <a:rPr lang="en-US" altLang="en-US" dirty="0" smtClean="0">
                <a:ea typeface="MS PGothic" panose="020B0600070205080204" pitchFamily="34" charset="-128"/>
                <a:cs typeface="MS PGothic" panose="020B0600070205080204" pitchFamily="34" charset="-128"/>
              </a:rPr>
              <a:t>Have a couple of volunteers share out their examples.</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288E31F3-839C-4F4D-99E0-D598E05B19BF}" type="slidenum">
              <a:rPr lang="en-US" sz="1200"/>
              <a:pPr/>
              <a:t>35</a:t>
            </a:fld>
            <a:endParaRPr lang="en-US" sz="1200"/>
          </a:p>
        </p:txBody>
      </p:sp>
    </p:spTree>
    <p:extLst>
      <p:ext uri="{BB962C8B-B14F-4D97-AF65-F5344CB8AC3E}">
        <p14:creationId xmlns:p14="http://schemas.microsoft.com/office/powerpoint/2010/main" val="1854262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extLst/>
        </p:spPr>
        <p:txBody>
          <a:bodyPr wrap="square" numCol="1" anchor="t" anchorCtr="0" compatLnSpc="1">
            <a:prstTxWarp prst="textNoShape">
              <a:avLst/>
            </a:prstTxWarp>
          </a:bodyPr>
          <a:lstStyle/>
          <a:p>
            <a:pPr fontAlgn="auto">
              <a:spcBef>
                <a:spcPts val="0"/>
              </a:spcBef>
              <a:spcAft>
                <a:spcPts val="0"/>
              </a:spcAft>
              <a:defRPr/>
            </a:pPr>
            <a:r>
              <a:rPr lang="en-US" altLang="en-US" dirty="0" smtClean="0">
                <a:ea typeface="MS PGothic" panose="020B0600070205080204" pitchFamily="34" charset="-128"/>
                <a:cs typeface="ＭＳ Ｐゴシック" charset="0"/>
              </a:rPr>
              <a:t>2 minutes</a:t>
            </a:r>
          </a:p>
          <a:p>
            <a:pPr fontAlgn="auto">
              <a:spcBef>
                <a:spcPts val="0"/>
              </a:spcBef>
              <a:spcAft>
                <a:spcPts val="0"/>
              </a:spcAft>
              <a:defRPr/>
            </a:pPr>
            <a:r>
              <a:rPr lang="en-US" altLang="en-US" dirty="0" smtClean="0">
                <a:ea typeface="MS PGothic" panose="020B0600070205080204" pitchFamily="34" charset="-128"/>
                <a:cs typeface="ＭＳ Ｐゴシック" charset="0"/>
              </a:rPr>
              <a:t>Today</a:t>
            </a:r>
            <a:r>
              <a:rPr lang="en-US" altLang="en-US" baseline="0" dirty="0" smtClean="0">
                <a:ea typeface="MS PGothic" panose="020B0600070205080204" pitchFamily="34" charset="-128"/>
                <a:cs typeface="ＭＳ Ｐゴシック" charset="0"/>
              </a:rPr>
              <a:t> we worked on continuing to build our understanding of the ELD Frame of Practice and the connection between mentor text and ELD Part II standards a lesson for the Using Complex Text section of the Frame of Practice. And we learned how to craft ELD objectives.</a:t>
            </a:r>
          </a:p>
          <a:p>
            <a:pPr fontAlgn="auto">
              <a:spcBef>
                <a:spcPts val="0"/>
              </a:spcBef>
              <a:spcAft>
                <a:spcPts val="0"/>
              </a:spcAft>
              <a:defRPr/>
            </a:pPr>
            <a:r>
              <a:rPr lang="en-US" altLang="en-US" baseline="0" dirty="0" smtClean="0">
                <a:ea typeface="MS PGothic" panose="020B0600070205080204" pitchFamily="34" charset="-128"/>
                <a:cs typeface="ＭＳ Ｐゴシック" charset="0"/>
              </a:rPr>
              <a:t>Ask: What might be some new </a:t>
            </a:r>
            <a:r>
              <a:rPr lang="en-US" altLang="en-US" baseline="0" dirty="0" err="1" smtClean="0">
                <a:ea typeface="MS PGothic" panose="020B0600070205080204" pitchFamily="34" charset="-128"/>
                <a:cs typeface="ＭＳ Ｐゴシック" charset="0"/>
              </a:rPr>
              <a:t>learnings</a:t>
            </a:r>
            <a:r>
              <a:rPr lang="en-US" altLang="en-US" baseline="0" dirty="0" smtClean="0">
                <a:ea typeface="MS PGothic" panose="020B0600070205080204" pitchFamily="34" charset="-128"/>
                <a:cs typeface="ＭＳ Ｐゴシック" charset="0"/>
              </a:rPr>
              <a:t> that you would like to share from what we did today?</a:t>
            </a:r>
            <a:endParaRPr lang="en-US" altLang="en-US" dirty="0" smtClean="0">
              <a:ea typeface="MS PGothic" panose="020B0600070205080204" pitchFamily="34" charset="-128"/>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fld id="{578C2B54-0FFF-8B4C-B2B9-2D10169E95AA}" type="slidenum">
              <a:rPr lang="en-US" altLang="en-US"/>
              <a:pPr/>
              <a:t>36</a:t>
            </a:fld>
            <a:endParaRPr lang="en-US" altLang="en-US"/>
          </a:p>
        </p:txBody>
      </p:sp>
    </p:spTree>
    <p:extLst>
      <p:ext uri="{BB962C8B-B14F-4D97-AF65-F5344CB8AC3E}">
        <p14:creationId xmlns:p14="http://schemas.microsoft.com/office/powerpoint/2010/main" val="2033538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smtClean="0"/>
              <a:t>1 minute</a:t>
            </a:r>
          </a:p>
          <a:p>
            <a:pPr marL="0" indent="0">
              <a:buNone/>
            </a:pPr>
            <a:r>
              <a:rPr lang="en-US" b="1" baseline="0" dirty="0" smtClean="0"/>
              <a:t>1.</a:t>
            </a:r>
            <a:r>
              <a:rPr lang="en-US" baseline="0" dirty="0" smtClean="0"/>
              <a:t> Share with </a:t>
            </a:r>
            <a:r>
              <a:rPr lang="en-US" baseline="0" dirty="0" err="1" smtClean="0"/>
              <a:t>particpants</a:t>
            </a:r>
            <a:r>
              <a:rPr lang="en-US" baseline="0" dirty="0" smtClean="0"/>
              <a:t> that we already planned many of the pieces together (Notice the items that are checked off).  There are other points in the Using Complex Text Section of the </a:t>
            </a:r>
            <a:r>
              <a:rPr lang="en-US" b="1" baseline="0" dirty="0" smtClean="0"/>
              <a:t>Designated</a:t>
            </a:r>
            <a:r>
              <a:rPr lang="en-US" baseline="0" dirty="0" smtClean="0"/>
              <a:t> </a:t>
            </a:r>
            <a:r>
              <a:rPr lang="en-US" b="1" baseline="0" dirty="0" smtClean="0"/>
              <a:t>ELD Frame of Practice </a:t>
            </a:r>
            <a:r>
              <a:rPr lang="en-US" baseline="0" dirty="0" smtClean="0"/>
              <a:t>that are next steps in planning a complete Designated ELD lesson.</a:t>
            </a:r>
          </a:p>
          <a:p>
            <a:pPr marL="0" indent="0">
              <a:buNone/>
            </a:pPr>
            <a:r>
              <a:rPr lang="en-US" b="1" baseline="0" dirty="0" smtClean="0"/>
              <a:t>2.</a:t>
            </a:r>
            <a:r>
              <a:rPr lang="en-US" baseline="0" dirty="0" smtClean="0"/>
              <a:t>When planning  a Designated ELD Lesson, the mentor text is used at least for two days: on Day 1 the linguistic feature is identified; on Day 2 and onward the students dig into the grammatical structure being used and its purpose in accordance to the selected ELD Standard.</a:t>
            </a:r>
          </a:p>
        </p:txBody>
      </p:sp>
      <p:sp>
        <p:nvSpPr>
          <p:cNvPr id="4" name="Slide Number Placeholder 3"/>
          <p:cNvSpPr>
            <a:spLocks noGrp="1"/>
          </p:cNvSpPr>
          <p:nvPr>
            <p:ph type="sldNum" sz="quarter" idx="10"/>
          </p:nvPr>
        </p:nvSpPr>
        <p:spPr/>
        <p:txBody>
          <a:bodyPr/>
          <a:lstStyle/>
          <a:p>
            <a:pPr>
              <a:defRPr/>
            </a:pPr>
            <a:fld id="{F0C4D5D2-B57F-A549-8947-691B872549E4}" type="slidenum">
              <a:rPr lang="en-US" smtClean="0"/>
              <a:pPr>
                <a:defRPr/>
              </a:pPr>
              <a:t>37</a:t>
            </a:fld>
            <a:endParaRPr lang="en-US"/>
          </a:p>
        </p:txBody>
      </p:sp>
    </p:spTree>
    <p:extLst>
      <p:ext uri="{BB962C8B-B14F-4D97-AF65-F5344CB8AC3E}">
        <p14:creationId xmlns:p14="http://schemas.microsoft.com/office/powerpoint/2010/main" val="1656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1 minute</a:t>
            </a:r>
          </a:p>
          <a:p>
            <a:pPr eaLnBrk="1" hangingPunct="1">
              <a:spcBef>
                <a:spcPct val="0"/>
              </a:spcBef>
            </a:pPr>
            <a:r>
              <a:rPr lang="en-US" dirty="0">
                <a:latin typeface="Calibri" charset="0"/>
              </a:rPr>
              <a:t>Have participants read each </a:t>
            </a:r>
            <a:r>
              <a:rPr lang="en-US" dirty="0" smtClean="0">
                <a:latin typeface="Calibri" charset="0"/>
              </a:rPr>
              <a:t>bullet.</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5E5E672-6E4C-7647-8F3C-377B7340CF04}" type="slidenum">
              <a:rPr lang="en-US" sz="1200"/>
              <a:pPr eaLnBrk="1" fontAlgn="base" hangingPunct="1">
                <a:spcBef>
                  <a:spcPct val="0"/>
                </a:spcBef>
                <a:spcAft>
                  <a:spcPct val="0"/>
                </a:spcAft>
              </a:pPr>
              <a:t>38</a:t>
            </a:fld>
            <a:endParaRPr lang="en-US" sz="1200"/>
          </a:p>
        </p:txBody>
      </p:sp>
    </p:spTree>
    <p:extLst>
      <p:ext uri="{BB962C8B-B14F-4D97-AF65-F5344CB8AC3E}">
        <p14:creationId xmlns:p14="http://schemas.microsoft.com/office/powerpoint/2010/main" val="1757673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copy the</a:t>
            </a:r>
            <a:r>
              <a:rPr lang="en-US" baseline="0" dirty="0" smtClean="0"/>
              <a:t> following handouts before presenting Module 2.</a:t>
            </a:r>
          </a:p>
          <a:p>
            <a:r>
              <a:rPr lang="en-US" baseline="0" dirty="0" smtClean="0"/>
              <a:t>Make 1 Mentor Matching puzzle for each partner pair.</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39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667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Review</a:t>
            </a:r>
            <a:r>
              <a:rPr lang="en-US" baseline="0" dirty="0" smtClean="0"/>
              <a:t> matches whole group.  </a:t>
            </a:r>
          </a:p>
          <a:p>
            <a:r>
              <a:rPr lang="en-US" baseline="0" dirty="0" smtClean="0"/>
              <a:t>For each text, ask:</a:t>
            </a:r>
          </a:p>
          <a:p>
            <a:r>
              <a:rPr lang="en-US" baseline="0" dirty="0" smtClean="0"/>
              <a:t>What standard does this text exemplify (Mentor text)</a:t>
            </a:r>
          </a:p>
          <a:p>
            <a:r>
              <a:rPr lang="en-US" baseline="0" dirty="0" smtClean="0"/>
              <a:t>What Guiding Question best fits this text.  Why?</a:t>
            </a:r>
          </a:p>
          <a:p>
            <a:r>
              <a:rPr lang="en-US" baseline="0" dirty="0" smtClean="0"/>
              <a:t>Elicit responses from participants.</a:t>
            </a:r>
          </a:p>
          <a:p>
            <a:r>
              <a:rPr lang="en-US" baseline="0" dirty="0" smtClean="0"/>
              <a:t>You may have participants refer to their Standards at a Glance or Matrices as a resource if necessary.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137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193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87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578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360"/>
              </a:spcBef>
              <a:spcAft>
                <a:spcPts val="0"/>
              </a:spcAft>
              <a:buClrTx/>
              <a:buSzTx/>
              <a:buFontTx/>
              <a:buNone/>
              <a:tabLst/>
              <a:defRPr/>
            </a:pPr>
            <a:r>
              <a:rPr lang="en-US" dirty="0" smtClean="0">
                <a:latin typeface="Calibri" charset="0"/>
              </a:rPr>
              <a:t>2</a:t>
            </a:r>
            <a:r>
              <a:rPr lang="en-US" baseline="0" dirty="0" smtClean="0">
                <a:latin typeface="Calibri" charset="0"/>
              </a:rPr>
              <a:t> minutes </a:t>
            </a:r>
            <a:r>
              <a:rPr lang="en-US" b="1" baseline="0" dirty="0" smtClean="0">
                <a:latin typeface="Calibri" charset="0"/>
              </a:rPr>
              <a:t>Note: </a:t>
            </a:r>
            <a:r>
              <a:rPr lang="en-US" baseline="0" dirty="0" smtClean="0">
                <a:latin typeface="Calibri" charset="0"/>
              </a:rPr>
              <a:t>you may want to create a color coded chart of the ELD objective sentence frame and post in front of room as a scaffold</a:t>
            </a:r>
          </a:p>
          <a:p>
            <a:pPr eaLnBrk="1" hangingPunct="1"/>
            <a:endParaRPr lang="en-US" baseline="0" dirty="0" smtClean="0">
              <a:latin typeface="Calibri" charset="0"/>
            </a:endParaRPr>
          </a:p>
          <a:p>
            <a:pPr eaLnBrk="1" hangingPunct="1"/>
            <a:r>
              <a:rPr lang="en-US" dirty="0" smtClean="0">
                <a:latin typeface="Calibri" charset="0"/>
              </a:rPr>
              <a:t>We </a:t>
            </a:r>
            <a:r>
              <a:rPr lang="en-US" dirty="0">
                <a:latin typeface="Calibri" charset="0"/>
              </a:rPr>
              <a:t>develop an ELD Objective from the CA ELD Standards, leading with Part II, Learning About How English Works.</a:t>
            </a:r>
          </a:p>
          <a:p>
            <a:pPr eaLnBrk="1" hangingPunct="1"/>
            <a:endParaRPr lang="en-US" dirty="0">
              <a:latin typeface="Calibri" charset="0"/>
            </a:endParaRPr>
          </a:p>
          <a:p>
            <a:pPr eaLnBrk="1" hangingPunct="1"/>
            <a:r>
              <a:rPr lang="en-US" u="sng" dirty="0">
                <a:latin typeface="Calibri" charset="0"/>
              </a:rPr>
              <a:t>Click animation </a:t>
            </a:r>
            <a:r>
              <a:rPr lang="en-US" dirty="0">
                <a:latin typeface="Calibri" charset="0"/>
              </a:rPr>
              <a:t>(“Students will be able to…”):</a:t>
            </a:r>
          </a:p>
          <a:p>
            <a:pPr eaLnBrk="1" hangingPunct="1"/>
            <a:r>
              <a:rPr lang="en-US" dirty="0">
                <a:latin typeface="Calibri" charset="0"/>
              </a:rPr>
              <a:t>We’ve developed a formula for creating ELD Objectives.  We will highlight the function, ELD Content, form and specific language, as well as the type of engagement activity.</a:t>
            </a:r>
          </a:p>
          <a:p>
            <a:pPr eaLnBrk="1" hangingPunct="1"/>
            <a:r>
              <a:rPr lang="en-US" u="sng" dirty="0">
                <a:latin typeface="Calibri" charset="0"/>
              </a:rPr>
              <a:t>Click animation </a:t>
            </a:r>
            <a:r>
              <a:rPr lang="en-US" dirty="0">
                <a:latin typeface="Calibri" charset="0"/>
              </a:rPr>
              <a:t>(brackets on ELD Content):</a:t>
            </a:r>
          </a:p>
          <a:p>
            <a:pPr eaLnBrk="1" hangingPunct="1"/>
            <a:r>
              <a:rPr lang="en-US" dirty="0">
                <a:latin typeface="Calibri" charset="0"/>
              </a:rPr>
              <a:t>The </a:t>
            </a:r>
            <a:r>
              <a:rPr lang="en-US" b="1" dirty="0">
                <a:latin typeface="Calibri" charset="0"/>
              </a:rPr>
              <a:t>ELD content </a:t>
            </a:r>
            <a:r>
              <a:rPr lang="en-US" dirty="0">
                <a:latin typeface="Calibri" charset="0"/>
              </a:rPr>
              <a:t>portion will come from CA ELD Standards  Part II: Learning About How English Works.  </a:t>
            </a:r>
            <a:r>
              <a:rPr lang="en-US" i="1" dirty="0">
                <a:latin typeface="Calibri" charset="0"/>
              </a:rPr>
              <a:t>What are students going to </a:t>
            </a:r>
            <a:r>
              <a:rPr lang="en-US" b="1" i="1" dirty="0">
                <a:latin typeface="Calibri" charset="0"/>
              </a:rPr>
              <a:t>learn</a:t>
            </a:r>
            <a:r>
              <a:rPr lang="en-US" i="1" dirty="0">
                <a:latin typeface="Calibri" charset="0"/>
              </a:rPr>
              <a:t> about language?</a:t>
            </a:r>
            <a:endParaRPr lang="en-US" dirty="0">
              <a:latin typeface="Calibri" charset="0"/>
            </a:endParaRPr>
          </a:p>
          <a:p>
            <a:pPr eaLnBrk="1" hangingPunct="1"/>
            <a:r>
              <a:rPr lang="en-US" u="sng" dirty="0">
                <a:latin typeface="Calibri" charset="0"/>
              </a:rPr>
              <a:t>Click animation </a:t>
            </a:r>
            <a:r>
              <a:rPr lang="en-US" dirty="0">
                <a:latin typeface="Calibri" charset="0"/>
              </a:rPr>
              <a:t>(function):</a:t>
            </a:r>
          </a:p>
          <a:p>
            <a:pPr eaLnBrk="1" hangingPunct="1"/>
            <a:r>
              <a:rPr lang="en-US" dirty="0">
                <a:latin typeface="Calibri" charset="0"/>
              </a:rPr>
              <a:t>The </a:t>
            </a:r>
            <a:r>
              <a:rPr lang="en-US" b="1" dirty="0">
                <a:latin typeface="Calibri" charset="0"/>
              </a:rPr>
              <a:t>function</a:t>
            </a:r>
            <a:r>
              <a:rPr lang="en-US" dirty="0">
                <a:latin typeface="Calibri" charset="0"/>
              </a:rPr>
              <a:t> may come from the Teacher Resource section under Purposes for Using Language (not always, but it’s one place to look for it).  </a:t>
            </a:r>
            <a:r>
              <a:rPr lang="en-US" i="1" dirty="0">
                <a:latin typeface="Calibri" charset="0"/>
              </a:rPr>
              <a:t>How are students going to be asked to </a:t>
            </a:r>
            <a:r>
              <a:rPr lang="en-US" b="1" i="1" dirty="0">
                <a:latin typeface="Calibri" charset="0"/>
              </a:rPr>
              <a:t>use</a:t>
            </a:r>
            <a:r>
              <a:rPr lang="en-US" i="1" dirty="0">
                <a:latin typeface="Calibri" charset="0"/>
              </a:rPr>
              <a:t> language?</a:t>
            </a:r>
            <a:endParaRPr lang="en-US" dirty="0">
              <a:latin typeface="Calibri" charset="0"/>
            </a:endParaRPr>
          </a:p>
          <a:p>
            <a:pPr eaLnBrk="1" hangingPunct="1"/>
            <a:r>
              <a:rPr lang="en-US" u="sng" dirty="0">
                <a:latin typeface="Calibri" charset="0"/>
              </a:rPr>
              <a:t>Click animation </a:t>
            </a:r>
            <a:r>
              <a:rPr lang="en-US" dirty="0">
                <a:latin typeface="Calibri" charset="0"/>
              </a:rPr>
              <a:t>(form/specific language):</a:t>
            </a:r>
          </a:p>
          <a:p>
            <a:pPr eaLnBrk="1" hangingPunct="1"/>
            <a:r>
              <a:rPr lang="en-US" dirty="0">
                <a:latin typeface="Calibri" charset="0"/>
              </a:rPr>
              <a:t>The </a:t>
            </a:r>
            <a:r>
              <a:rPr lang="en-US" b="1" dirty="0">
                <a:latin typeface="Calibri" charset="0"/>
              </a:rPr>
              <a:t>form and/or specific language </a:t>
            </a:r>
            <a:r>
              <a:rPr lang="en-US" dirty="0">
                <a:latin typeface="Calibri" charset="0"/>
              </a:rPr>
              <a:t>will also come from Part II.  </a:t>
            </a:r>
            <a:r>
              <a:rPr lang="en-US" i="1" dirty="0">
                <a:latin typeface="Calibri" charset="0"/>
              </a:rPr>
              <a:t>What might that language </a:t>
            </a:r>
            <a:r>
              <a:rPr lang="en-US" b="1" i="1" dirty="0">
                <a:latin typeface="Calibri" charset="0"/>
              </a:rPr>
              <a:t>sound</a:t>
            </a:r>
            <a:r>
              <a:rPr lang="en-US" i="1" dirty="0">
                <a:latin typeface="Calibri" charset="0"/>
              </a:rPr>
              <a:t> like?</a:t>
            </a:r>
            <a:endParaRPr lang="en-US" dirty="0">
              <a:latin typeface="Calibri" charset="0"/>
            </a:endParaRPr>
          </a:p>
          <a:p>
            <a:pPr eaLnBrk="1" hangingPunct="1"/>
            <a:r>
              <a:rPr lang="en-US" u="sng" dirty="0">
                <a:latin typeface="Calibri" charset="0"/>
              </a:rPr>
              <a:t>Click animation </a:t>
            </a:r>
            <a:r>
              <a:rPr lang="en-US" dirty="0">
                <a:latin typeface="Calibri" charset="0"/>
              </a:rPr>
              <a:t>(bracket for type of engagement activity):</a:t>
            </a:r>
          </a:p>
          <a:p>
            <a:pPr eaLnBrk="1" hangingPunct="1"/>
            <a:r>
              <a:rPr lang="en-US" dirty="0">
                <a:latin typeface="Calibri" charset="0"/>
              </a:rPr>
              <a:t>For the </a:t>
            </a:r>
            <a:r>
              <a:rPr lang="en-US" b="1" dirty="0">
                <a:latin typeface="Calibri" charset="0"/>
              </a:rPr>
              <a:t>type of engagement activity</a:t>
            </a:r>
            <a:r>
              <a:rPr lang="en-US" dirty="0">
                <a:latin typeface="Calibri" charset="0"/>
              </a:rPr>
              <a:t>, you look at Part I: Interacting in Meaningful Ways of the CA ELD Standards.  </a:t>
            </a:r>
            <a:r>
              <a:rPr lang="en-US" i="1" dirty="0">
                <a:latin typeface="Calibri" charset="0"/>
              </a:rPr>
              <a:t>How will students </a:t>
            </a:r>
            <a:r>
              <a:rPr lang="en-US" b="1" i="1" dirty="0">
                <a:latin typeface="Calibri" charset="0"/>
              </a:rPr>
              <a:t>practice</a:t>
            </a:r>
            <a:r>
              <a:rPr lang="en-US" i="1" dirty="0">
                <a:latin typeface="Calibri" charset="0"/>
              </a:rPr>
              <a:t> language?</a:t>
            </a:r>
          </a:p>
          <a:p>
            <a:pPr eaLnBrk="1" hangingPunct="1"/>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9363FFFA-BB65-3242-9A7D-5C69BA5CDA8E}" type="slidenum">
              <a:rPr lang="en-US" sz="1200"/>
              <a:pPr/>
              <a:t>43</a:t>
            </a:fld>
            <a:endParaRPr lang="en-US" sz="1200"/>
          </a:p>
        </p:txBody>
      </p:sp>
    </p:spTree>
    <p:extLst>
      <p:ext uri="{BB962C8B-B14F-4D97-AF65-F5344CB8AC3E}">
        <p14:creationId xmlns:p14="http://schemas.microsoft.com/office/powerpoint/2010/main" val="2001661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5 </a:t>
            </a:r>
            <a:r>
              <a:rPr lang="en-US" dirty="0">
                <a:latin typeface="Calibri" charset="0"/>
              </a:rPr>
              <a:t>minutes on this slide</a:t>
            </a:r>
          </a:p>
          <a:p>
            <a:pPr eaLnBrk="1" hangingPunct="1">
              <a:spcBef>
                <a:spcPct val="0"/>
              </a:spcBef>
            </a:pPr>
            <a:r>
              <a:rPr lang="en-US" dirty="0">
                <a:latin typeface="Calibri" charset="0"/>
              </a:rPr>
              <a:t>Now we will take a look at how it all comes together.  Let’s look at the example ELD Objective we created.</a:t>
            </a:r>
          </a:p>
          <a:p>
            <a:pPr eaLnBrk="1" hangingPunct="1">
              <a:spcBef>
                <a:spcPct val="0"/>
              </a:spcBef>
            </a:pPr>
            <a:r>
              <a:rPr lang="en-US" u="sng" dirty="0">
                <a:latin typeface="Calibri" charset="0"/>
              </a:rPr>
              <a:t>Click animation</a:t>
            </a:r>
            <a:r>
              <a:rPr lang="en-US" dirty="0">
                <a:latin typeface="Calibri" charset="0"/>
              </a:rPr>
              <a:t>:</a:t>
            </a:r>
          </a:p>
          <a:p>
            <a:pPr eaLnBrk="1" hangingPunct="1">
              <a:spcBef>
                <a:spcPct val="0"/>
              </a:spcBef>
            </a:pPr>
            <a:r>
              <a:rPr lang="en-US" dirty="0">
                <a:latin typeface="Calibri" charset="0"/>
              </a:rPr>
              <a:t>Here is our formula (scaffold) –”Students will be able to…”</a:t>
            </a: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The function might come from the Teacher Resources section of the CA ELD Standards.  </a:t>
            </a:r>
            <a:r>
              <a:rPr lang="en-US" i="1" dirty="0">
                <a:latin typeface="Calibri" charset="0"/>
              </a:rPr>
              <a:t>In our example, what is the function? </a:t>
            </a:r>
            <a:r>
              <a:rPr lang="en-US" u="sng" dirty="0">
                <a:latin typeface="Calibri" charset="0"/>
              </a:rPr>
              <a:t>Click animation</a:t>
            </a:r>
            <a:r>
              <a:rPr lang="en-US" dirty="0">
                <a:latin typeface="Calibri" charset="0"/>
              </a:rPr>
              <a:t>:  </a:t>
            </a:r>
            <a:r>
              <a:rPr lang="en-US" i="1" dirty="0">
                <a:latin typeface="Calibri" charset="0"/>
              </a:rPr>
              <a:t>Analyze</a:t>
            </a:r>
            <a:endParaRPr lang="en-US" dirty="0">
              <a:latin typeface="Calibri" charset="0"/>
            </a:endParaRPr>
          </a:p>
          <a:p>
            <a:pPr eaLnBrk="1" hangingPunct="1">
              <a:spcBef>
                <a:spcPct val="0"/>
              </a:spcBef>
            </a:pPr>
            <a:r>
              <a:rPr lang="en-US" u="sng" dirty="0">
                <a:latin typeface="Calibri" charset="0"/>
              </a:rPr>
              <a:t>Click animation</a:t>
            </a:r>
            <a:r>
              <a:rPr lang="en-US" dirty="0">
                <a:latin typeface="Calibri" charset="0"/>
              </a:rPr>
              <a:t>:</a:t>
            </a:r>
          </a:p>
          <a:p>
            <a:pPr eaLnBrk="1" hangingPunct="1">
              <a:spcBef>
                <a:spcPct val="0"/>
              </a:spcBef>
            </a:pPr>
            <a:r>
              <a:rPr lang="en-US" dirty="0">
                <a:latin typeface="Calibri" charset="0"/>
              </a:rPr>
              <a:t>The ELD Content…  </a:t>
            </a:r>
            <a:r>
              <a:rPr lang="en-US" u="sng" dirty="0">
                <a:latin typeface="Calibri" charset="0"/>
              </a:rPr>
              <a:t>Click on animation</a:t>
            </a:r>
            <a:r>
              <a:rPr lang="en-US" dirty="0">
                <a:latin typeface="Calibri" charset="0"/>
              </a:rPr>
              <a:t>:  …comes from Part II of the ELD Standards. </a:t>
            </a:r>
            <a:r>
              <a:rPr lang="en-US" i="1" dirty="0">
                <a:latin typeface="Calibri" charset="0"/>
              </a:rPr>
              <a:t>What is the content in this example?</a:t>
            </a:r>
            <a:endParaRPr lang="en-US" dirty="0">
              <a:latin typeface="Calibri" charset="0"/>
            </a:endParaRP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i="1" dirty="0">
                <a:latin typeface="Calibri" charset="0"/>
              </a:rPr>
              <a:t>verb tenses appropriate to text type and disciplines to convey time</a:t>
            </a: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The form/specific language comes from the standards.  </a:t>
            </a:r>
            <a:r>
              <a:rPr lang="en-US" i="1" dirty="0">
                <a:latin typeface="Calibri" charset="0"/>
              </a:rPr>
              <a:t>What is the form or specific language to be used in this example?</a:t>
            </a:r>
            <a:r>
              <a:rPr lang="en-US" dirty="0">
                <a:latin typeface="Calibri" charset="0"/>
              </a:rPr>
              <a:t>  </a:t>
            </a:r>
            <a:r>
              <a:rPr lang="en-US" u="sng" dirty="0">
                <a:latin typeface="Calibri" charset="0"/>
              </a:rPr>
              <a:t>Click on animation</a:t>
            </a:r>
            <a:r>
              <a:rPr lang="en-US" dirty="0">
                <a:latin typeface="Calibri" charset="0"/>
              </a:rPr>
              <a:t>:</a:t>
            </a:r>
          </a:p>
          <a:p>
            <a:pPr eaLnBrk="1" hangingPunct="1">
              <a:spcBef>
                <a:spcPct val="0"/>
              </a:spcBef>
            </a:pPr>
            <a:r>
              <a:rPr lang="en-US" i="1" dirty="0">
                <a:latin typeface="Calibri" charset="0"/>
              </a:rPr>
              <a:t>…using simple past tense</a:t>
            </a:r>
            <a:r>
              <a:rPr lang="en-US" dirty="0">
                <a:latin typeface="Calibri" charset="0"/>
              </a:rPr>
              <a:t>.  This is what we will hear from the students, simple past tense.</a:t>
            </a: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The type of engagement activity….  </a:t>
            </a:r>
            <a:r>
              <a:rPr lang="en-US" u="sng" dirty="0">
                <a:latin typeface="Calibri" charset="0"/>
              </a:rPr>
              <a:t>Click on animation</a:t>
            </a:r>
            <a:r>
              <a:rPr lang="en-US" dirty="0">
                <a:latin typeface="Calibri" charset="0"/>
              </a:rPr>
              <a:t>: </a:t>
            </a:r>
          </a:p>
          <a:p>
            <a:pPr eaLnBrk="1" hangingPunct="1">
              <a:spcBef>
                <a:spcPct val="0"/>
              </a:spcBef>
            </a:pPr>
            <a:r>
              <a:rPr lang="en-US" dirty="0">
                <a:latin typeface="Calibri" charset="0"/>
              </a:rPr>
              <a:t>…comes from Part I: Interacting in Meaningful Ways.  </a:t>
            </a:r>
            <a:r>
              <a:rPr lang="en-US" i="1" dirty="0">
                <a:latin typeface="Calibri" charset="0"/>
              </a:rPr>
              <a:t>What is the type of activity we are having students engage in for this example?</a:t>
            </a:r>
            <a:endParaRPr lang="en-US" dirty="0">
              <a:latin typeface="Calibri" charset="0"/>
            </a:endParaRPr>
          </a:p>
          <a:p>
            <a:pPr eaLnBrk="1" hangingPunct="1">
              <a:spcBef>
                <a:spcPct val="0"/>
              </a:spcBef>
            </a:pPr>
            <a:r>
              <a:rPr lang="en-US" u="sng" dirty="0">
                <a:latin typeface="Calibri" charset="0"/>
              </a:rPr>
              <a:t>Click on animation</a:t>
            </a:r>
            <a:r>
              <a:rPr lang="en-US" dirty="0">
                <a:latin typeface="Calibri" charset="0"/>
              </a:rPr>
              <a:t>:</a:t>
            </a:r>
          </a:p>
          <a:p>
            <a:pPr eaLnBrk="1" hangingPunct="1">
              <a:spcBef>
                <a:spcPct val="0"/>
              </a:spcBef>
            </a:pPr>
            <a:r>
              <a:rPr lang="en-US" dirty="0">
                <a:latin typeface="Calibri" charset="0"/>
              </a:rPr>
              <a:t>Building on each other’s ideas during paired and whole group discussions.</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193722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MS PGothic" panose="020B0600070205080204" pitchFamily="34" charset="-128"/>
                <a:cs typeface="MS PGothic" panose="020B0600070205080204" pitchFamily="34" charset="-128"/>
              </a:rPr>
              <a:t>2 minutes on this slide</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Read first bullet.</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function can be pulled from Part I/II teacher resources section under Purposes for Using Language.</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ELD Content comes from Part II: Learning About How English Works.</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form or specific language can come from Part II or other resources or the target language you are teaching such as descriptive words for adjectives/adverbs, noun phrases, etc.</a:t>
            </a:r>
          </a:p>
          <a:p>
            <a:pPr eaLnBrk="1" hangingPunct="1">
              <a:spcBef>
                <a:spcPct val="0"/>
              </a:spcBef>
              <a:defRPr/>
            </a:pPr>
            <a:r>
              <a:rPr lang="en-US" altLang="en-US" u="sng" dirty="0" smtClean="0">
                <a:ea typeface="MS PGothic" panose="020B0600070205080204" pitchFamily="34" charset="-128"/>
                <a:cs typeface="MS PGothic" panose="020B0600070205080204" pitchFamily="34" charset="-128"/>
              </a:rPr>
              <a:t>Click on animation</a:t>
            </a:r>
            <a:r>
              <a:rPr lang="en-US" altLang="en-US" dirty="0" smtClean="0">
                <a:ea typeface="MS PGothic" panose="020B0600070205080204" pitchFamily="34" charset="-128"/>
                <a:cs typeface="MS PGothic" panose="020B0600070205080204" pitchFamily="34" charset="-128"/>
              </a:rPr>
              <a:t>:</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The type of engagement will come from Part I: Interacting in Meaningful Ways.</a:t>
            </a:r>
          </a:p>
          <a:p>
            <a:pPr eaLnBrk="1" hangingPunct="1">
              <a:spcBef>
                <a:spcPct val="0"/>
              </a:spcBef>
              <a:defRPr/>
            </a:pPr>
            <a:r>
              <a:rPr lang="en-US" altLang="en-US" dirty="0" smtClean="0">
                <a:ea typeface="MS PGothic" panose="020B0600070205080204" pitchFamily="34" charset="-128"/>
                <a:cs typeface="MS PGothic" panose="020B0600070205080204" pitchFamily="34" charset="-128"/>
              </a:rPr>
              <a:t>Read last two bullets:</a:t>
            </a:r>
          </a:p>
          <a:p>
            <a:pPr marL="285750" indent="-285750" eaLnBrk="1" fontAlgn="auto" hangingPunct="1">
              <a:spcAft>
                <a:spcPts val="0"/>
              </a:spcAft>
              <a:buFont typeface="Arial" panose="020B0604020202020204" pitchFamily="34" charset="0"/>
              <a:buChar char="•"/>
              <a:defRPr/>
            </a:pPr>
            <a:r>
              <a:rPr lang="en-US" sz="1800" dirty="0" smtClean="0">
                <a:solidFill>
                  <a:schemeClr val="tx1">
                    <a:lumMod val="50000"/>
                    <a:lumOff val="50000"/>
                  </a:schemeClr>
                </a:solidFill>
                <a:ea typeface="MS PGothic" panose="020B0600070205080204" pitchFamily="34" charset="-128"/>
                <a:cs typeface="Century Gothic"/>
              </a:rPr>
              <a:t>Collaboratively work with a partner to identify the different components of the sample ELD Objectives</a:t>
            </a:r>
          </a:p>
          <a:p>
            <a:pPr marL="285750" indent="-285750" eaLnBrk="1" fontAlgn="auto" hangingPunct="1">
              <a:lnSpc>
                <a:spcPct val="130000"/>
              </a:lnSpc>
              <a:spcAft>
                <a:spcPts val="0"/>
              </a:spcAft>
              <a:buFont typeface="Arial" panose="020B0604020202020204" pitchFamily="34" charset="0"/>
              <a:buChar char="•"/>
              <a:defRPr/>
            </a:pPr>
            <a:r>
              <a:rPr lang="en-US" sz="1800" dirty="0" smtClean="0">
                <a:solidFill>
                  <a:schemeClr val="tx1">
                    <a:lumMod val="50000"/>
                    <a:lumOff val="50000"/>
                  </a:schemeClr>
                </a:solidFill>
                <a:ea typeface="MS PGothic" panose="020B0600070205080204" pitchFamily="34" charset="-128"/>
                <a:cs typeface="Century Gothic"/>
              </a:rPr>
              <a:t>Be prepared to share</a:t>
            </a:r>
          </a:p>
        </p:txBody>
      </p:sp>
    </p:spTree>
    <p:extLst>
      <p:ext uri="{BB962C8B-B14F-4D97-AF65-F5344CB8AC3E}">
        <p14:creationId xmlns:p14="http://schemas.microsoft.com/office/powerpoint/2010/main" val="1690310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MS PGothic" panose="020B0600070205080204" pitchFamily="34" charset="-128"/>
                <a:cs typeface="MS PGothic" panose="020B0600070205080204" pitchFamily="34" charset="-128"/>
              </a:rPr>
              <a:t>Copy</a:t>
            </a:r>
            <a:r>
              <a:rPr lang="en-US" altLang="en-US" baseline="0" dirty="0" smtClean="0">
                <a:ea typeface="MS PGothic" panose="020B0600070205080204" pitchFamily="34" charset="-128"/>
                <a:cs typeface="MS PGothic" panose="020B0600070205080204" pitchFamily="34" charset="-128"/>
              </a:rPr>
              <a:t> </a:t>
            </a:r>
            <a:r>
              <a:rPr lang="en-US" altLang="en-US" baseline="0" smtClean="0">
                <a:ea typeface="MS PGothic" panose="020B0600070205080204" pitchFamily="34" charset="-128"/>
                <a:cs typeface="MS PGothic" panose="020B0600070205080204" pitchFamily="34" charset="-128"/>
              </a:rPr>
              <a:t>for Handout</a:t>
            </a:r>
            <a:endParaRPr lang="en-US" altLang="en-US" dirty="0" smtClean="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116058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Review</a:t>
            </a:r>
            <a:r>
              <a:rPr lang="en-US" baseline="0" dirty="0" smtClean="0"/>
              <a:t> matches whole group.  </a:t>
            </a:r>
          </a:p>
          <a:p>
            <a:r>
              <a:rPr lang="en-US" baseline="0" dirty="0" smtClean="0"/>
              <a:t>For each text, ask:</a:t>
            </a:r>
          </a:p>
          <a:p>
            <a:r>
              <a:rPr lang="en-US" baseline="0" dirty="0" smtClean="0"/>
              <a:t>What standard does this text exemplify (Mentor text)</a:t>
            </a:r>
          </a:p>
          <a:p>
            <a:r>
              <a:rPr lang="en-US" baseline="0" dirty="0" smtClean="0"/>
              <a:t>What Guiding Question best fits this text.  Why?</a:t>
            </a:r>
          </a:p>
          <a:p>
            <a:r>
              <a:rPr lang="en-US" baseline="0" dirty="0" smtClean="0"/>
              <a:t>Elicit responses from participants.</a:t>
            </a:r>
          </a:p>
          <a:p>
            <a:r>
              <a:rPr lang="en-US" baseline="0" dirty="0" smtClean="0"/>
              <a:t>You may have participants refer to their Standards at a Glance or Matrices as a resource if necessary.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83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extLst/>
        </p:spPr>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smtClean="0">
                <a:ea typeface="MS PGothic" panose="020B0600070205080204" pitchFamily="34" charset="-128"/>
                <a:cs typeface="+mn-cs"/>
              </a:rPr>
              <a:t>1</a:t>
            </a:r>
            <a:r>
              <a:rPr lang="en-US" altLang="en-US" baseline="0" dirty="0" smtClean="0">
                <a:ea typeface="MS PGothic" panose="020B0600070205080204" pitchFamily="34" charset="-128"/>
                <a:cs typeface="+mn-cs"/>
              </a:rPr>
              <a:t> minute</a:t>
            </a:r>
            <a:endParaRPr lang="en-US" altLang="en-US" dirty="0" smtClean="0">
              <a:ea typeface="MS PGothic" panose="020B0600070205080204" pitchFamily="34" charset="-128"/>
              <a:cs typeface="+mn-cs"/>
            </a:endParaRPr>
          </a:p>
          <a:p>
            <a:pPr eaLnBrk="1" fontAlgn="auto" hangingPunct="1">
              <a:spcBef>
                <a:spcPts val="0"/>
              </a:spcBef>
              <a:spcAft>
                <a:spcPts val="0"/>
              </a:spcAft>
              <a:defRPr/>
            </a:pPr>
            <a:r>
              <a:rPr lang="en-US" altLang="en-US" dirty="0" smtClean="0">
                <a:ea typeface="MS PGothic" panose="020B0600070205080204" pitchFamily="34" charset="-128"/>
                <a:cs typeface="+mn-cs"/>
              </a:rPr>
              <a:t>Have a volunteer participant read the norms:</a:t>
            </a:r>
          </a:p>
          <a:p>
            <a:pPr marL="457200" indent="-457200" eaLnBrk="1" fontAlgn="auto" hangingPunct="1">
              <a:lnSpc>
                <a:spcPct val="200000"/>
              </a:lnSpc>
              <a:spcBef>
                <a:spcPts val="0"/>
              </a:spcBef>
              <a:spcAft>
                <a:spcPts val="0"/>
              </a:spcAft>
              <a:buFont typeface="+mj-lt"/>
              <a:buAutoNum type="arabicPeriod"/>
              <a:defRPr/>
            </a:pPr>
            <a:r>
              <a:rPr lang="en-US" dirty="0" smtClean="0">
                <a:solidFill>
                  <a:schemeClr val="bg1">
                    <a:lumMod val="50000"/>
                  </a:schemeClr>
                </a:solidFill>
                <a:ea typeface="MS PGothic" charset="0"/>
                <a:cs typeface="News Gothic MT (body)"/>
              </a:rPr>
              <a:t>Presume positive intentions </a:t>
            </a:r>
          </a:p>
          <a:p>
            <a:pPr marL="457200" indent="-457200" eaLnBrk="1" fontAlgn="auto" hangingPunct="1">
              <a:lnSpc>
                <a:spcPct val="110000"/>
              </a:lnSpc>
              <a:spcBef>
                <a:spcPts val="0"/>
              </a:spcBef>
              <a:spcAft>
                <a:spcPts val="0"/>
              </a:spcAft>
              <a:buFont typeface="+mj-lt"/>
              <a:buAutoNum type="arabicPeriod"/>
              <a:defRPr/>
            </a:pPr>
            <a:r>
              <a:rPr lang="en-US" dirty="0" smtClean="0">
                <a:solidFill>
                  <a:schemeClr val="bg1">
                    <a:lumMod val="50000"/>
                  </a:schemeClr>
                </a:solidFill>
                <a:ea typeface="MS PGothic" charset="0"/>
                <a:cs typeface="News Gothic MT (body)"/>
              </a:rPr>
              <a:t>Place inquiry at the center to allow for processing, probing, and think time</a:t>
            </a:r>
          </a:p>
          <a:p>
            <a:pPr marL="457200" indent="-457200" eaLnBrk="1" fontAlgn="auto" hangingPunct="1">
              <a:lnSpc>
                <a:spcPct val="200000"/>
              </a:lnSpc>
              <a:spcBef>
                <a:spcPts val="0"/>
              </a:spcBef>
              <a:spcAft>
                <a:spcPts val="0"/>
              </a:spcAft>
              <a:buFont typeface="+mj-lt"/>
              <a:buAutoNum type="arabicPeriod"/>
              <a:defRPr/>
            </a:pPr>
            <a:r>
              <a:rPr lang="en-US" dirty="0" smtClean="0">
                <a:solidFill>
                  <a:schemeClr val="bg1">
                    <a:lumMod val="50000"/>
                  </a:schemeClr>
                </a:solidFill>
                <a:ea typeface="MS PGothic" charset="0"/>
                <a:cs typeface="News Gothic MT (body)"/>
              </a:rPr>
              <a:t>Be prompt </a:t>
            </a:r>
          </a:p>
          <a:p>
            <a:pPr marL="457200" indent="-457200" eaLnBrk="1" fontAlgn="auto" hangingPunct="1">
              <a:lnSpc>
                <a:spcPct val="200000"/>
              </a:lnSpc>
              <a:spcBef>
                <a:spcPts val="0"/>
              </a:spcBef>
              <a:spcAft>
                <a:spcPts val="0"/>
              </a:spcAft>
              <a:buFont typeface="+mj-lt"/>
              <a:buAutoNum type="arabicPeriod"/>
              <a:defRPr/>
            </a:pPr>
            <a:r>
              <a:rPr lang="en-US" dirty="0" smtClean="0">
                <a:solidFill>
                  <a:schemeClr val="bg1">
                    <a:lumMod val="50000"/>
                  </a:schemeClr>
                </a:solidFill>
                <a:ea typeface="MS PGothic" charset="0"/>
                <a:cs typeface="News Gothic MT (body)"/>
              </a:rPr>
              <a:t>Build a network through respect and support</a:t>
            </a:r>
          </a:p>
          <a:p>
            <a:pPr marL="457200" indent="-457200" eaLnBrk="1" fontAlgn="auto" hangingPunct="1">
              <a:lnSpc>
                <a:spcPct val="150000"/>
              </a:lnSpc>
              <a:spcBef>
                <a:spcPts val="0"/>
              </a:spcBef>
              <a:spcAft>
                <a:spcPts val="0"/>
              </a:spcAft>
              <a:buFont typeface="+mj-lt"/>
              <a:buAutoNum type="arabicPeriod"/>
              <a:defRPr/>
            </a:pPr>
            <a:endParaRPr lang="en-US" sz="800" dirty="0" smtClean="0">
              <a:solidFill>
                <a:schemeClr val="bg1">
                  <a:lumMod val="50000"/>
                </a:schemeClr>
              </a:solidFill>
              <a:ea typeface="MS PGothic" charset="0"/>
              <a:cs typeface="News Gothic MT (body)"/>
            </a:endParaRPr>
          </a:p>
          <a:p>
            <a:pPr eaLnBrk="1" fontAlgn="auto" hangingPunct="1">
              <a:spcBef>
                <a:spcPts val="0"/>
              </a:spcBef>
              <a:spcAft>
                <a:spcPts val="0"/>
              </a:spcAft>
              <a:defRPr/>
            </a:pPr>
            <a:endParaRPr lang="en-US" altLang="en-US" dirty="0" smtClean="0">
              <a:ea typeface="MS PGothic" panose="020B0600070205080204" pitchFamily="34" charset="-128"/>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BD1105-5B48-AE4C-8669-3E003180FA5A}" type="slidenum">
              <a:rPr lang="en-US" sz="1200">
                <a:solidFill>
                  <a:srgbClr val="000000"/>
                </a:solidFill>
              </a:rPr>
              <a:pPr eaLnBrk="1" fontAlgn="base" hangingPunct="1">
                <a:spcBef>
                  <a:spcPct val="0"/>
                </a:spcBef>
                <a:spcAft>
                  <a:spcPct val="0"/>
                </a:spcAft>
              </a:pPr>
              <a:t>6</a:t>
            </a:fld>
            <a:endParaRPr lang="en-US" sz="1200">
              <a:solidFill>
                <a:srgbClr val="000000"/>
              </a:solidFill>
            </a:endParaRPr>
          </a:p>
        </p:txBody>
      </p:sp>
    </p:spTree>
    <p:extLst>
      <p:ext uri="{BB962C8B-B14F-4D97-AF65-F5344CB8AC3E}">
        <p14:creationId xmlns:p14="http://schemas.microsoft.com/office/powerpoint/2010/main" val="136292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sz="1800" dirty="0" smtClean="0">
                <a:ea typeface="ＭＳ Ｐゴシック" charset="-128"/>
              </a:rPr>
              <a:t>1 minute</a:t>
            </a:r>
          </a:p>
          <a:p>
            <a:pPr eaLnBrk="1" hangingPunct="1">
              <a:spcBef>
                <a:spcPct val="0"/>
              </a:spcBef>
            </a:pPr>
            <a:r>
              <a:rPr lang="en-US" altLang="en-US" sz="1800" dirty="0" smtClean="0">
                <a:ea typeface="ＭＳ Ｐゴシック" charset="-128"/>
              </a:rPr>
              <a:t>Remind</a:t>
            </a:r>
            <a:r>
              <a:rPr lang="en-US" altLang="en-US" sz="1800" baseline="0" dirty="0" smtClean="0">
                <a:ea typeface="ＭＳ Ｐゴシック" charset="-128"/>
              </a:rPr>
              <a:t> participants that the EL </a:t>
            </a:r>
            <a:r>
              <a:rPr lang="en-US" altLang="en-US" sz="1800" baseline="0" dirty="0" err="1" smtClean="0">
                <a:ea typeface="ＭＳ Ｐゴシック" charset="-128"/>
              </a:rPr>
              <a:t>masterplan</a:t>
            </a:r>
            <a:r>
              <a:rPr lang="en-US" altLang="en-US" sz="1800" baseline="0" dirty="0" smtClean="0">
                <a:ea typeface="ＭＳ Ｐゴシック" charset="-128"/>
              </a:rPr>
              <a:t> includes 6 principles that guide our work.  Principles 1 and 3 relate to high expectations and providing challenging academic content and will guide our work today.</a:t>
            </a:r>
            <a:endParaRPr lang="en-US" altLang="en-US" sz="1800" dirty="0">
              <a:ea typeface="ＭＳ Ｐゴシック" charset="-128"/>
            </a:endParaRPr>
          </a:p>
        </p:txBody>
      </p:sp>
      <p:sp>
        <p:nvSpPr>
          <p:cNvPr id="28675"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ＭＳ Ｐゴシック" charset="-128"/>
              </a:defRPr>
            </a:lvl1pPr>
            <a:lvl2pPr marL="742950" indent="-285750" eaLnBrk="0" hangingPunct="0">
              <a:defRPr sz="2400">
                <a:solidFill>
                  <a:schemeClr val="tx1"/>
                </a:solidFill>
                <a:latin typeface="News Gothic MT" charset="0"/>
                <a:ea typeface="ＭＳ Ｐゴシック" charset="-128"/>
              </a:defRPr>
            </a:lvl2pPr>
            <a:lvl3pPr marL="1143000" indent="-228600" eaLnBrk="0" hangingPunct="0">
              <a:defRPr sz="2400">
                <a:solidFill>
                  <a:schemeClr val="tx1"/>
                </a:solidFill>
                <a:latin typeface="News Gothic MT" charset="0"/>
                <a:ea typeface="ＭＳ Ｐゴシック" charset="-128"/>
              </a:defRPr>
            </a:lvl3pPr>
            <a:lvl4pPr marL="1600200" indent="-228600" eaLnBrk="0" hangingPunct="0">
              <a:defRPr sz="2400">
                <a:solidFill>
                  <a:schemeClr val="tx1"/>
                </a:solidFill>
                <a:latin typeface="News Gothic MT" charset="0"/>
                <a:ea typeface="ＭＳ Ｐゴシック" charset="-128"/>
              </a:defRPr>
            </a:lvl4pPr>
            <a:lvl5pPr marL="2057400" indent="-228600" eaLnBrk="0" hangingPunct="0">
              <a:defRPr sz="2400">
                <a:solidFill>
                  <a:schemeClr val="tx1"/>
                </a:solidFill>
                <a:latin typeface="News Gothic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News Gothic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News Gothic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News Gothic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News Gothic MT" charset="0"/>
                <a:ea typeface="ＭＳ Ｐゴシック" charset="-128"/>
              </a:defRPr>
            </a:lvl9pPr>
          </a:lstStyle>
          <a:p>
            <a:pPr eaLnBrk="1" hangingPunct="1"/>
            <a:fld id="{F0FDE074-C69A-CC47-AC41-84F2E2BBCA71}" type="slidenum">
              <a:rPr lang="en-US" altLang="en-US" sz="1200">
                <a:latin typeface="Calibri" charset="0"/>
              </a:rPr>
              <a:pPr eaLnBrk="1" hangingPunct="1"/>
              <a:t>7</a:t>
            </a:fld>
            <a:endParaRPr lang="en-US" altLang="en-US" sz="1200">
              <a:latin typeface="Calibri" charset="0"/>
            </a:endParaRPr>
          </a:p>
        </p:txBody>
      </p:sp>
    </p:spTree>
    <p:extLst>
      <p:ext uri="{BB962C8B-B14F-4D97-AF65-F5344CB8AC3E}">
        <p14:creationId xmlns:p14="http://schemas.microsoft.com/office/powerpoint/2010/main" val="157708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1 minute </a:t>
            </a:r>
          </a:p>
          <a:p>
            <a:r>
              <a:rPr lang="en-US" dirty="0" smtClean="0">
                <a:latin typeface="Calibri" charset="0"/>
              </a:rPr>
              <a:t>Review agenda</a:t>
            </a:r>
          </a:p>
          <a:p>
            <a:r>
              <a:rPr lang="en-US" dirty="0" smtClean="0">
                <a:latin typeface="Calibri" charset="0"/>
              </a:rPr>
              <a:t>Your homework</a:t>
            </a:r>
            <a:r>
              <a:rPr lang="en-US" baseline="0" dirty="0" smtClean="0">
                <a:latin typeface="Calibri" charset="0"/>
              </a:rPr>
              <a:t> from Part I was to bring a mentor text and write two guiding questions.</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A9DD6AFE-B538-6F4C-B8DB-714B3905BF24}" type="slidenum">
              <a:rPr lang="en-US" smtClean="0"/>
              <a:pPr>
                <a:defRPr/>
              </a:pPr>
              <a:t>8</a:t>
            </a:fld>
            <a:endParaRPr lang="en-US"/>
          </a:p>
        </p:txBody>
      </p:sp>
    </p:spTree>
    <p:extLst>
      <p:ext uri="{BB962C8B-B14F-4D97-AF65-F5344CB8AC3E}">
        <p14:creationId xmlns:p14="http://schemas.microsoft.com/office/powerpoint/2010/main" val="66731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1 minute</a:t>
            </a:r>
          </a:p>
          <a:p>
            <a:pPr eaLnBrk="1" hangingPunct="1">
              <a:spcBef>
                <a:spcPct val="0"/>
              </a:spcBef>
            </a:pPr>
            <a:r>
              <a:rPr lang="en-US" dirty="0">
                <a:latin typeface="Calibri" charset="0"/>
              </a:rPr>
              <a:t>Have participants read each </a:t>
            </a:r>
            <a:r>
              <a:rPr lang="en-US" dirty="0" smtClean="0">
                <a:latin typeface="Calibri" charset="0"/>
              </a:rPr>
              <a:t>bullet.</a:t>
            </a: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5E5E672-6E4C-7647-8F3C-377B7340CF04}" type="slidenum">
              <a:rPr lang="en-US" sz="1200"/>
              <a:pPr eaLnBrk="1" fontAlgn="base" hangingPunct="1">
                <a:spcBef>
                  <a:spcPct val="0"/>
                </a:spcBef>
                <a:spcAft>
                  <a:spcPct val="0"/>
                </a:spcAft>
              </a:pPr>
              <a:t>9</a:t>
            </a:fld>
            <a:endParaRPr lang="en-US" sz="1200"/>
          </a:p>
        </p:txBody>
      </p:sp>
    </p:spTree>
    <p:extLst>
      <p:ext uri="{BB962C8B-B14F-4D97-AF65-F5344CB8AC3E}">
        <p14:creationId xmlns:p14="http://schemas.microsoft.com/office/powerpoint/2010/main" val="175767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9418FD-420B-9D4C-B517-F015541A7412}" type="datetimeFigureOut">
              <a:rPr lang="en-US" altLang="en-US"/>
              <a:pPr/>
              <a:t>10/28/15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entury Gothic" charset="0"/>
                <a:ea typeface="Century Gothic" charset="0"/>
                <a:cs typeface="Century Gothic" charset="0"/>
              </a:defRPr>
            </a:lvl1pPr>
          </a:lstStyle>
          <a:p>
            <a:fld id="{CB0ED90D-4FDB-D647-8E51-FC9C7673021C}" type="slidenum">
              <a:rPr lang="en-US" altLang="en-US" smtClean="0"/>
              <a:pPr/>
              <a:t>‹#›</a:t>
            </a:fld>
            <a:endParaRPr lang="en-US" altLang="en-US" dirty="0"/>
          </a:p>
        </p:txBody>
      </p:sp>
    </p:spTree>
    <p:extLst>
      <p:ext uri="{BB962C8B-B14F-4D97-AF65-F5344CB8AC3E}">
        <p14:creationId xmlns:p14="http://schemas.microsoft.com/office/powerpoint/2010/main" val="968678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t>‹#›</a:t>
            </a:fld>
            <a:endParaRPr lang="en-US" sz="1200" b="0" i="0" u="none" strike="noStrike" cap="none" baseline="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457200" y="2426609"/>
            <a:ext cx="8229600" cy="1378629"/>
          </a:xfrm>
          <a:prstGeom prst="rect">
            <a:avLst/>
          </a:prstGeom>
          <a:effectLst/>
          <a:sp3d>
            <a:bevelT prst="relaxedInset"/>
          </a:sp3d>
        </p:spPr>
        <p:txBody>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fontAlgn="auto">
              <a:spcAft>
                <a:spcPts val="0"/>
              </a:spcAft>
              <a:buFont typeface="Georgia" pitchFamily="18" charset="0"/>
              <a:buNone/>
              <a:defRPr/>
            </a:pPr>
            <a:r>
              <a:rPr lang="en-US" sz="3200" dirty="0" smtClean="0">
                <a:solidFill>
                  <a:srgbClr val="42568D"/>
                </a:solidFill>
                <a:effectLst/>
                <a:latin typeface="Century Gothic"/>
                <a:cs typeface="Century Gothic"/>
              </a:rPr>
              <a:t>Elementary Designated ELD </a:t>
            </a:r>
          </a:p>
          <a:p>
            <a:pPr marL="182880" indent="0" algn="ctr" fontAlgn="auto">
              <a:spcAft>
                <a:spcPts val="0"/>
              </a:spcAft>
              <a:buFont typeface="Georgia" pitchFamily="18" charset="0"/>
              <a:buNone/>
              <a:defRPr/>
            </a:pPr>
            <a:r>
              <a:rPr lang="en-US" sz="3200" dirty="0" smtClean="0">
                <a:solidFill>
                  <a:srgbClr val="42568D"/>
                </a:solidFill>
                <a:effectLst/>
                <a:latin typeface="Century Gothic"/>
                <a:cs typeface="Century Gothic"/>
              </a:rPr>
              <a:t>Frame of Practice</a:t>
            </a:r>
          </a:p>
          <a:p>
            <a:pPr marL="182880" indent="0" algn="ctr" fontAlgn="auto">
              <a:spcAft>
                <a:spcPts val="0"/>
              </a:spcAft>
              <a:buFont typeface="Georgia" pitchFamily="18" charset="0"/>
              <a:buNone/>
              <a:defRPr/>
            </a:pPr>
            <a:r>
              <a:rPr lang="en-US" sz="3200" b="0" dirty="0" smtClean="0">
                <a:solidFill>
                  <a:srgbClr val="42568D"/>
                </a:solidFill>
                <a:effectLst/>
                <a:latin typeface="Century Gothic"/>
                <a:cs typeface="Century Gothic"/>
              </a:rPr>
              <a:t>Part 2: Mentor Text and ELD Objectives</a:t>
            </a:r>
            <a:endParaRPr lang="en-US" sz="3200" b="0" dirty="0" smtClean="0">
              <a:solidFill>
                <a:schemeClr val="tx1"/>
              </a:solidFill>
              <a:effectLst/>
              <a:latin typeface="Apple Chancery"/>
              <a:cs typeface="Apple Chancery"/>
            </a:endParaRPr>
          </a:p>
        </p:txBody>
      </p:sp>
      <p:sp>
        <p:nvSpPr>
          <p:cNvPr id="11" name="Subtitle 1"/>
          <p:cNvSpPr txBox="1">
            <a:spLocks/>
          </p:cNvSpPr>
          <p:nvPr/>
        </p:nvSpPr>
        <p:spPr>
          <a:xfrm>
            <a:off x="1563688" y="820738"/>
            <a:ext cx="7351712" cy="517525"/>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fontAlgn="auto">
              <a:spcAft>
                <a:spcPts val="0"/>
              </a:spcAft>
              <a:defRPr/>
            </a:pPr>
            <a:r>
              <a:rPr lang="en-US" b="1" dirty="0" smtClean="0">
                <a:latin typeface="News Gothic MT" charset="0"/>
              </a:rPr>
              <a:t>    </a:t>
            </a:r>
            <a:r>
              <a:rPr lang="en-US" b="1" dirty="0" smtClean="0">
                <a:solidFill>
                  <a:schemeClr val="tx1"/>
                </a:solidFill>
                <a:latin typeface="News Gothic MT" charset="0"/>
              </a:rPr>
              <a:t>Multilingual and Multicultural Education Department</a:t>
            </a:r>
            <a:endParaRPr lang="en-US" b="1" dirty="0">
              <a:solidFill>
                <a:schemeClr val="tx1"/>
              </a:solidFill>
              <a:latin typeface="News Gothic MT" charset="0"/>
            </a:endParaRPr>
          </a:p>
        </p:txBody>
      </p:sp>
      <p:pic>
        <p:nvPicPr>
          <p:cNvPr id="15363" name="Shape 52"/>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
            <a:ext cx="15621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rtlCol="0">
            <a:normAutofit/>
          </a:bodyPr>
          <a:lstStyle/>
          <a:p>
            <a:pPr eaLnBrk="1" fontAlgn="auto" hangingPunct="1">
              <a:spcAft>
                <a:spcPts val="0"/>
              </a:spcAft>
              <a:defRPr/>
            </a:pPr>
            <a:r>
              <a:rPr lang="en-US" dirty="0">
                <a:effectLst>
                  <a:outerShdw blurRad="38100" dist="38100" dir="2700000" algn="tl">
                    <a:srgbClr val="DDDDDD"/>
                  </a:outerShdw>
                </a:effectLst>
                <a:latin typeface="Century Gothic"/>
                <a:ea typeface="+mj-ea"/>
                <a:cs typeface="Century Gothic"/>
              </a:rPr>
              <a:t>   </a:t>
            </a:r>
          </a:p>
        </p:txBody>
      </p:sp>
      <p:sp>
        <p:nvSpPr>
          <p:cNvPr id="3" name="Text Placeholder 2"/>
          <p:cNvSpPr>
            <a:spLocks noGrp="1"/>
          </p:cNvSpPr>
          <p:nvPr>
            <p:ph type="body" idx="1"/>
          </p:nvPr>
        </p:nvSpPr>
        <p:spPr>
          <a:xfrm>
            <a:off x="722313" y="2906713"/>
            <a:ext cx="7772400" cy="702353"/>
          </a:xfrm>
        </p:spPr>
        <p:txBody>
          <a:bodyPr/>
          <a:lstStyle/>
          <a:p>
            <a:endParaRPr lang="en-US" dirty="0" smtClean="0"/>
          </a:p>
          <a:p>
            <a:endParaRPr lang="en-US" dirty="0" smtClean="0"/>
          </a:p>
          <a:p>
            <a:endParaRPr lang="en-US" dirty="0"/>
          </a:p>
        </p:txBody>
      </p:sp>
      <p:sp>
        <p:nvSpPr>
          <p:cNvPr id="153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F543BC2-EAD8-AA4F-9EE0-B369C8A0DE0B}" type="slidenum">
              <a:rPr lang="en-US" sz="1200">
                <a:solidFill>
                  <a:srgbClr val="595959"/>
                </a:solidFill>
                <a:latin typeface="Century Gothic" charset="0"/>
              </a:rPr>
              <a:pPr eaLnBrk="1" fontAlgn="base" hangingPunct="1">
                <a:spcBef>
                  <a:spcPct val="0"/>
                </a:spcBef>
                <a:spcAft>
                  <a:spcPct val="0"/>
                </a:spcAft>
              </a:pPr>
              <a:t>1</a:t>
            </a:fld>
            <a:endParaRPr lang="en-US" sz="1200">
              <a:solidFill>
                <a:srgbClr val="595959"/>
              </a:solidFill>
              <a:latin typeface="Century Gothic" charset="0"/>
            </a:endParaRPr>
          </a:p>
        </p:txBody>
      </p:sp>
    </p:spTree>
    <p:extLst>
      <p:ext uri="{BB962C8B-B14F-4D97-AF65-F5344CB8AC3E}">
        <p14:creationId xmlns:p14="http://schemas.microsoft.com/office/powerpoint/2010/main" val="1942394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3"/>
          <p:cNvSpPr>
            <a:spLocks noChangeArrowheads="1"/>
          </p:cNvSpPr>
          <p:nvPr/>
        </p:nvSpPr>
        <p:spPr bwMode="auto">
          <a:xfrm>
            <a:off x="5572125" y="6488113"/>
            <a:ext cx="364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a:solidFill>
                  <a:srgbClr val="595959"/>
                </a:solidFill>
              </a:rPr>
              <a:t>© Zwiers, O’Hara, &amp; Pritchard (2014)</a:t>
            </a:r>
          </a:p>
        </p:txBody>
      </p:sp>
      <p:pic>
        <p:nvPicPr>
          <p:cNvPr id="4098"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610600" cy="64008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444875" y="971550"/>
            <a:ext cx="2895600" cy="5516563"/>
          </a:xfrm>
          <a:prstGeom prst="rect">
            <a:avLst/>
          </a:prstGeom>
          <a:solidFill>
            <a:srgbClr val="FF0000">
              <a:alpha val="12157"/>
            </a:srgbClr>
          </a:solidFill>
          <a:ln w="28575">
            <a:solidFill>
              <a:srgbClr val="FF6600"/>
            </a:solidFill>
            <a:miter lim="800000"/>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2" name="Down Arrow 1"/>
          <p:cNvSpPr/>
          <p:nvPr/>
        </p:nvSpPr>
        <p:spPr>
          <a:xfrm rot="2762922">
            <a:off x="4884965" y="869753"/>
            <a:ext cx="1374318" cy="196564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458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txBox="1">
            <a:spLocks noGrp="1"/>
          </p:cNvSpPr>
          <p:nvPr>
            <p:ph type="title"/>
          </p:nvPr>
        </p:nvSpPr>
        <p:spPr>
          <a:xfrm>
            <a:off x="533400" y="304800"/>
            <a:ext cx="8305800" cy="1143000"/>
          </a:xfrm>
        </p:spPr>
        <p:txBody>
          <a:bodyPr/>
          <a:lstStyle/>
          <a:p>
            <a:pPr eaLnBrk="1" hangingPunct="1">
              <a:spcBef>
                <a:spcPct val="0"/>
              </a:spcBef>
              <a:spcAft>
                <a:spcPct val="0"/>
              </a:spcAft>
            </a:pPr>
            <a:r>
              <a:rPr lang="en-US" b="1">
                <a:solidFill>
                  <a:srgbClr val="000000"/>
                </a:solidFill>
                <a:latin typeface="Century Gothic" charset="0"/>
                <a:ea typeface="ＭＳ Ｐゴシック" charset="0"/>
                <a:cs typeface="Calibri" charset="0"/>
                <a:sym typeface="Calibri" charset="0"/>
              </a:rPr>
              <a:t>Build “Into” and “From”</a:t>
            </a:r>
            <a:br>
              <a:rPr lang="en-US" b="1">
                <a:solidFill>
                  <a:srgbClr val="000000"/>
                </a:solidFill>
                <a:latin typeface="Century Gothic" charset="0"/>
                <a:ea typeface="ＭＳ Ｐゴシック" charset="0"/>
                <a:cs typeface="Calibri" charset="0"/>
                <a:sym typeface="Calibri" charset="0"/>
              </a:rPr>
            </a:br>
            <a:r>
              <a:rPr lang="en-US" b="1">
                <a:solidFill>
                  <a:srgbClr val="000000"/>
                </a:solidFill>
                <a:latin typeface="Century Gothic" charset="0"/>
                <a:ea typeface="ＭＳ Ｐゴシック" charset="0"/>
                <a:cs typeface="Calibri" charset="0"/>
                <a:sym typeface="Calibri" charset="0"/>
              </a:rPr>
              <a:t>Content Instruction</a:t>
            </a:r>
          </a:p>
        </p:txBody>
      </p:sp>
      <p:sp>
        <p:nvSpPr>
          <p:cNvPr id="10" name="Oval 9"/>
          <p:cNvSpPr/>
          <p:nvPr/>
        </p:nvSpPr>
        <p:spPr>
          <a:xfrm>
            <a:off x="3226025" y="4430649"/>
            <a:ext cx="2654100" cy="2427351"/>
          </a:xfrm>
          <a:prstGeom prst="ellipse">
            <a:avLst/>
          </a:prstGeom>
          <a:solidFill>
            <a:schemeClr val="bg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kern="0" dirty="0">
                <a:ln>
                  <a:solidFill>
                    <a:schemeClr val="tx1"/>
                  </a:solidFill>
                </a:ln>
                <a:solidFill>
                  <a:sysClr val="windowText" lastClr="000000"/>
                </a:solidFill>
                <a:effectLst>
                  <a:glow rad="63500">
                    <a:schemeClr val="accent1">
                      <a:satMod val="175000"/>
                      <a:alpha val="40000"/>
                    </a:schemeClr>
                  </a:glow>
                </a:effectLst>
                <a:latin typeface="Century Gothic" charset="0"/>
                <a:ea typeface="Century Gothic" charset="0"/>
                <a:cs typeface="Century Gothic" charset="0"/>
                <a:sym typeface="Arial"/>
              </a:rPr>
              <a:t>Designated ELD</a:t>
            </a:r>
          </a:p>
        </p:txBody>
      </p:sp>
      <p:grpSp>
        <p:nvGrpSpPr>
          <p:cNvPr id="4" name="Group 3"/>
          <p:cNvGrpSpPr/>
          <p:nvPr/>
        </p:nvGrpSpPr>
        <p:grpSpPr>
          <a:xfrm>
            <a:off x="5929313" y="1979613"/>
            <a:ext cx="2273486" cy="4025900"/>
            <a:chOff x="5929313" y="1979613"/>
            <a:chExt cx="2273486" cy="4025900"/>
          </a:xfrm>
        </p:grpSpPr>
        <p:sp>
          <p:nvSpPr>
            <p:cNvPr id="34" name="Curved Left Arrow 33"/>
            <p:cNvSpPr>
              <a:spLocks noChangeArrowheads="1"/>
            </p:cNvSpPr>
            <p:nvPr/>
          </p:nvSpPr>
          <p:spPr bwMode="auto">
            <a:xfrm>
              <a:off x="5929313" y="1979613"/>
              <a:ext cx="1390650" cy="4025900"/>
            </a:xfrm>
            <a:prstGeom prst="curvedLeftArrow">
              <a:avLst>
                <a:gd name="adj1" fmla="val 25009"/>
                <a:gd name="adj2" fmla="val 50019"/>
                <a:gd name="adj3" fmla="val 25000"/>
              </a:avLst>
            </a:prstGeom>
            <a:solidFill>
              <a:srgbClr val="604A7B"/>
            </a:solidFill>
            <a:ln w="9525">
              <a:solidFill>
                <a:srgbClr val="604A7B"/>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kern="0" dirty="0">
                <a:latin typeface="Century Gothic" charset="0"/>
                <a:ea typeface="+mn-ea"/>
                <a:cs typeface="+mn-cs"/>
                <a:sym typeface="Arial"/>
              </a:endParaRPr>
            </a:p>
          </p:txBody>
        </p:sp>
        <p:sp>
          <p:nvSpPr>
            <p:cNvPr id="36" name="Rectangle 35"/>
            <p:cNvSpPr/>
            <p:nvPr/>
          </p:nvSpPr>
          <p:spPr>
            <a:xfrm rot="5400000">
              <a:off x="6858079" y="3003771"/>
              <a:ext cx="1512251" cy="1177188"/>
            </a:xfrm>
            <a:prstGeom prst="rect">
              <a:avLst/>
            </a:prstGeom>
          </p:spPr>
          <p:txBody>
            <a:bodyPr spcFirstLastPara="1" wrap="none">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900" b="1" kern="0" cap="all" dirty="0">
                  <a:ln/>
                  <a:latin typeface="Century Gothic" charset="0"/>
                  <a:ea typeface="+mn-ea"/>
                  <a:cs typeface="+mn-cs"/>
                  <a:sym typeface="Arial"/>
                </a:rPr>
                <a:t>INTO</a:t>
              </a:r>
            </a:p>
          </p:txBody>
        </p:sp>
      </p:grpSp>
      <p:grpSp>
        <p:nvGrpSpPr>
          <p:cNvPr id="5" name="Group 4"/>
          <p:cNvGrpSpPr/>
          <p:nvPr/>
        </p:nvGrpSpPr>
        <p:grpSpPr>
          <a:xfrm>
            <a:off x="949581" y="2012950"/>
            <a:ext cx="2122232" cy="3910013"/>
            <a:chOff x="949581" y="2012950"/>
            <a:chExt cx="2122232" cy="3910013"/>
          </a:xfrm>
        </p:grpSpPr>
        <p:sp>
          <p:nvSpPr>
            <p:cNvPr id="35" name="Curved Left Arrow 34"/>
            <p:cNvSpPr>
              <a:spLocks noChangeArrowheads="1"/>
            </p:cNvSpPr>
            <p:nvPr/>
          </p:nvSpPr>
          <p:spPr bwMode="auto">
            <a:xfrm rot="10800000">
              <a:off x="1695450" y="2012950"/>
              <a:ext cx="1376363" cy="3910013"/>
            </a:xfrm>
            <a:prstGeom prst="curvedLeftArrow">
              <a:avLst>
                <a:gd name="adj1" fmla="val 25015"/>
                <a:gd name="adj2" fmla="val 50004"/>
                <a:gd name="adj3" fmla="val 25000"/>
              </a:avLst>
            </a:prstGeom>
            <a:solidFill>
              <a:srgbClr val="604A7B"/>
            </a:solidFill>
            <a:ln w="9525">
              <a:solidFill>
                <a:srgbClr val="604A7B"/>
              </a:solidFill>
              <a:miter lim="800000"/>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kern="0" dirty="0">
                <a:latin typeface="Century Gothic" charset="0"/>
                <a:ea typeface="+mn-ea"/>
                <a:cs typeface="+mn-cs"/>
                <a:sym typeface="Arial"/>
              </a:endParaRPr>
            </a:p>
          </p:txBody>
        </p:sp>
        <p:sp>
          <p:nvSpPr>
            <p:cNvPr id="37" name="Rectangle 36"/>
            <p:cNvSpPr/>
            <p:nvPr/>
          </p:nvSpPr>
          <p:spPr>
            <a:xfrm rot="16200000">
              <a:off x="782049" y="3237232"/>
              <a:ext cx="1512251" cy="1177188"/>
            </a:xfrm>
            <a:prstGeom prst="rect">
              <a:avLst/>
            </a:prstGeom>
          </p:spPr>
          <p:txBody>
            <a:bodyPr spcFirstLastPara="1" wrap="none">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900" b="1" kern="0" cap="all" dirty="0">
                  <a:ln/>
                  <a:latin typeface="Century Gothic" charset="0"/>
                  <a:ea typeface="+mn-ea"/>
                  <a:cs typeface="+mn-cs"/>
                  <a:sym typeface="Arial"/>
                </a:rPr>
                <a:t>FROM</a:t>
              </a:r>
            </a:p>
          </p:txBody>
        </p:sp>
      </p:grpSp>
      <p:pic>
        <p:nvPicPr>
          <p:cNvPr id="11" name="Shape 437"/>
          <p:cNvPicPr preferRelativeResize="0">
            <a:picLocks noChangeAspect="1" noChangeArrowheads="1"/>
          </p:cNvPicPr>
          <p:nvPr/>
        </p:nvPicPr>
        <p:blipFill>
          <a:blip r:embed="rId3"/>
          <a:srcRect/>
          <a:stretch>
            <a:fillRect/>
          </a:stretch>
        </p:blipFill>
        <p:spPr bwMode="auto">
          <a:xfrm>
            <a:off x="149225" y="152400"/>
            <a:ext cx="1222375" cy="1203325"/>
          </a:xfrm>
          <a:prstGeom prst="rect">
            <a:avLst/>
          </a:prstGeom>
          <a:noFill/>
          <a:ln>
            <a:noFill/>
          </a:ln>
          <a:effectLst>
            <a:outerShdw blurRad="292100" dist="139700" dir="2700000" algn="tl" rotWithShape="0">
              <a:srgbClr val="333333">
                <a:alpha val="64998"/>
              </a:srgbClr>
            </a:outerShdw>
          </a:effectLst>
          <a:extLst/>
        </p:spPr>
      </p:pic>
      <p:grpSp>
        <p:nvGrpSpPr>
          <p:cNvPr id="3" name="Group 2"/>
          <p:cNvGrpSpPr/>
          <p:nvPr/>
        </p:nvGrpSpPr>
        <p:grpSpPr>
          <a:xfrm>
            <a:off x="3226024" y="1608916"/>
            <a:ext cx="2548599" cy="2427351"/>
            <a:chOff x="3226024" y="1608916"/>
            <a:chExt cx="2548599" cy="2427351"/>
          </a:xfrm>
        </p:grpSpPr>
        <p:sp>
          <p:nvSpPr>
            <p:cNvPr id="7" name="Oval 6"/>
            <p:cNvSpPr/>
            <p:nvPr/>
          </p:nvSpPr>
          <p:spPr>
            <a:xfrm>
              <a:off x="3226024" y="1608916"/>
              <a:ext cx="2548599" cy="2427351"/>
            </a:xfrm>
            <a:prstGeom prst="ellipse">
              <a:avLst/>
            </a:prstGeom>
            <a:solidFill>
              <a:schemeClr val="accent3">
                <a:lumMod val="60000"/>
                <a:lumOff val="40000"/>
              </a:schemeClr>
            </a:solidFill>
            <a:ln>
              <a:solidFill>
                <a:schemeClr val="accent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200" b="1" kern="0" dirty="0">
                <a:ln>
                  <a:solidFill>
                    <a:schemeClr val="tx1"/>
                  </a:solidFill>
                </a:ln>
                <a:solidFill>
                  <a:sysClr val="windowText" lastClr="000000"/>
                </a:solidFill>
                <a:effectLst>
                  <a:glow rad="63500">
                    <a:schemeClr val="accent1">
                      <a:satMod val="175000"/>
                      <a:alpha val="40000"/>
                    </a:schemeClr>
                  </a:glow>
                </a:effectLst>
                <a:latin typeface="Century Gothic" charset="0"/>
                <a:ea typeface="Century Gothic" charset="0"/>
                <a:cs typeface="Century Gothic" charset="0"/>
                <a:sym typeface="Arial"/>
              </a:endParaRPr>
            </a:p>
          </p:txBody>
        </p:sp>
        <p:sp>
          <p:nvSpPr>
            <p:cNvPr id="12" name="Rectangle 11"/>
            <p:cNvSpPr/>
            <p:nvPr/>
          </p:nvSpPr>
          <p:spPr>
            <a:xfrm>
              <a:off x="3411266" y="2238703"/>
              <a:ext cx="2321469" cy="830997"/>
            </a:xfrm>
            <a:prstGeom prst="rect">
              <a:avLst/>
            </a:prstGeom>
          </p:spPr>
          <p:txBody>
            <a:bodyPr wrap="none">
              <a:spAutoFit/>
            </a:bodyPr>
            <a:lstStyle/>
            <a:p>
              <a:pPr algn="ctr" fontAlgn="auto">
                <a:spcBef>
                  <a:spcPts val="0"/>
                </a:spcBef>
                <a:spcAft>
                  <a:spcPts val="0"/>
                </a:spcAft>
                <a:defRPr/>
              </a:pPr>
              <a:r>
                <a:rPr lang="en-US" sz="2400" b="1" kern="0" dirty="0">
                  <a:ln>
                    <a:solidFill>
                      <a:schemeClr val="tx1"/>
                    </a:solidFill>
                  </a:ln>
                  <a:solidFill>
                    <a:sysClr val="windowText" lastClr="000000"/>
                  </a:solidFill>
                  <a:effectLst>
                    <a:glow rad="63500">
                      <a:schemeClr val="accent1">
                        <a:satMod val="175000"/>
                        <a:alpha val="40000"/>
                      </a:schemeClr>
                    </a:glow>
                  </a:effectLst>
                  <a:latin typeface="Century Gothic" charset="0"/>
                  <a:ea typeface="Century Gothic" charset="0"/>
                  <a:cs typeface="Century Gothic" charset="0"/>
                  <a:sym typeface="Arial"/>
                </a:rPr>
                <a:t>ELA &amp; </a:t>
              </a:r>
            </a:p>
            <a:p>
              <a:pPr algn="ctr" fontAlgn="auto">
                <a:spcBef>
                  <a:spcPts val="0"/>
                </a:spcBef>
                <a:spcAft>
                  <a:spcPts val="0"/>
                </a:spcAft>
                <a:defRPr/>
              </a:pPr>
              <a:r>
                <a:rPr lang="en-US" sz="2400" b="1" kern="0" dirty="0">
                  <a:ln>
                    <a:solidFill>
                      <a:schemeClr val="tx1"/>
                    </a:solidFill>
                  </a:ln>
                  <a:solidFill>
                    <a:sysClr val="windowText" lastClr="000000"/>
                  </a:solidFill>
                  <a:effectLst>
                    <a:glow rad="63500">
                      <a:schemeClr val="accent1">
                        <a:satMod val="175000"/>
                        <a:alpha val="40000"/>
                      </a:schemeClr>
                    </a:glow>
                  </a:effectLst>
                  <a:latin typeface="Century Gothic" charset="0"/>
                  <a:ea typeface="Century Gothic" charset="0"/>
                  <a:cs typeface="Century Gothic" charset="0"/>
                  <a:sym typeface="Arial"/>
                </a:rPr>
                <a:t>Content Areas</a:t>
              </a:r>
            </a:p>
          </p:txBody>
        </p:sp>
      </p:grpSp>
      <p:sp>
        <p:nvSpPr>
          <p:cNvPr id="2" name="TextBox 1"/>
          <p:cNvSpPr txBox="1"/>
          <p:nvPr/>
        </p:nvSpPr>
        <p:spPr>
          <a:xfrm>
            <a:off x="9007813" y="2140085"/>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10736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ppt_w</p:attrName>
                                        </p:attrNameLst>
                                      </p:cBhvr>
                                      <p:tavLst>
                                        <p:tav tm="0" fmla="#ppt_w*sin(2.5*pi*$)">
                                          <p:val>
                                            <p:fltVal val="0"/>
                                          </p:val>
                                        </p:tav>
                                        <p:tav tm="100000">
                                          <p:val>
                                            <p:fltVal val="1"/>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600200"/>
          </a:xfrm>
        </p:spPr>
        <p:txBody>
          <a:bodyPr/>
          <a:lstStyle/>
          <a:p>
            <a:pPr eaLnBrk="1" hangingPunct="1">
              <a:spcBef>
                <a:spcPct val="0"/>
              </a:spcBef>
              <a:spcAft>
                <a:spcPct val="0"/>
              </a:spcAft>
              <a:defRPr/>
            </a:pPr>
            <a:r>
              <a:rPr lang="en-US" sz="4000" b="1">
                <a:solidFill>
                  <a:srgbClr val="000000"/>
                </a:solidFill>
                <a:effectLst>
                  <a:outerShdw blurRad="38100" dist="38100" dir="2700000" algn="tl">
                    <a:srgbClr val="DDDDDD"/>
                  </a:outerShdw>
                </a:effectLst>
                <a:latin typeface="Century Gothic" charset="0"/>
                <a:ea typeface="ＭＳ Ｐゴシック" charset="0"/>
                <a:cs typeface="Arial" charset="0"/>
                <a:sym typeface="Calibri" charset="0"/>
              </a:rPr>
              <a:t>Build “Into” and “From” </a:t>
            </a:r>
            <a:br>
              <a:rPr lang="en-US" sz="4000" b="1">
                <a:solidFill>
                  <a:srgbClr val="000000"/>
                </a:solidFill>
                <a:effectLst>
                  <a:outerShdw blurRad="38100" dist="38100" dir="2700000" algn="tl">
                    <a:srgbClr val="DDDDDD"/>
                  </a:outerShdw>
                </a:effectLst>
                <a:latin typeface="Century Gothic" charset="0"/>
                <a:ea typeface="ＭＳ Ｐゴシック" charset="0"/>
                <a:cs typeface="Arial" charset="0"/>
                <a:sym typeface="Calibri" charset="0"/>
              </a:rPr>
            </a:br>
            <a:r>
              <a:rPr lang="en-US" sz="4000" b="1">
                <a:solidFill>
                  <a:srgbClr val="000000"/>
                </a:solidFill>
                <a:effectLst>
                  <a:outerShdw blurRad="38100" dist="38100" dir="2700000" algn="tl">
                    <a:srgbClr val="DDDDDD"/>
                  </a:outerShdw>
                </a:effectLst>
                <a:latin typeface="Century Gothic" charset="0"/>
                <a:ea typeface="ＭＳ Ｐゴシック" charset="0"/>
                <a:cs typeface="Arial" charset="0"/>
                <a:sym typeface="Calibri" charset="0"/>
              </a:rPr>
              <a:t>Content Instruction</a:t>
            </a:r>
          </a:p>
        </p:txBody>
      </p:sp>
      <p:sp>
        <p:nvSpPr>
          <p:cNvPr id="68611" name="Content Placeholder 4"/>
          <p:cNvSpPr txBox="1">
            <a:spLocks noGrp="1"/>
          </p:cNvSpPr>
          <p:nvPr>
            <p:ph type="body" idx="1"/>
          </p:nvPr>
        </p:nvSpPr>
        <p:spPr>
          <a:xfrm>
            <a:off x="457200" y="1655763"/>
            <a:ext cx="8686800" cy="5202237"/>
          </a:xfrm>
        </p:spPr>
        <p:txBody>
          <a:bodyPr/>
          <a:lstStyle>
            <a:lvl1pPr indent="-139700">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ts val="638"/>
              </a:spcBef>
              <a:spcAft>
                <a:spcPct val="0"/>
              </a:spcAft>
              <a:buClr>
                <a:srgbClr val="000000"/>
              </a:buClr>
              <a:buFontTx/>
              <a:buChar char="•"/>
            </a:pPr>
            <a:r>
              <a:rPr lang="en-US" sz="2800" dirty="0">
                <a:latin typeface="Century Gothic" charset="0"/>
                <a:sym typeface="Calibri" charset="0"/>
              </a:rPr>
              <a:t>The language demands identified during content instruction inform what needs to happen during </a:t>
            </a:r>
            <a:r>
              <a:rPr lang="en-US" sz="2800" b="1" dirty="0">
                <a:latin typeface="Century Gothic" charset="0"/>
                <a:sym typeface="Calibri" charset="0"/>
              </a:rPr>
              <a:t>Designated ELD</a:t>
            </a:r>
            <a:r>
              <a:rPr lang="en-US" sz="2800" dirty="0">
                <a:solidFill>
                  <a:schemeClr val="tx1"/>
                </a:solidFill>
                <a:latin typeface="Century Gothic" charset="0"/>
                <a:sym typeface="Calibri" charset="0"/>
              </a:rPr>
              <a:t>. The </a:t>
            </a:r>
            <a:r>
              <a:rPr lang="en-US" sz="2800" dirty="0" smtClean="0">
                <a:solidFill>
                  <a:schemeClr val="tx1"/>
                </a:solidFill>
                <a:latin typeface="Century Gothic" charset="0"/>
                <a:sym typeface="Calibri" charset="0"/>
              </a:rPr>
              <a:t>language from content taken </a:t>
            </a:r>
            <a:r>
              <a:rPr lang="en-US" sz="2800" b="1" dirty="0" smtClean="0">
                <a:solidFill>
                  <a:schemeClr val="tx1"/>
                </a:solidFill>
                <a:latin typeface="Century Gothic" charset="0"/>
                <a:sym typeface="Calibri" charset="0"/>
              </a:rPr>
              <a:t>“Into” </a:t>
            </a:r>
            <a:r>
              <a:rPr lang="en-US" sz="2800" u="sng" dirty="0" smtClean="0">
                <a:solidFill>
                  <a:schemeClr val="tx1"/>
                </a:solidFill>
                <a:latin typeface="Century Gothic" charset="0"/>
                <a:sym typeface="Calibri" charset="0"/>
              </a:rPr>
              <a:t>Designated ELD</a:t>
            </a:r>
            <a:r>
              <a:rPr lang="en-US" sz="2800" u="sng" dirty="0">
                <a:solidFill>
                  <a:schemeClr val="tx1"/>
                </a:solidFill>
                <a:latin typeface="Century Gothic" charset="0"/>
                <a:sym typeface="Calibri" charset="0"/>
              </a:rPr>
              <a:t> </a:t>
            </a:r>
            <a:r>
              <a:rPr lang="en-US" sz="2800" dirty="0" smtClean="0">
                <a:solidFill>
                  <a:schemeClr val="tx1"/>
                </a:solidFill>
                <a:latin typeface="Century Gothic" charset="0"/>
                <a:sym typeface="Calibri" charset="0"/>
              </a:rPr>
              <a:t>to be explicitly taught.</a:t>
            </a:r>
            <a:endParaRPr lang="en-US" sz="2800" dirty="0">
              <a:solidFill>
                <a:schemeClr val="tx1"/>
              </a:solidFill>
              <a:latin typeface="Century Gothic" charset="0"/>
              <a:sym typeface="Calibri" charset="0"/>
            </a:endParaRPr>
          </a:p>
          <a:p>
            <a:pPr marL="203200" indent="0" eaLnBrk="1" hangingPunct="1">
              <a:spcBef>
                <a:spcPts val="638"/>
              </a:spcBef>
              <a:spcAft>
                <a:spcPct val="0"/>
              </a:spcAft>
              <a:buClr>
                <a:srgbClr val="000000"/>
              </a:buClr>
              <a:buNone/>
            </a:pPr>
            <a:endParaRPr lang="en-US" sz="1600" u="sng" dirty="0">
              <a:latin typeface="Century Gothic" charset="0"/>
              <a:sym typeface="Calibri" charset="0"/>
            </a:endParaRPr>
          </a:p>
          <a:p>
            <a:pPr eaLnBrk="1" hangingPunct="1">
              <a:spcBef>
                <a:spcPts val="638"/>
              </a:spcBef>
              <a:spcAft>
                <a:spcPct val="0"/>
              </a:spcAft>
              <a:buClr>
                <a:srgbClr val="000000"/>
              </a:buClr>
              <a:buFontTx/>
              <a:buChar char="•"/>
            </a:pPr>
            <a:r>
              <a:rPr lang="en-US" sz="2800" dirty="0">
                <a:latin typeface="Century Gothic" charset="0"/>
                <a:sym typeface="Calibri" charset="0"/>
              </a:rPr>
              <a:t>During</a:t>
            </a:r>
            <a:r>
              <a:rPr lang="en-US" sz="2800" b="1" dirty="0">
                <a:latin typeface="Century Gothic" charset="0"/>
                <a:sym typeface="Calibri" charset="0"/>
              </a:rPr>
              <a:t> Designated ELD </a:t>
            </a:r>
            <a:r>
              <a:rPr lang="en-US" sz="2800" dirty="0">
                <a:latin typeface="Century Gothic" charset="0"/>
                <a:sym typeface="Calibri" charset="0"/>
              </a:rPr>
              <a:t>we use the </a:t>
            </a:r>
            <a:r>
              <a:rPr lang="en-US" sz="2800" b="1" u="sng" dirty="0">
                <a:latin typeface="Century Gothic" charset="0"/>
                <a:sym typeface="Calibri" charset="0"/>
              </a:rPr>
              <a:t>CA ELD Standards </a:t>
            </a:r>
            <a:r>
              <a:rPr lang="en-US" sz="2800" dirty="0">
                <a:latin typeface="Century Gothic" charset="0"/>
                <a:sym typeface="Calibri" charset="0"/>
              </a:rPr>
              <a:t>for instruction. </a:t>
            </a:r>
            <a:r>
              <a:rPr lang="en-US" sz="2800" dirty="0">
                <a:solidFill>
                  <a:schemeClr val="tx1"/>
                </a:solidFill>
                <a:latin typeface="Century Gothic" charset="0"/>
                <a:sym typeface="Calibri" charset="0"/>
              </a:rPr>
              <a:t>The new language learning is taken </a:t>
            </a:r>
            <a:r>
              <a:rPr lang="en-US" sz="2800" b="1" dirty="0" smtClean="0">
                <a:solidFill>
                  <a:schemeClr val="tx1"/>
                </a:solidFill>
                <a:latin typeface="Century Gothic" charset="0"/>
                <a:sym typeface="Calibri" charset="0"/>
              </a:rPr>
              <a:t>“From” </a:t>
            </a:r>
            <a:r>
              <a:rPr lang="en-US" sz="2800" dirty="0" smtClean="0">
                <a:solidFill>
                  <a:schemeClr val="tx1"/>
                </a:solidFill>
                <a:latin typeface="Century Gothic" charset="0"/>
                <a:sym typeface="Calibri" charset="0"/>
              </a:rPr>
              <a:t>Designated ELD to </a:t>
            </a:r>
            <a:r>
              <a:rPr lang="en-US" sz="2800" dirty="0">
                <a:solidFill>
                  <a:schemeClr val="tx1"/>
                </a:solidFill>
                <a:latin typeface="Century Gothic" charset="0"/>
                <a:sym typeface="Calibri" charset="0"/>
              </a:rPr>
              <a:t>support </a:t>
            </a:r>
            <a:r>
              <a:rPr lang="en-US" sz="2800" u="sng" dirty="0">
                <a:solidFill>
                  <a:schemeClr val="tx1"/>
                </a:solidFill>
                <a:latin typeface="Century Gothic" charset="0"/>
                <a:sym typeface="Calibri" charset="0"/>
              </a:rPr>
              <a:t>successful participation </a:t>
            </a:r>
            <a:r>
              <a:rPr lang="en-US" sz="2800" dirty="0">
                <a:solidFill>
                  <a:schemeClr val="tx1"/>
                </a:solidFill>
                <a:latin typeface="Century Gothic" charset="0"/>
                <a:sym typeface="Calibri" charset="0"/>
              </a:rPr>
              <a:t>in academic </a:t>
            </a:r>
            <a:r>
              <a:rPr lang="en-US" sz="2800" dirty="0" smtClean="0">
                <a:solidFill>
                  <a:schemeClr val="tx1"/>
                </a:solidFill>
                <a:latin typeface="Century Gothic" charset="0"/>
                <a:sym typeface="Calibri" charset="0"/>
              </a:rPr>
              <a:t>tasks during ELA and other content areas.</a:t>
            </a:r>
            <a:endParaRPr lang="en-US" sz="2800" dirty="0">
              <a:solidFill>
                <a:schemeClr val="tx1"/>
              </a:solidFill>
              <a:latin typeface="Century Gothic" charset="0"/>
              <a:sym typeface="Calibri" charset="0"/>
            </a:endParaRPr>
          </a:p>
          <a:p>
            <a:pPr eaLnBrk="1" hangingPunct="1">
              <a:spcBef>
                <a:spcPts val="638"/>
              </a:spcBef>
              <a:spcAft>
                <a:spcPct val="0"/>
              </a:spcAft>
              <a:buClr>
                <a:srgbClr val="000000"/>
              </a:buClr>
              <a:buFontTx/>
              <a:buChar char="•"/>
            </a:pPr>
            <a:endParaRPr lang="en-US" sz="2800" u="sng" dirty="0">
              <a:latin typeface="Century Gothic" charset="0"/>
              <a:sym typeface="Calibri" charset="0"/>
            </a:endParaRPr>
          </a:p>
        </p:txBody>
      </p:sp>
    </p:spTree>
    <p:extLst>
      <p:ext uri="{BB962C8B-B14F-4D97-AF65-F5344CB8AC3E}">
        <p14:creationId xmlns:p14="http://schemas.microsoft.com/office/powerpoint/2010/main" val="144507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p:txBody>
          <a:bodyPr/>
          <a:lstStyle/>
          <a:p>
            <a:pPr eaLnBrk="1" hangingPunct="1"/>
            <a:r>
              <a:rPr lang="en-US" b="1" dirty="0">
                <a:latin typeface="Century Gothic" charset="0"/>
                <a:ea typeface="Century Gothic" charset="0"/>
                <a:cs typeface="Century Gothic" charset="0"/>
              </a:rPr>
              <a:t>Understanding Mentor Text</a:t>
            </a:r>
          </a:p>
        </p:txBody>
      </p:sp>
      <p:sp>
        <p:nvSpPr>
          <p:cNvPr id="18434" name="Content Placeholder 5"/>
          <p:cNvSpPr>
            <a:spLocks noGrp="1"/>
          </p:cNvSpPr>
          <p:nvPr>
            <p:ph type="body" idx="1"/>
          </p:nvPr>
        </p:nvSpPr>
        <p:spPr>
          <a:xfrm>
            <a:off x="457200" y="1600200"/>
            <a:ext cx="8229600" cy="4962311"/>
          </a:xfrm>
        </p:spPr>
        <p:txBody>
          <a:bodyPr/>
          <a:lstStyle/>
          <a:p>
            <a:pPr eaLnBrk="1" hangingPunct="1"/>
            <a:r>
              <a:rPr lang="en-US" sz="2700" dirty="0" smtClean="0">
                <a:latin typeface="Century Gothic" charset="0"/>
                <a:ea typeface="Century Gothic" charset="0"/>
                <a:cs typeface="Century Gothic" charset="0"/>
              </a:rPr>
              <a:t>A </a:t>
            </a:r>
            <a:r>
              <a:rPr lang="en-US" sz="2700" dirty="0">
                <a:latin typeface="Century Gothic" charset="0"/>
                <a:ea typeface="Century Gothic" charset="0"/>
                <a:cs typeface="Century Gothic" charset="0"/>
              </a:rPr>
              <a:t>mentor text </a:t>
            </a:r>
            <a:r>
              <a:rPr lang="en-US" sz="2700" dirty="0" smtClean="0">
                <a:latin typeface="Century Gothic" charset="0"/>
                <a:ea typeface="Century Gothic" charset="0"/>
                <a:cs typeface="Century Gothic" charset="0"/>
              </a:rPr>
              <a:t>is from the selection that has been used during ELA or other content areas, after being read for students to get basic comprehension of the selection.</a:t>
            </a:r>
          </a:p>
          <a:p>
            <a:pPr eaLnBrk="1" hangingPunct="1"/>
            <a:r>
              <a:rPr lang="en-US" sz="2700" dirty="0" smtClean="0">
                <a:latin typeface="Century Gothic" charset="0"/>
                <a:ea typeface="Century Gothic" charset="0"/>
                <a:cs typeface="Century Gothic" charset="0"/>
              </a:rPr>
              <a:t>A mentor text can </a:t>
            </a:r>
            <a:r>
              <a:rPr lang="en-US" sz="2700" dirty="0">
                <a:latin typeface="Century Gothic" charset="0"/>
                <a:ea typeface="Century Gothic" charset="0"/>
                <a:cs typeface="Century Gothic" charset="0"/>
              </a:rPr>
              <a:t>contain several </a:t>
            </a:r>
            <a:r>
              <a:rPr lang="en-US" sz="2700" dirty="0" smtClean="0">
                <a:latin typeface="Century Gothic" charset="0"/>
                <a:ea typeface="Century Gothic" charset="0"/>
                <a:cs typeface="Century Gothic" charset="0"/>
              </a:rPr>
              <a:t>connected sentences </a:t>
            </a:r>
            <a:r>
              <a:rPr lang="en-US" sz="2700" dirty="0">
                <a:latin typeface="Century Gothic" charset="0"/>
                <a:ea typeface="Century Gothic" charset="0"/>
                <a:cs typeface="Century Gothic" charset="0"/>
              </a:rPr>
              <a:t>(6-8) in which </a:t>
            </a:r>
            <a:r>
              <a:rPr lang="en-US" sz="2700" dirty="0" smtClean="0">
                <a:latin typeface="Century Gothic" charset="0"/>
                <a:ea typeface="Century Gothic" charset="0"/>
                <a:cs typeface="Century Gothic" charset="0"/>
              </a:rPr>
              <a:t>each sentence </a:t>
            </a:r>
            <a:r>
              <a:rPr lang="en-US" sz="2700" dirty="0">
                <a:latin typeface="Century Gothic" charset="0"/>
                <a:ea typeface="Century Gothic" charset="0"/>
                <a:cs typeface="Century Gothic" charset="0"/>
              </a:rPr>
              <a:t>can lend itself to teaching the ELD Standards that have been selected to teach</a:t>
            </a:r>
            <a:r>
              <a:rPr lang="en-US" sz="2700" dirty="0" smtClean="0">
                <a:latin typeface="Century Gothic" charset="0"/>
                <a:ea typeface="Century Gothic" charset="0"/>
                <a:cs typeface="Century Gothic" charset="0"/>
              </a:rPr>
              <a:t>.</a:t>
            </a:r>
            <a:endParaRPr lang="en-US" sz="2700" dirty="0">
              <a:latin typeface="Century Gothic" charset="0"/>
              <a:ea typeface="Century Gothic" charset="0"/>
              <a:cs typeface="Century Gothic" charset="0"/>
            </a:endParaRPr>
          </a:p>
          <a:p>
            <a:pPr eaLnBrk="1" hangingPunct="1"/>
            <a:r>
              <a:rPr lang="en-US" sz="2700" dirty="0">
                <a:latin typeface="Century Gothic" charset="0"/>
                <a:ea typeface="Century Gothic" charset="0"/>
                <a:cs typeface="Century Gothic" charset="0"/>
              </a:rPr>
              <a:t>The sentences should be complex and rich enough to have discussions about the structure, meaning, word choice, etc.</a:t>
            </a:r>
          </a:p>
        </p:txBody>
      </p:sp>
    </p:spTree>
    <p:extLst>
      <p:ext uri="{BB962C8B-B14F-4D97-AF65-F5344CB8AC3E}">
        <p14:creationId xmlns:p14="http://schemas.microsoft.com/office/powerpoint/2010/main" val="21180664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307975" y="107950"/>
            <a:ext cx="8620125" cy="1336675"/>
          </a:xfrm>
        </p:spPr>
        <p:txBody>
          <a:bodyPr rtlCol="0">
            <a:normAutofit fontScale="90000"/>
          </a:bodyPr>
          <a:lstStyle/>
          <a:p>
            <a:pPr eaLnBrk="1" fontAlgn="auto" hangingPunct="1">
              <a:spcAft>
                <a:spcPts val="0"/>
              </a:spcAft>
              <a:defRPr/>
            </a:pPr>
            <a:r>
              <a:rPr lang="en-US" b="1" dirty="0" smtClean="0">
                <a:latin typeface="Century Gothic" charset="0"/>
                <a:ea typeface="+mj-ea"/>
                <a:cs typeface="Century Gothic" charset="0"/>
              </a:rPr>
              <a:t>Creating Mentor Text Questions Review</a:t>
            </a:r>
            <a:endParaRPr lang="en-US" b="1" dirty="0">
              <a:latin typeface="Century Gothic" charset="0"/>
              <a:ea typeface="+mj-ea"/>
              <a:cs typeface="Century Gothic" charset="0"/>
            </a:endParaRPr>
          </a:p>
        </p:txBody>
      </p:sp>
      <p:sp>
        <p:nvSpPr>
          <p:cNvPr id="3" name="Content Placeholder 2"/>
          <p:cNvSpPr>
            <a:spLocks noGrp="1"/>
          </p:cNvSpPr>
          <p:nvPr>
            <p:ph type="body" idx="1"/>
          </p:nvPr>
        </p:nvSpPr>
        <p:spPr>
          <a:xfrm>
            <a:off x="307975" y="1444625"/>
            <a:ext cx="8620125" cy="5021263"/>
          </a:xfrm>
        </p:spPr>
        <p:txBody>
          <a:bodyPr rtlCol="0">
            <a:normAutofit fontScale="92500"/>
          </a:bodyPr>
          <a:lstStyle/>
          <a:p>
            <a:pPr eaLnBrk="1" fontAlgn="auto" hangingPunct="1">
              <a:spcAft>
                <a:spcPts val="0"/>
              </a:spcAft>
              <a:buClr>
                <a:schemeClr val="accent1">
                  <a:lumMod val="60000"/>
                  <a:lumOff val="40000"/>
                </a:schemeClr>
              </a:buClr>
              <a:buFont typeface="Wingdings 2" pitchFamily="18" charset="2"/>
              <a:buChar char=""/>
              <a:defRPr/>
            </a:pPr>
            <a:r>
              <a:rPr lang="en-US" sz="3000" dirty="0" smtClean="0">
                <a:solidFill>
                  <a:srgbClr val="000000"/>
                </a:solidFill>
                <a:latin typeface="Century Gothic"/>
                <a:ea typeface="+mn-ea"/>
                <a:cs typeface="Century Gothic"/>
              </a:rPr>
              <a:t>CA ELD Standard for Grade </a:t>
            </a:r>
            <a:r>
              <a:rPr lang="en-US" sz="3000" dirty="0">
                <a:solidFill>
                  <a:srgbClr val="000000"/>
                </a:solidFill>
                <a:latin typeface="Century Gothic"/>
                <a:ea typeface="+mn-ea"/>
                <a:cs typeface="Century Gothic"/>
              </a:rPr>
              <a:t>4</a:t>
            </a:r>
            <a:endParaRPr lang="en-US" sz="3000" dirty="0" smtClean="0">
              <a:solidFill>
                <a:srgbClr val="000000"/>
              </a:solidFill>
              <a:latin typeface="Century Gothic"/>
              <a:ea typeface="+mn-ea"/>
              <a:cs typeface="Century Gothic"/>
            </a:endParaRPr>
          </a:p>
          <a:p>
            <a:pPr lvl="1" eaLnBrk="1" fontAlgn="auto" hangingPunct="1">
              <a:spcAft>
                <a:spcPts val="0"/>
              </a:spcAft>
              <a:buClr>
                <a:schemeClr val="accent1">
                  <a:lumMod val="75000"/>
                </a:schemeClr>
              </a:buClr>
              <a:buFont typeface="Wingdings 2" pitchFamily="18" charset="2"/>
              <a:buChar char=""/>
              <a:defRPr/>
            </a:pPr>
            <a:r>
              <a:rPr lang="en-US" sz="2600" dirty="0" smtClean="0">
                <a:solidFill>
                  <a:srgbClr val="000000"/>
                </a:solidFill>
                <a:latin typeface="Century Gothic"/>
                <a:ea typeface="+mn-ea"/>
                <a:cs typeface="Century Gothic"/>
              </a:rPr>
              <a:t>Part II: Learning About How English Works</a:t>
            </a:r>
          </a:p>
          <a:p>
            <a:pPr lvl="1" eaLnBrk="1" fontAlgn="auto" hangingPunct="1">
              <a:spcAft>
                <a:spcPts val="0"/>
              </a:spcAft>
              <a:buClr>
                <a:schemeClr val="accent1">
                  <a:lumMod val="75000"/>
                </a:schemeClr>
              </a:buClr>
              <a:buFont typeface="Wingdings 2" pitchFamily="18" charset="2"/>
              <a:buChar char=""/>
              <a:defRPr/>
            </a:pPr>
            <a:r>
              <a:rPr lang="en-US" sz="2600" dirty="0" smtClean="0">
                <a:solidFill>
                  <a:srgbClr val="000000"/>
                </a:solidFill>
                <a:latin typeface="Century Gothic"/>
                <a:ea typeface="+mn-ea"/>
                <a:cs typeface="Century Gothic"/>
              </a:rPr>
              <a:t>B: Expanding and Enriching Ideas</a:t>
            </a:r>
          </a:p>
          <a:p>
            <a:pPr lvl="1" eaLnBrk="1" fontAlgn="auto" hangingPunct="1">
              <a:spcAft>
                <a:spcPts val="0"/>
              </a:spcAft>
              <a:buClr>
                <a:schemeClr val="accent1">
                  <a:lumMod val="75000"/>
                </a:schemeClr>
              </a:buClr>
              <a:buFont typeface="Wingdings 2" pitchFamily="18" charset="2"/>
              <a:buChar char=""/>
              <a:defRPr/>
            </a:pPr>
            <a:r>
              <a:rPr lang="en-US" dirty="0" smtClean="0">
                <a:solidFill>
                  <a:srgbClr val="000000"/>
                </a:solidFill>
                <a:latin typeface="Century Gothic"/>
                <a:ea typeface="+mn-ea"/>
                <a:cs typeface="Century Gothic"/>
              </a:rPr>
              <a:t>4. </a:t>
            </a:r>
            <a:r>
              <a:rPr lang="en-US" sz="2600" dirty="0" smtClean="0">
                <a:solidFill>
                  <a:srgbClr val="000000"/>
                </a:solidFill>
                <a:latin typeface="Century Gothic"/>
                <a:ea typeface="+mn-ea"/>
                <a:cs typeface="Century Gothic"/>
              </a:rPr>
              <a:t>Using nouns and noun phrases </a:t>
            </a:r>
            <a:r>
              <a:rPr lang="en-US" sz="2400" dirty="0" smtClean="0">
                <a:ea typeface="+mn-ea"/>
              </a:rPr>
              <a:t>(Expanding) </a:t>
            </a:r>
            <a:r>
              <a:rPr lang="en-US" sz="2400" dirty="0">
                <a:ea typeface="+mn-ea"/>
              </a:rPr>
              <a:t>Expand noun phrases in a variety of ways (e.g. adding adjectives to noun phrases or simple clause embedding) in order to enrich the meaning of sentences and add details about ideas, people, things, etc.) </a:t>
            </a:r>
          </a:p>
          <a:p>
            <a:pPr lvl="1" eaLnBrk="1" fontAlgn="auto" hangingPunct="1">
              <a:spcAft>
                <a:spcPts val="0"/>
              </a:spcAft>
              <a:buClr>
                <a:schemeClr val="accent1">
                  <a:lumMod val="75000"/>
                </a:schemeClr>
              </a:buClr>
              <a:buFont typeface="Wingdings 2" pitchFamily="18" charset="2"/>
              <a:buChar char=""/>
              <a:defRPr/>
            </a:pPr>
            <a:endParaRPr lang="en-US" sz="2400" dirty="0" smtClean="0">
              <a:solidFill>
                <a:srgbClr val="000000"/>
              </a:solidFill>
              <a:latin typeface="Century Gothic"/>
              <a:ea typeface="+mn-ea"/>
              <a:cs typeface="Century Gothic"/>
            </a:endParaRPr>
          </a:p>
          <a:p>
            <a:pPr marL="457200" lvl="1" indent="0" eaLnBrk="1" fontAlgn="auto" hangingPunct="1">
              <a:spcAft>
                <a:spcPts val="0"/>
              </a:spcAft>
              <a:buClr>
                <a:schemeClr val="accent1">
                  <a:lumMod val="75000"/>
                </a:schemeClr>
              </a:buClr>
              <a:buFont typeface="Arial"/>
              <a:buNone/>
              <a:defRPr/>
            </a:pPr>
            <a:r>
              <a:rPr lang="en-US" b="1" dirty="0" smtClean="0">
                <a:solidFill>
                  <a:srgbClr val="000000"/>
                </a:solidFill>
                <a:latin typeface="Century Gothic"/>
                <a:ea typeface="+mn-ea"/>
                <a:cs typeface="Century Gothic"/>
              </a:rPr>
              <a:t>Step </a:t>
            </a:r>
            <a:r>
              <a:rPr lang="en-US" b="1" dirty="0">
                <a:solidFill>
                  <a:srgbClr val="000000"/>
                </a:solidFill>
                <a:latin typeface="Century Gothic"/>
                <a:ea typeface="+mn-ea"/>
                <a:cs typeface="Century Gothic"/>
              </a:rPr>
              <a:t>1: </a:t>
            </a:r>
            <a:r>
              <a:rPr lang="en-US" dirty="0">
                <a:solidFill>
                  <a:srgbClr val="000000"/>
                </a:solidFill>
                <a:latin typeface="Century Gothic"/>
                <a:ea typeface="+mn-ea"/>
                <a:cs typeface="Century Gothic"/>
              </a:rPr>
              <a:t>Turn the standard into a </a:t>
            </a:r>
            <a:r>
              <a:rPr lang="en-US" dirty="0" smtClean="0">
                <a:solidFill>
                  <a:srgbClr val="000000"/>
                </a:solidFill>
                <a:latin typeface="Century Gothic"/>
                <a:ea typeface="+mn-ea"/>
                <a:cs typeface="Century Gothic"/>
              </a:rPr>
              <a:t>“focus question,” </a:t>
            </a:r>
          </a:p>
          <a:p>
            <a:pPr marL="457200" lvl="1" indent="0" eaLnBrk="1" fontAlgn="auto" hangingPunct="1">
              <a:spcAft>
                <a:spcPts val="0"/>
              </a:spcAft>
              <a:buClr>
                <a:schemeClr val="accent1">
                  <a:lumMod val="75000"/>
                </a:schemeClr>
              </a:buClr>
              <a:buFont typeface="Arial"/>
              <a:buNone/>
              <a:defRPr/>
            </a:pPr>
            <a:r>
              <a:rPr lang="en-US" dirty="0" smtClean="0">
                <a:solidFill>
                  <a:srgbClr val="000000"/>
                </a:solidFill>
                <a:latin typeface="Century Gothic"/>
                <a:ea typeface="+mn-ea"/>
                <a:cs typeface="Century Gothic"/>
              </a:rPr>
              <a:t>e.g.</a:t>
            </a:r>
            <a:r>
              <a:rPr lang="en-US" dirty="0">
                <a:solidFill>
                  <a:srgbClr val="000000"/>
                </a:solidFill>
                <a:latin typeface="Century Gothic"/>
                <a:ea typeface="+mn-ea"/>
                <a:cs typeface="Century Gothic"/>
              </a:rPr>
              <a:t>,</a:t>
            </a:r>
            <a:r>
              <a:rPr lang="en-US" dirty="0" smtClean="0">
                <a:solidFill>
                  <a:srgbClr val="000000"/>
                </a:solidFill>
                <a:latin typeface="Century Gothic"/>
                <a:ea typeface="+mn-ea"/>
                <a:cs typeface="Century Gothic"/>
              </a:rPr>
              <a:t> </a:t>
            </a:r>
            <a:r>
              <a:rPr lang="en-US" dirty="0" smtClean="0">
                <a:latin typeface="Century Gothic"/>
                <a:ea typeface="+mn-ea"/>
                <a:cs typeface="Century Gothic"/>
              </a:rPr>
              <a:t>How </a:t>
            </a:r>
            <a:r>
              <a:rPr lang="en-US" dirty="0">
                <a:latin typeface="Century Gothic"/>
                <a:ea typeface="+mn-ea"/>
                <a:cs typeface="Century Gothic"/>
              </a:rPr>
              <a:t>Do Noun Phrases Add Detail to a Text? </a:t>
            </a:r>
            <a:endParaRPr lang="en-US" dirty="0" smtClean="0">
              <a:solidFill>
                <a:srgbClr val="000000"/>
              </a:solidFill>
              <a:latin typeface="Century Gothic"/>
              <a:ea typeface="+mn-ea"/>
              <a:cs typeface="Century Gothic"/>
            </a:endParaRPr>
          </a:p>
          <a:p>
            <a:pPr marL="0" indent="0" eaLnBrk="1" fontAlgn="auto" hangingPunct="1">
              <a:spcAft>
                <a:spcPts val="0"/>
              </a:spcAft>
              <a:buClr>
                <a:schemeClr val="accent1">
                  <a:lumMod val="60000"/>
                  <a:lumOff val="40000"/>
                </a:schemeClr>
              </a:buClr>
              <a:buFont typeface="Wingdings 2" charset="0"/>
              <a:buNone/>
              <a:defRPr/>
            </a:pPr>
            <a:endParaRPr lang="en-US" dirty="0" smtClean="0">
              <a:solidFill>
                <a:srgbClr val="000000"/>
              </a:solidFill>
              <a:latin typeface="Century Gothic"/>
              <a:ea typeface="+mn-ea"/>
              <a:cs typeface="Century Gothic"/>
            </a:endParaRPr>
          </a:p>
          <a:p>
            <a:pPr marL="0" indent="0" eaLnBrk="1" fontAlgn="auto" hangingPunct="1">
              <a:spcAft>
                <a:spcPts val="0"/>
              </a:spcAft>
              <a:buClr>
                <a:schemeClr val="accent1">
                  <a:lumMod val="60000"/>
                  <a:lumOff val="40000"/>
                </a:schemeClr>
              </a:buClr>
              <a:buFont typeface="Wingdings 2" charset="0"/>
              <a:buNone/>
              <a:defRPr/>
            </a:pPr>
            <a:endParaRPr lang="en-US" dirty="0" smtClean="0">
              <a:solidFill>
                <a:schemeClr val="tx1">
                  <a:lumMod val="65000"/>
                  <a:lumOff val="35000"/>
                </a:schemeClr>
              </a:solidFill>
              <a:latin typeface="Century Gothic"/>
              <a:ea typeface="+mn-ea"/>
              <a:cs typeface="Century Gothic"/>
            </a:endParaRPr>
          </a:p>
        </p:txBody>
      </p:sp>
      <p:sp>
        <p:nvSpPr>
          <p:cNvPr id="4" name="Oval Callout 3"/>
          <p:cNvSpPr/>
          <p:nvPr/>
        </p:nvSpPr>
        <p:spPr>
          <a:xfrm>
            <a:off x="3790896" y="4789180"/>
            <a:ext cx="1625600" cy="760412"/>
          </a:xfrm>
          <a:prstGeom prst="wedgeEllipseCallout">
            <a:avLst>
              <a:gd name="adj1" fmla="val -38531"/>
              <a:gd name="adj2" fmla="val 58891"/>
            </a:avLst>
          </a:prstGeom>
          <a:solidFill>
            <a:srgbClr val="FCD5B5"/>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latin typeface="Century Gothic" charset="0"/>
              </a:rPr>
              <a:t>Structure/What?</a:t>
            </a:r>
          </a:p>
        </p:txBody>
      </p:sp>
      <p:sp>
        <p:nvSpPr>
          <p:cNvPr id="5" name="Oval Callout 4"/>
          <p:cNvSpPr/>
          <p:nvPr/>
        </p:nvSpPr>
        <p:spPr>
          <a:xfrm>
            <a:off x="6513843" y="4807854"/>
            <a:ext cx="1577975" cy="757237"/>
          </a:xfrm>
          <a:prstGeom prst="wedgeEllipseCallout">
            <a:avLst>
              <a:gd name="adj1" fmla="val -47570"/>
              <a:gd name="adj2" fmla="val 68294"/>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latin typeface="Century Gothic" charset="0"/>
              </a:rPr>
              <a:t>Purpose/Why?</a:t>
            </a:r>
          </a:p>
        </p:txBody>
      </p:sp>
      <p:cxnSp>
        <p:nvCxnSpPr>
          <p:cNvPr id="6" name="Straight Connector 5"/>
          <p:cNvCxnSpPr/>
          <p:nvPr/>
        </p:nvCxnSpPr>
        <p:spPr>
          <a:xfrm>
            <a:off x="2927693" y="6016231"/>
            <a:ext cx="21532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16496" y="6016231"/>
            <a:ext cx="15534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8174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Century Gothic" charset="0"/>
                <a:cs typeface="Century Gothic" charset="0"/>
              </a:rPr>
              <a:t>Mentor Text—Soap Bubbles</a:t>
            </a:r>
            <a:endParaRPr lang="en-US" sz="4000" dirty="0"/>
          </a:p>
        </p:txBody>
      </p:sp>
      <p:sp>
        <p:nvSpPr>
          <p:cNvPr id="8" name="Content Placeholder 4"/>
          <p:cNvSpPr txBox="1">
            <a:spLocks/>
          </p:cNvSpPr>
          <p:nvPr/>
        </p:nvSpPr>
        <p:spPr>
          <a:xfrm>
            <a:off x="307974" y="1436209"/>
            <a:ext cx="8620125" cy="4819486"/>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0" indent="0">
              <a:buFont typeface="Arial" charset="0"/>
              <a:buNone/>
            </a:pPr>
            <a:r>
              <a:rPr lang="en-US" sz="800" b="1" dirty="0" smtClean="0">
                <a:latin typeface="Calibri" charset="0"/>
              </a:rPr>
              <a:t>	                    </a:t>
            </a:r>
            <a:r>
              <a:rPr lang="en-US" sz="800" dirty="0" smtClean="0">
                <a:latin typeface="Calibri" charset="0"/>
              </a:rPr>
              <a:t> </a:t>
            </a:r>
          </a:p>
          <a:p>
            <a:pPr marL="0" indent="0" algn="just">
              <a:buFont typeface="Arial" charset="0"/>
              <a:buNone/>
            </a:pPr>
            <a:r>
              <a:rPr lang="en-US" sz="2400" dirty="0" smtClean="0">
                <a:latin typeface="Century Gothic" charset="0"/>
                <a:cs typeface="Century Gothic" charset="0"/>
              </a:rPr>
              <a:t>There are </a:t>
            </a:r>
            <a:r>
              <a:rPr lang="en-US" sz="2400" b="1" dirty="0" smtClean="0">
                <a:latin typeface="Century Gothic" charset="0"/>
                <a:cs typeface="Century Gothic" charset="0"/>
              </a:rPr>
              <a:t>few</a:t>
            </a:r>
            <a:r>
              <a:rPr lang="en-US" sz="2400" dirty="0" smtClean="0">
                <a:latin typeface="Century Gothic" charset="0"/>
                <a:cs typeface="Century Gothic" charset="0"/>
              </a:rPr>
              <a:t> </a:t>
            </a:r>
            <a:r>
              <a:rPr lang="en-US" sz="2400" b="1" dirty="0" smtClean="0">
                <a:latin typeface="Century Gothic" charset="0"/>
                <a:cs typeface="Century Gothic" charset="0"/>
              </a:rPr>
              <a:t>objects</a:t>
            </a:r>
            <a:r>
              <a:rPr lang="en-US" sz="2400" dirty="0" smtClean="0">
                <a:latin typeface="Century Gothic" charset="0"/>
                <a:cs typeface="Century Gothic" charset="0"/>
              </a:rPr>
              <a:t> you can make that have both the </a:t>
            </a:r>
            <a:r>
              <a:rPr lang="en-US" sz="2400" b="1" dirty="0" smtClean="0">
                <a:latin typeface="Century Gothic" charset="0"/>
                <a:cs typeface="Century Gothic" charset="0"/>
              </a:rPr>
              <a:t>dazzling</a:t>
            </a:r>
            <a:r>
              <a:rPr lang="en-US" sz="2400" dirty="0" smtClean="0">
                <a:latin typeface="Century Gothic" charset="0"/>
                <a:cs typeface="Century Gothic" charset="0"/>
              </a:rPr>
              <a:t> </a:t>
            </a:r>
            <a:r>
              <a:rPr lang="en-US" sz="2400" b="1" dirty="0" smtClean="0">
                <a:latin typeface="Century Gothic" charset="0"/>
                <a:cs typeface="Century Gothic" charset="0"/>
              </a:rPr>
              <a:t>beauty</a:t>
            </a:r>
            <a:r>
              <a:rPr lang="en-US" sz="2400" dirty="0" smtClean="0">
                <a:latin typeface="Century Gothic" charset="0"/>
                <a:cs typeface="Century Gothic" charset="0"/>
              </a:rPr>
              <a:t> and </a:t>
            </a:r>
            <a:r>
              <a:rPr lang="en-US" sz="2400" b="1" dirty="0" smtClean="0">
                <a:latin typeface="Century Gothic" charset="0"/>
                <a:cs typeface="Century Gothic" charset="0"/>
              </a:rPr>
              <a:t>delicate precision </a:t>
            </a:r>
            <a:r>
              <a:rPr lang="en-US" sz="2400" dirty="0" smtClean="0">
                <a:latin typeface="Century Gothic" charset="0"/>
                <a:cs typeface="Century Gothic" charset="0"/>
              </a:rPr>
              <a:t>of a </a:t>
            </a:r>
            <a:r>
              <a:rPr lang="en-US" sz="2400" b="1" dirty="0" smtClean="0">
                <a:latin typeface="Century Gothic" charset="0"/>
                <a:cs typeface="Century Gothic" charset="0"/>
              </a:rPr>
              <a:t>soap bubble</a:t>
            </a:r>
            <a:r>
              <a:rPr lang="en-US" sz="2400" dirty="0" smtClean="0">
                <a:latin typeface="Century Gothic" charset="0"/>
                <a:cs typeface="Century Gothic" charset="0"/>
              </a:rPr>
              <a:t>.  Shown here at </a:t>
            </a:r>
            <a:r>
              <a:rPr lang="en-US" sz="2400" b="1" dirty="0" smtClean="0">
                <a:latin typeface="Century Gothic" charset="0"/>
                <a:cs typeface="Century Gothic" charset="0"/>
              </a:rPr>
              <a:t>actual size</a:t>
            </a:r>
            <a:r>
              <a:rPr lang="en-US" sz="2400" dirty="0" smtClean="0">
                <a:latin typeface="Century Gothic" charset="0"/>
                <a:cs typeface="Century Gothic" charset="0"/>
              </a:rPr>
              <a:t>, this bubble is a </a:t>
            </a:r>
            <a:r>
              <a:rPr lang="en-US" sz="2400" b="1" dirty="0" smtClean="0">
                <a:latin typeface="Century Gothic" charset="0"/>
                <a:cs typeface="Century Gothic" charset="0"/>
              </a:rPr>
              <a:t>nearly perfect sphere</a:t>
            </a:r>
            <a:r>
              <a:rPr lang="en-US" sz="2400" dirty="0" smtClean="0">
                <a:latin typeface="Century Gothic" charset="0"/>
                <a:cs typeface="Century Gothic" charset="0"/>
              </a:rPr>
              <a:t>.  Its </a:t>
            </a:r>
            <a:r>
              <a:rPr lang="en-US" sz="2400" b="1" dirty="0" smtClean="0">
                <a:latin typeface="Century Gothic" charset="0"/>
                <a:cs typeface="Century Gothic" charset="0"/>
              </a:rPr>
              <a:t>shimmering liquid skin </a:t>
            </a:r>
            <a:r>
              <a:rPr lang="en-US" sz="2400" dirty="0" smtClean="0">
                <a:latin typeface="Century Gothic" charset="0"/>
                <a:cs typeface="Century Gothic" charset="0"/>
              </a:rPr>
              <a:t>is five hundred times thinner than a human hair.  </a:t>
            </a:r>
          </a:p>
          <a:p>
            <a:pPr marL="0" indent="0" algn="just">
              <a:buFont typeface="Arial" charset="0"/>
              <a:buNone/>
            </a:pPr>
            <a:r>
              <a:rPr lang="en-US" sz="2400" dirty="0" smtClean="0">
                <a:latin typeface="Century Gothic" charset="0"/>
                <a:cs typeface="Century Gothic" charset="0"/>
              </a:rPr>
              <a:t>Bubbles made of </a:t>
            </a:r>
            <a:r>
              <a:rPr lang="en-US" sz="2400" b="1" dirty="0" smtClean="0">
                <a:latin typeface="Century Gothic" charset="0"/>
                <a:cs typeface="Century Gothic" charset="0"/>
              </a:rPr>
              <a:t>plain water </a:t>
            </a:r>
            <a:r>
              <a:rPr lang="en-US" sz="2400" dirty="0" smtClean="0">
                <a:latin typeface="Century Gothic" charset="0"/>
                <a:cs typeface="Century Gothic" charset="0"/>
              </a:rPr>
              <a:t>break almost as quickly as they form.  That’s because </a:t>
            </a:r>
            <a:r>
              <a:rPr lang="en-US" sz="2400" b="1" dirty="0" smtClean="0">
                <a:latin typeface="Century Gothic" charset="0"/>
                <a:cs typeface="Century Gothic" charset="0"/>
              </a:rPr>
              <a:t>surface tension </a:t>
            </a:r>
            <a:r>
              <a:rPr lang="en-US" sz="2400" dirty="0" smtClean="0">
                <a:latin typeface="Century Gothic" charset="0"/>
                <a:cs typeface="Century Gothic" charset="0"/>
              </a:rPr>
              <a:t>is so strong the bubbles collapse.  Adding soap to water weakens </a:t>
            </a:r>
            <a:r>
              <a:rPr lang="en-US" sz="2400" b="1" dirty="0" smtClean="0">
                <a:latin typeface="Century Gothic" charset="0"/>
                <a:cs typeface="Century Gothic" charset="0"/>
              </a:rPr>
              <a:t>water’s surface tension</a:t>
            </a:r>
            <a:r>
              <a:rPr lang="en-US" sz="2400" dirty="0" smtClean="0">
                <a:latin typeface="Century Gothic" charset="0"/>
                <a:cs typeface="Century Gothic" charset="0"/>
              </a:rPr>
              <a:t>.  This allows </a:t>
            </a:r>
            <a:r>
              <a:rPr lang="en-US" sz="2400" b="1" dirty="0" smtClean="0">
                <a:latin typeface="Century Gothic" charset="0"/>
                <a:cs typeface="Century Gothic" charset="0"/>
              </a:rPr>
              <a:t>a film of soapy water </a:t>
            </a:r>
            <a:r>
              <a:rPr lang="en-US" sz="2400" dirty="0" smtClean="0">
                <a:latin typeface="Century Gothic" charset="0"/>
                <a:cs typeface="Century Gothic" charset="0"/>
              </a:rPr>
              <a:t>to stretch and stretch without breaking. </a:t>
            </a:r>
          </a:p>
          <a:p>
            <a:pPr marL="0" indent="0">
              <a:lnSpc>
                <a:spcPct val="80000"/>
              </a:lnSpc>
            </a:pPr>
            <a:endParaRPr lang="en-US" sz="600" dirty="0">
              <a:latin typeface="Century Gothic" charset="0"/>
              <a:cs typeface="Century Gothic" charset="0"/>
            </a:endParaRPr>
          </a:p>
        </p:txBody>
      </p:sp>
    </p:spTree>
    <p:extLst>
      <p:ext uri="{BB962C8B-B14F-4D97-AF65-F5344CB8AC3E}">
        <p14:creationId xmlns:p14="http://schemas.microsoft.com/office/powerpoint/2010/main" val="3145485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17"/>
            <a:ext cx="8229600" cy="1143000"/>
          </a:xfrm>
        </p:spPr>
        <p:txBody>
          <a:bodyPr/>
          <a:lstStyle/>
          <a:p>
            <a:r>
              <a:rPr lang="en-US" sz="4000" b="1" dirty="0" smtClean="0">
                <a:latin typeface="Century Gothic" charset="0"/>
                <a:cs typeface="Century Gothic" charset="0"/>
              </a:rPr>
              <a:t>Creating Mentor Text Questions</a:t>
            </a:r>
            <a:endParaRPr lang="en-US" sz="4000" dirty="0"/>
          </a:p>
        </p:txBody>
      </p:sp>
      <p:sp>
        <p:nvSpPr>
          <p:cNvPr id="12" name="Text Placeholder 2"/>
          <p:cNvSpPr txBox="1">
            <a:spLocks/>
          </p:cNvSpPr>
          <p:nvPr/>
        </p:nvSpPr>
        <p:spPr>
          <a:xfrm>
            <a:off x="307974" y="653175"/>
            <a:ext cx="8620125" cy="4525963"/>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rtl val="0"/>
              </a:defRPr>
            </a:lvl1pPr>
            <a:lvl2pPr marL="742950" marR="0" indent="-10795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2pPr>
            <a:lvl3pPr marL="1143000" marR="0" indent="-762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3pPr>
            <a:lvl4pPr marL="1600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4pPr>
            <a:lvl5pPr marL="20574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5pPr>
            <a:lvl6pPr marL="25146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0" indent="0">
              <a:buClr>
                <a:schemeClr val="accent1">
                  <a:lumMod val="60000"/>
                  <a:lumOff val="40000"/>
                </a:schemeClr>
              </a:buClr>
              <a:buFont typeface="Arial"/>
              <a:buNone/>
              <a:defRPr/>
            </a:pPr>
            <a:endParaRPr lang="en-US" sz="2300" dirty="0" smtClean="0">
              <a:solidFill>
                <a:srgbClr val="000000"/>
              </a:solidFill>
              <a:latin typeface="Century Gothic" charset="0"/>
              <a:cs typeface="Century Gothic" charset="0"/>
            </a:endParaRPr>
          </a:p>
          <a:p>
            <a:pPr>
              <a:defRPr/>
            </a:pPr>
            <a:r>
              <a:rPr lang="en-US" sz="2400" b="1" dirty="0" smtClean="0">
                <a:latin typeface="Century Gothic" charset="0"/>
                <a:ea typeface="Century Gothic" charset="0"/>
                <a:cs typeface="Century Gothic" charset="0"/>
              </a:rPr>
              <a:t>Guiding Question #1: </a:t>
            </a:r>
            <a:r>
              <a:rPr lang="en-US" sz="2400" dirty="0" smtClean="0">
                <a:latin typeface="Century Gothic" charset="0"/>
                <a:ea typeface="Century Gothic" charset="0"/>
                <a:cs typeface="Century Gothic" charset="0"/>
              </a:rPr>
              <a:t>Read sentence #1. Look at the noun phrases in bold.</a:t>
            </a:r>
          </a:p>
          <a:p>
            <a:pPr lvl="1">
              <a:buFont typeface="Arial"/>
              <a:buChar char="•"/>
              <a:defRPr/>
            </a:pPr>
            <a:r>
              <a:rPr lang="en-US" sz="1900" dirty="0" smtClean="0">
                <a:latin typeface="Century Gothic" charset="0"/>
                <a:ea typeface="Century Gothic" charset="0"/>
                <a:cs typeface="Century Gothic" charset="0"/>
              </a:rPr>
              <a:t>What words were added to the nouns? </a:t>
            </a:r>
          </a:p>
          <a:p>
            <a:pPr lvl="1">
              <a:buFont typeface="Arial"/>
              <a:buChar char="•"/>
              <a:defRPr/>
            </a:pPr>
            <a:r>
              <a:rPr lang="en-US" sz="2000" dirty="0" smtClean="0">
                <a:latin typeface="Century Gothic" charset="0"/>
                <a:ea typeface="Century Gothic" charset="0"/>
                <a:cs typeface="Century Gothic" charset="0"/>
              </a:rPr>
              <a:t>What details do they add to the nouns?</a:t>
            </a:r>
          </a:p>
          <a:p>
            <a:pPr>
              <a:defRPr/>
            </a:pPr>
            <a:r>
              <a:rPr lang="en-US" sz="2400" b="1" dirty="0" smtClean="0">
                <a:latin typeface="Century Gothic" charset="0"/>
                <a:ea typeface="Century Gothic" charset="0"/>
                <a:cs typeface="Century Gothic" charset="0"/>
              </a:rPr>
              <a:t>Guiding Question #2: </a:t>
            </a:r>
            <a:r>
              <a:rPr lang="en-US" sz="2400" dirty="0" smtClean="0">
                <a:latin typeface="Century Gothic" charset="0"/>
                <a:ea typeface="Century Gothic" charset="0"/>
                <a:cs typeface="Century Gothic" charset="0"/>
              </a:rPr>
              <a:t>Read sentence #2. </a:t>
            </a:r>
            <a:r>
              <a:rPr lang="en-US" sz="2000" dirty="0" smtClean="0">
                <a:latin typeface="Century Gothic" charset="0"/>
                <a:ea typeface="Century Gothic" charset="0"/>
                <a:cs typeface="Century Gothic" charset="0"/>
              </a:rPr>
              <a:t>Look at the noun phrases in bold.</a:t>
            </a:r>
          </a:p>
          <a:p>
            <a:pPr lvl="1">
              <a:buFont typeface="Arial"/>
              <a:buChar char="•"/>
              <a:defRPr/>
            </a:pPr>
            <a:r>
              <a:rPr lang="en-US" sz="1900" dirty="0" smtClean="0">
                <a:latin typeface="Century Gothic" charset="0"/>
                <a:ea typeface="Century Gothic" charset="0"/>
                <a:cs typeface="Century Gothic" charset="0"/>
              </a:rPr>
              <a:t>What words were added to those nouns? </a:t>
            </a:r>
          </a:p>
          <a:p>
            <a:pPr lvl="1">
              <a:buFont typeface="Arial"/>
              <a:buChar char="•"/>
              <a:defRPr/>
            </a:pPr>
            <a:r>
              <a:rPr lang="en-US" sz="2000" dirty="0" smtClean="0">
                <a:latin typeface="Century Gothic" charset="0"/>
                <a:ea typeface="Century Gothic" charset="0"/>
                <a:cs typeface="Century Gothic" charset="0"/>
              </a:rPr>
              <a:t>What details do they add to the nouns?</a:t>
            </a:r>
          </a:p>
          <a:p>
            <a:pPr>
              <a:defRPr/>
            </a:pPr>
            <a:r>
              <a:rPr lang="en-US" sz="2400" b="1" dirty="0" smtClean="0">
                <a:latin typeface="Century Gothic" charset="0"/>
                <a:ea typeface="Century Gothic" charset="0"/>
                <a:cs typeface="Century Gothic" charset="0"/>
              </a:rPr>
              <a:t>Guiding Question #3:</a:t>
            </a:r>
            <a:r>
              <a:rPr lang="en-US" sz="2400" dirty="0" smtClean="0">
                <a:latin typeface="Century Gothic" charset="0"/>
                <a:ea typeface="Century Gothic" charset="0"/>
                <a:cs typeface="Century Gothic" charset="0"/>
              </a:rPr>
              <a:t>Read sentence #3. Look at the noun phrases in bold.</a:t>
            </a:r>
          </a:p>
          <a:p>
            <a:pPr lvl="1">
              <a:buFont typeface="Arial"/>
              <a:buChar char="•"/>
              <a:defRPr/>
            </a:pPr>
            <a:r>
              <a:rPr lang="en-US" sz="2000" dirty="0" smtClean="0">
                <a:latin typeface="Century Gothic" charset="0"/>
                <a:ea typeface="Century Gothic" charset="0"/>
                <a:cs typeface="Century Gothic" charset="0"/>
              </a:rPr>
              <a:t>What were words added to those nouns? </a:t>
            </a:r>
          </a:p>
          <a:p>
            <a:pPr lvl="1">
              <a:buFont typeface="Arial"/>
              <a:buChar char="•"/>
              <a:defRPr/>
            </a:pPr>
            <a:r>
              <a:rPr lang="en-US" sz="2000" dirty="0" smtClean="0">
                <a:latin typeface="Century Gothic" charset="0"/>
                <a:ea typeface="Century Gothic" charset="0"/>
                <a:cs typeface="Century Gothic" charset="0"/>
              </a:rPr>
              <a:t>What details do they add to the nouns?</a:t>
            </a:r>
          </a:p>
          <a:p>
            <a:pPr marL="203200" indent="0">
              <a:buFont typeface="Arial"/>
              <a:buNone/>
            </a:pPr>
            <a:endParaRPr lang="en-US" dirty="0"/>
          </a:p>
        </p:txBody>
      </p:sp>
      <p:sp>
        <p:nvSpPr>
          <p:cNvPr id="13" name="Rectangle 12"/>
          <p:cNvSpPr/>
          <p:nvPr/>
        </p:nvSpPr>
        <p:spPr>
          <a:xfrm>
            <a:off x="591880" y="5788560"/>
            <a:ext cx="8229600" cy="1569660"/>
          </a:xfrm>
          <a:prstGeom prst="rect">
            <a:avLst/>
          </a:prstGeom>
          <a:solidFill>
            <a:schemeClr val="bg1"/>
          </a:solidFill>
        </p:spPr>
        <p:txBody>
          <a:bodyPr wrap="square">
            <a:spAutoFit/>
          </a:bodyPr>
          <a:lstStyle/>
          <a:p>
            <a:pPr eaLnBrk="1" hangingPunct="1"/>
            <a:r>
              <a:rPr lang="en-US" sz="2400" b="1" dirty="0">
                <a:latin typeface="Century Gothic" charset="0"/>
                <a:ea typeface="Century Gothic" charset="0"/>
                <a:cs typeface="Century Gothic" charset="0"/>
              </a:rPr>
              <a:t>Wrap Up Guiding Question:</a:t>
            </a:r>
            <a:r>
              <a:rPr lang="en-US" sz="2400" dirty="0">
                <a:latin typeface="Century Gothic" charset="0"/>
                <a:ea typeface="Century Gothic" charset="0"/>
                <a:cs typeface="Century Gothic" charset="0"/>
              </a:rPr>
              <a:t> How do all the noun phrases enrich our understanding of the text</a:t>
            </a:r>
            <a:r>
              <a:rPr lang="en-US" sz="2400" dirty="0" smtClean="0">
                <a:latin typeface="Century Gothic" charset="0"/>
                <a:ea typeface="Century Gothic" charset="0"/>
                <a:cs typeface="Century Gothic" charset="0"/>
              </a:rPr>
              <a:t>?</a:t>
            </a:r>
          </a:p>
          <a:p>
            <a:pPr eaLnBrk="1" hangingPunct="1"/>
            <a:endParaRPr lang="en-US" sz="2400" dirty="0">
              <a:latin typeface="Century Gothic" charset="0"/>
              <a:ea typeface="Century Gothic" charset="0"/>
              <a:cs typeface="Century Gothic" charset="0"/>
            </a:endParaRPr>
          </a:p>
          <a:p>
            <a:pPr eaLnBrk="1" hangingPunct="1"/>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92168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charset="0"/>
                <a:ea typeface="Century Gothic" charset="0"/>
                <a:cs typeface="Century Gothic" charset="0"/>
              </a:rPr>
              <a:t>Turn and Talk</a:t>
            </a:r>
            <a:endParaRPr lang="en-US" b="1" dirty="0">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r>
              <a:rPr lang="en-US" dirty="0" smtClean="0">
                <a:latin typeface="Century Gothic" charset="0"/>
                <a:ea typeface="Century Gothic" charset="0"/>
                <a:cs typeface="Century Gothic" charset="0"/>
              </a:rPr>
              <a:t>How do Part II ELD Standards and guiding questions work together to support successful interaction with complex text?</a:t>
            </a:r>
          </a:p>
          <a:p>
            <a:r>
              <a:rPr lang="en-US" dirty="0" smtClean="0">
                <a:latin typeface="Century Gothic" charset="0"/>
                <a:ea typeface="Century Gothic" charset="0"/>
                <a:cs typeface="Century Gothic" charset="0"/>
              </a:rPr>
              <a:t>Share out</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456318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714"/>
          </a:xfrm>
        </p:spPr>
        <p:txBody>
          <a:bodyPr>
            <a:normAutofit fontScale="90000"/>
          </a:bodyPr>
          <a:lstStyle/>
          <a:p>
            <a:r>
              <a:rPr lang="en-US" b="1" dirty="0" smtClean="0">
                <a:latin typeface="Century Gothic"/>
                <a:cs typeface="Century Gothic"/>
              </a:rPr>
              <a:t>Homework - Processing</a:t>
            </a:r>
            <a:endParaRPr lang="en-US" b="1" dirty="0">
              <a:latin typeface="Century Gothic"/>
              <a:cs typeface="Century Gothic"/>
            </a:endParaRPr>
          </a:p>
        </p:txBody>
      </p:sp>
      <p:sp>
        <p:nvSpPr>
          <p:cNvPr id="3" name="Content Placeholder 2"/>
          <p:cNvSpPr>
            <a:spLocks noGrp="1"/>
          </p:cNvSpPr>
          <p:nvPr>
            <p:ph idx="1"/>
          </p:nvPr>
        </p:nvSpPr>
        <p:spPr>
          <a:xfrm>
            <a:off x="457200" y="965128"/>
            <a:ext cx="8229600" cy="5323631"/>
          </a:xfrm>
        </p:spPr>
        <p:txBody>
          <a:bodyPr>
            <a:normAutofit/>
          </a:bodyPr>
          <a:lstStyle/>
          <a:p>
            <a:r>
              <a:rPr lang="en-US" sz="2400" dirty="0" smtClean="0">
                <a:latin typeface="Century Gothic"/>
                <a:cs typeface="Century Gothic"/>
              </a:rPr>
              <a:t>Read your partner’s text, standards, and guiding questions</a:t>
            </a:r>
          </a:p>
          <a:p>
            <a:r>
              <a:rPr lang="en-US" sz="2400" dirty="0" smtClean="0">
                <a:latin typeface="Century Gothic"/>
                <a:cs typeface="Century Gothic"/>
              </a:rPr>
              <a:t>Annotate as you read and consider the following:</a:t>
            </a:r>
          </a:p>
          <a:p>
            <a:pPr lvl="1"/>
            <a:r>
              <a:rPr lang="en-US" sz="2000" dirty="0" smtClean="0">
                <a:latin typeface="Century Gothic"/>
                <a:cs typeface="Century Gothic"/>
              </a:rPr>
              <a:t>Is the mentor text worthy of analysis? </a:t>
            </a:r>
            <a:endParaRPr lang="en-US" sz="2000" dirty="0">
              <a:latin typeface="Century Gothic"/>
              <a:cs typeface="Century Gothic"/>
            </a:endParaRPr>
          </a:p>
          <a:p>
            <a:pPr lvl="1"/>
            <a:r>
              <a:rPr lang="en-US" sz="2000" dirty="0" smtClean="0">
                <a:latin typeface="Century Gothic"/>
                <a:cs typeface="Century Gothic"/>
              </a:rPr>
              <a:t>Does the standard selected match the text? </a:t>
            </a:r>
          </a:p>
          <a:p>
            <a:pPr lvl="1"/>
            <a:r>
              <a:rPr lang="en-US" sz="2000" dirty="0" smtClean="0">
                <a:latin typeface="Century Gothic"/>
                <a:cs typeface="Century Gothic"/>
              </a:rPr>
              <a:t>Do the guiding questions focus on the essence of the selected standard?</a:t>
            </a:r>
          </a:p>
          <a:p>
            <a:r>
              <a:rPr lang="en-US" sz="2400" dirty="0" smtClean="0">
                <a:latin typeface="Century Gothic"/>
                <a:cs typeface="Century Gothic"/>
              </a:rPr>
              <a:t>Choose one mentor text. Have a Clarifying Constructive Conversation around that text.</a:t>
            </a:r>
          </a:p>
          <a:p>
            <a:pPr lvl="1"/>
            <a:r>
              <a:rPr lang="en-US" sz="2000" dirty="0" smtClean="0">
                <a:latin typeface="Century Gothic"/>
                <a:cs typeface="Century Gothic"/>
              </a:rPr>
              <a:t>Prompt: How would we use this mentor text during Designated ELD?</a:t>
            </a:r>
          </a:p>
          <a:p>
            <a:r>
              <a:rPr lang="en-US" sz="2600" dirty="0" smtClean="0">
                <a:latin typeface="Century Gothic"/>
                <a:cs typeface="Century Gothic"/>
              </a:rPr>
              <a:t>Repeat the process with the other mentor text</a:t>
            </a:r>
          </a:p>
          <a:p>
            <a:endParaRPr lang="en-US" dirty="0" smtClean="0">
              <a:latin typeface="Century Gothic"/>
              <a:cs typeface="Century Gothic"/>
            </a:endParaRPr>
          </a:p>
          <a:p>
            <a:pPr lvl="1"/>
            <a:endParaRPr lang="en-US" dirty="0" smtClean="0">
              <a:latin typeface="Century Gothic"/>
              <a:cs typeface="Century Gothic"/>
            </a:endParaRPr>
          </a:p>
          <a:p>
            <a:pPr marL="0" indent="0">
              <a:buNone/>
            </a:pPr>
            <a:endParaRPr lang="en-US" dirty="0" smtClean="0">
              <a:latin typeface="Century Gothic"/>
              <a:cs typeface="Century Gothic"/>
            </a:endParaRPr>
          </a:p>
          <a:p>
            <a:pPr marL="457200" lvl="1" indent="0">
              <a:buNone/>
            </a:pPr>
            <a:endParaRPr lang="en-US" dirty="0" smtClean="0">
              <a:latin typeface="Century Gothic"/>
              <a:cs typeface="Century Gothic"/>
            </a:endParaRPr>
          </a:p>
        </p:txBody>
      </p:sp>
    </p:spTree>
    <p:extLst>
      <p:ext uri="{BB962C8B-B14F-4D97-AF65-F5344CB8AC3E}">
        <p14:creationId xmlns:p14="http://schemas.microsoft.com/office/powerpoint/2010/main" val="46007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defRPr/>
            </a:pPr>
            <a:r>
              <a:rPr lang="en-US" sz="7200" b="1">
                <a:effectLst>
                  <a:outerShdw blurRad="38100" dist="38100" dir="2700000" algn="tl">
                    <a:srgbClr val="DDDDDD"/>
                  </a:outerShdw>
                </a:effectLst>
                <a:latin typeface="Century Gothic" charset="0"/>
              </a:rPr>
              <a:t>ELD Objectives</a:t>
            </a:r>
          </a:p>
        </p:txBody>
      </p:sp>
      <p:sp>
        <p:nvSpPr>
          <p:cNvPr id="2" name="Subtitle 1"/>
          <p:cNvSpPr>
            <a:spLocks noGrp="1"/>
          </p:cNvSpPr>
          <p:nvPr>
            <p:ph type="subTitle" idx="1"/>
          </p:nvPr>
        </p:nvSpPr>
        <p:spPr/>
        <p:txBody>
          <a:bodyPr/>
          <a:lstStyle/>
          <a:p>
            <a:pPr>
              <a:defRPr/>
            </a:pPr>
            <a:endParaRPr lang="en-US">
              <a:cs typeface="ＭＳ Ｐゴシック" charset="0"/>
            </a:endParaRPr>
          </a:p>
        </p:txBody>
      </p:sp>
    </p:spTree>
    <p:extLst>
      <p:ext uri="{BB962C8B-B14F-4D97-AF65-F5344CB8AC3E}">
        <p14:creationId xmlns:p14="http://schemas.microsoft.com/office/powerpoint/2010/main" val="16050439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8"/>
            <a:ext cx="8229600" cy="1143000"/>
          </a:xfrm>
        </p:spPr>
        <p:txBody>
          <a:bodyPr>
            <a:normAutofit/>
          </a:bodyPr>
          <a:lstStyle/>
          <a:p>
            <a:r>
              <a:rPr lang="en-US" sz="3600" b="1" dirty="0" smtClean="0">
                <a:latin typeface="Century Gothic"/>
                <a:cs typeface="Century Gothic"/>
              </a:rPr>
              <a:t>Grounding - Mentor Text Match-</a:t>
            </a:r>
            <a:r>
              <a:rPr lang="en-US" sz="3600" b="1" dirty="0">
                <a:latin typeface="Century Gothic"/>
                <a:cs typeface="Century Gothic"/>
              </a:rPr>
              <a:t>U</a:t>
            </a:r>
            <a:r>
              <a:rPr lang="en-US" sz="3600" b="1" dirty="0" smtClean="0">
                <a:latin typeface="Century Gothic"/>
                <a:cs typeface="Century Gothic"/>
              </a:rPr>
              <a:t>p</a:t>
            </a:r>
            <a:endParaRPr lang="en-US" sz="3600" b="1" dirty="0">
              <a:latin typeface="Century Gothic"/>
              <a:cs typeface="Century Gothic"/>
            </a:endParaRPr>
          </a:p>
        </p:txBody>
      </p:sp>
      <p:sp>
        <p:nvSpPr>
          <p:cNvPr id="3" name="Content Placeholder 2"/>
          <p:cNvSpPr>
            <a:spLocks noGrp="1"/>
          </p:cNvSpPr>
          <p:nvPr>
            <p:ph idx="1"/>
          </p:nvPr>
        </p:nvSpPr>
        <p:spPr>
          <a:xfrm>
            <a:off x="457200" y="1052800"/>
            <a:ext cx="8229600" cy="4525963"/>
          </a:xfrm>
        </p:spPr>
        <p:txBody>
          <a:bodyPr>
            <a:normAutofit/>
          </a:bodyPr>
          <a:lstStyle/>
          <a:p>
            <a:pPr marL="0" indent="0">
              <a:buNone/>
            </a:pPr>
            <a:r>
              <a:rPr lang="en-US" dirty="0" smtClean="0">
                <a:latin typeface="Century Gothic"/>
                <a:cs typeface="Century Gothic"/>
              </a:rPr>
              <a:t>With a Partner:</a:t>
            </a:r>
          </a:p>
          <a:p>
            <a:r>
              <a:rPr lang="en-US" dirty="0" smtClean="0">
                <a:latin typeface="Century Gothic"/>
                <a:cs typeface="Century Gothic"/>
              </a:rPr>
              <a:t>Read each text</a:t>
            </a:r>
          </a:p>
          <a:p>
            <a:r>
              <a:rPr lang="en-US" dirty="0" smtClean="0">
                <a:latin typeface="Century Gothic"/>
                <a:cs typeface="Century Gothic"/>
              </a:rPr>
              <a:t>Match each text with one ELD Standard and one Guiding Question: </a:t>
            </a:r>
          </a:p>
          <a:p>
            <a:pPr lvl="1"/>
            <a:r>
              <a:rPr lang="en-US" sz="3200" dirty="0" smtClean="0">
                <a:latin typeface="Century Gothic"/>
                <a:cs typeface="Century Gothic"/>
              </a:rPr>
              <a:t>	Which Part II standard and Guiding Question 	best apply or do not?  Why? </a:t>
            </a:r>
          </a:p>
          <a:p>
            <a:pPr marL="857250" lvl="1" indent="-457200"/>
            <a:r>
              <a:rPr lang="en-US" sz="3200" dirty="0" smtClean="0">
                <a:latin typeface="Century Gothic"/>
                <a:cs typeface="Century Gothic"/>
              </a:rPr>
              <a:t>	Have a Constructive Conversation</a:t>
            </a:r>
          </a:p>
        </p:txBody>
      </p:sp>
      <p:graphicFrame>
        <p:nvGraphicFramePr>
          <p:cNvPr id="4" name="Table 3"/>
          <p:cNvGraphicFramePr>
            <a:graphicFrameLocks noGrp="1"/>
          </p:cNvGraphicFramePr>
          <p:nvPr>
            <p:extLst>
              <p:ext uri="{D42A27DB-BD31-4B8C-83A1-F6EECF244321}">
                <p14:modId xmlns:p14="http://schemas.microsoft.com/office/powerpoint/2010/main" val="385801492"/>
              </p:ext>
            </p:extLst>
          </p:nvPr>
        </p:nvGraphicFramePr>
        <p:xfrm>
          <a:off x="1557868" y="5667155"/>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Mentor Text</a:t>
                      </a:r>
                      <a:endParaRPr lang="en-US" dirty="0"/>
                    </a:p>
                  </a:txBody>
                  <a:tcPr/>
                </a:tc>
                <a:tc>
                  <a:txBody>
                    <a:bodyPr/>
                    <a:lstStyle/>
                    <a:p>
                      <a:pPr algn="ctr"/>
                      <a:r>
                        <a:rPr lang="en-US" dirty="0" smtClean="0"/>
                        <a:t>Part II ELD Standard</a:t>
                      </a:r>
                      <a:endParaRPr lang="en-US" dirty="0"/>
                    </a:p>
                  </a:txBody>
                  <a:tcPr/>
                </a:tc>
                <a:tc>
                  <a:txBody>
                    <a:bodyPr/>
                    <a:lstStyle/>
                    <a:p>
                      <a:pPr algn="ctr"/>
                      <a:r>
                        <a:rPr lang="en-US" dirty="0" smtClean="0"/>
                        <a:t>Guiding Questions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283570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hape 283"/>
          <p:cNvGrpSpPr>
            <a:grpSpLocks/>
          </p:cNvGrpSpPr>
          <p:nvPr/>
        </p:nvGrpSpPr>
        <p:grpSpPr bwMode="auto">
          <a:xfrm>
            <a:off x="474663" y="1739900"/>
            <a:ext cx="8212137" cy="1689100"/>
            <a:chOff x="130568" y="0"/>
            <a:chExt cx="7931501" cy="2037599"/>
          </a:xfrm>
          <a:solidFill>
            <a:schemeClr val="tx2">
              <a:lumMod val="40000"/>
              <a:lumOff val="60000"/>
            </a:schemeClr>
          </a:solidFill>
        </p:grpSpPr>
        <p:sp>
          <p:nvSpPr>
            <p:cNvPr id="5" name="Shape 284"/>
            <p:cNvSpPr>
              <a:spLocks noChangeArrowheads="1"/>
            </p:cNvSpPr>
            <p:nvPr/>
          </p:nvSpPr>
          <p:spPr bwMode="auto">
            <a:xfrm>
              <a:off x="130568" y="0"/>
              <a:ext cx="3395999" cy="2037599"/>
            </a:xfrm>
            <a:prstGeom prst="roundRect">
              <a:avLst>
                <a:gd name="adj" fmla="val 10000"/>
              </a:avLst>
            </a:prstGeom>
            <a:grpFill/>
            <a:ln w="57150">
              <a:solidFill>
                <a:schemeClr val="tx1"/>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6" name="Shape 285"/>
            <p:cNvSpPr txBox="1">
              <a:spLocks noChangeArrowheads="1"/>
            </p:cNvSpPr>
            <p:nvPr/>
          </p:nvSpPr>
          <p:spPr bwMode="auto">
            <a:xfrm>
              <a:off x="190245" y="59678"/>
              <a:ext cx="3276600" cy="1918200"/>
            </a:xfrm>
            <a:prstGeom prst="rect">
              <a:avLst/>
            </a:prstGeom>
            <a:grp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a:t>
              </a:r>
            </a:p>
            <a:p>
              <a:pPr algn="ctr" eaLnBrk="1" fontAlgn="auto" hangingPunct="1">
                <a:lnSpc>
                  <a:spcPct val="90000"/>
                </a:lnSpc>
                <a:spcBef>
                  <a:spcPts val="165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Standards</a:t>
              </a:r>
            </a:p>
          </p:txBody>
        </p:sp>
        <p:sp>
          <p:nvSpPr>
            <p:cNvPr id="7" name="Shape 286"/>
            <p:cNvSpPr>
              <a:spLocks noChangeArrowheads="1"/>
            </p:cNvSpPr>
            <p:nvPr/>
          </p:nvSpPr>
          <p:spPr bwMode="auto">
            <a:xfrm>
              <a:off x="3811385" y="597681"/>
              <a:ext cx="603899" cy="842099"/>
            </a:xfrm>
            <a:prstGeom prst="rightArrow">
              <a:avLst>
                <a:gd name="adj1" fmla="val 60000"/>
                <a:gd name="adj2" fmla="val 50000"/>
              </a:avLst>
            </a:prstGeom>
            <a:grpFill/>
            <a:ln w="9525">
              <a:solidFill>
                <a:srgbClr val="000000"/>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8" name="Shape 287"/>
            <p:cNvSpPr txBox="1">
              <a:spLocks noChangeArrowheads="1"/>
            </p:cNvSpPr>
            <p:nvPr/>
          </p:nvSpPr>
          <p:spPr bwMode="auto">
            <a:xfrm>
              <a:off x="3811385" y="766120"/>
              <a:ext cx="422700" cy="505200"/>
            </a:xfrm>
            <a:prstGeom prst="rect">
              <a:avLst/>
            </a:prstGeom>
            <a:grpFill/>
            <a:ln>
              <a:noFill/>
            </a:ln>
            <a:extLst/>
          </p:spPr>
          <p:txBody>
            <a:bodyPr lIns="0" tIns="0" rIns="0" bIns="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1263"/>
                </a:spcAft>
                <a:buClr>
                  <a:srgbClr val="000000"/>
                </a:buClr>
                <a:buFont typeface="Arial" charset="0"/>
                <a:buNone/>
                <a:defRPr/>
              </a:pPr>
              <a:endParaRPr lang="en-US" sz="3600" smtClean="0">
                <a:solidFill>
                  <a:srgbClr val="FFFFFF"/>
                </a:solidFill>
                <a:cs typeface="Calibri" charset="0"/>
                <a:sym typeface="Calibri" charset="0"/>
              </a:endParaRPr>
            </a:p>
          </p:txBody>
        </p:sp>
        <p:sp>
          <p:nvSpPr>
            <p:cNvPr id="9" name="Shape 288"/>
            <p:cNvSpPr>
              <a:spLocks noChangeArrowheads="1"/>
            </p:cNvSpPr>
            <p:nvPr/>
          </p:nvSpPr>
          <p:spPr bwMode="auto">
            <a:xfrm>
              <a:off x="4666069" y="0"/>
              <a:ext cx="3395999" cy="2037599"/>
            </a:xfrm>
            <a:prstGeom prst="roundRect">
              <a:avLst>
                <a:gd name="adj" fmla="val 10000"/>
              </a:avLst>
            </a:prstGeom>
            <a:grpFill/>
            <a:ln w="57150">
              <a:solidFill>
                <a:srgbClr val="000000"/>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10" name="Shape 289"/>
            <p:cNvSpPr txBox="1">
              <a:spLocks noChangeArrowheads="1"/>
            </p:cNvSpPr>
            <p:nvPr/>
          </p:nvSpPr>
          <p:spPr bwMode="auto">
            <a:xfrm>
              <a:off x="4725746" y="59678"/>
              <a:ext cx="3276600" cy="1918200"/>
            </a:xfrm>
            <a:prstGeom prst="rect">
              <a:avLst/>
            </a:prstGeom>
            <a:grp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 </a:t>
              </a:r>
            </a:p>
            <a:p>
              <a:pPr algn="ctr" eaLnBrk="1" fontAlgn="auto" hangingPunct="1">
                <a:lnSpc>
                  <a:spcPct val="90000"/>
                </a:lnSpc>
                <a:spcBef>
                  <a:spcPts val="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Objective</a:t>
              </a:r>
            </a:p>
          </p:txBody>
        </p:sp>
      </p:grpSp>
      <p:sp>
        <p:nvSpPr>
          <p:cNvPr id="2" name="Title 1"/>
          <p:cNvSpPr>
            <a:spLocks noGrp="1"/>
          </p:cNvSpPr>
          <p:nvPr>
            <p:ph type="title"/>
          </p:nvPr>
        </p:nvSpPr>
        <p:spPr>
          <a:xfrm>
            <a:off x="0" y="0"/>
            <a:ext cx="9144000" cy="1066800"/>
          </a:xfrm>
        </p:spPr>
        <p:txBody>
          <a:bodyPr/>
          <a:lstStyle/>
          <a:p>
            <a:pPr eaLnBrk="1" hangingPunct="1">
              <a:defRPr/>
            </a:pPr>
            <a:r>
              <a:rPr lang="en-US" sz="4800" b="1">
                <a:effectLst>
                  <a:outerShdw blurRad="38100" dist="38100" dir="2700000" algn="tl">
                    <a:srgbClr val="DDDDDD"/>
                  </a:outerShdw>
                </a:effectLst>
                <a:latin typeface="Century Gothic" charset="0"/>
              </a:rPr>
              <a:t>Developing ELD Objectives</a:t>
            </a:r>
          </a:p>
        </p:txBody>
      </p:sp>
      <p:sp>
        <p:nvSpPr>
          <p:cNvPr id="102403" name="Content Placeholder 2"/>
          <p:cNvSpPr>
            <a:spLocks noGrp="1"/>
          </p:cNvSpPr>
          <p:nvPr>
            <p:ph idx="1"/>
          </p:nvPr>
        </p:nvSpPr>
        <p:spPr>
          <a:xfrm>
            <a:off x="26349" y="944250"/>
            <a:ext cx="9144000" cy="5257800"/>
          </a:xfrm>
        </p:spPr>
        <p:txBody>
          <a:bodyPr/>
          <a:lstStyle/>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r>
              <a:rPr lang="en-US" sz="2000" dirty="0">
                <a:latin typeface="Times New Roman" charset="0"/>
                <a:cs typeface="Times New Roman" charset="0"/>
              </a:rPr>
              <a:t/>
            </a:r>
            <a:br>
              <a:rPr lang="en-US" sz="2000" dirty="0">
                <a:latin typeface="Times New Roman" charset="0"/>
                <a:cs typeface="Times New Roman" charset="0"/>
              </a:rPr>
            </a:br>
            <a:r>
              <a:rPr lang="en-US" sz="1800" dirty="0">
                <a:latin typeface="Century Gothic" charset="0"/>
                <a:cs typeface="Times New Roman" charset="0"/>
              </a:rPr>
              <a:t>Students will be able to </a:t>
            </a:r>
            <a:r>
              <a:rPr lang="en-US" sz="1800" dirty="0">
                <a:solidFill>
                  <a:srgbClr val="000000"/>
                </a:solidFill>
                <a:latin typeface="Century Gothic" charset="0"/>
                <a:cs typeface="Times New Roman" charset="0"/>
              </a:rPr>
              <a:t>(</a:t>
            </a:r>
            <a:r>
              <a:rPr lang="en-US" sz="1800" dirty="0">
                <a:solidFill>
                  <a:srgbClr val="008000"/>
                </a:solidFill>
                <a:latin typeface="Century Gothic" charset="0"/>
                <a:cs typeface="Times New Roman" charset="0"/>
              </a:rPr>
              <a:t>function</a:t>
            </a:r>
            <a:r>
              <a:rPr lang="en-US" sz="1600" dirty="0">
                <a:solidFill>
                  <a:srgbClr val="000000"/>
                </a:solidFill>
                <a:latin typeface="Century Gothic" charset="0"/>
                <a:cs typeface="Times New Roman" charset="0"/>
              </a:rPr>
              <a:t>)</a:t>
            </a:r>
            <a:r>
              <a:rPr lang="en-US" sz="1600" dirty="0">
                <a:solidFill>
                  <a:srgbClr val="FF0000"/>
                </a:solidFill>
                <a:latin typeface="Century Gothic" charset="0"/>
                <a:cs typeface="Times New Roman" charset="0"/>
              </a:rPr>
              <a:t>  </a:t>
            </a:r>
            <a:r>
              <a:rPr lang="en-US" sz="1600" dirty="0">
                <a:latin typeface="Century Gothic" charset="0"/>
                <a:cs typeface="Times New Roman" charset="0"/>
              </a:rPr>
              <a:t>(</a:t>
            </a:r>
            <a:r>
              <a:rPr lang="en-US" sz="1600" dirty="0">
                <a:solidFill>
                  <a:srgbClr val="FF6600"/>
                </a:solidFill>
                <a:latin typeface="Century Gothic" charset="0"/>
                <a:cs typeface="Times New Roman" charset="0"/>
              </a:rPr>
              <a:t>ELD content</a:t>
            </a:r>
            <a:r>
              <a:rPr lang="en-US" sz="1600" dirty="0">
                <a:latin typeface="Century Gothic" charset="0"/>
                <a:cs typeface="Times New Roman" charset="0"/>
              </a:rPr>
              <a:t>)  </a:t>
            </a:r>
            <a:r>
              <a:rPr lang="en-US" sz="1600" dirty="0">
                <a:solidFill>
                  <a:srgbClr val="000000"/>
                </a:solidFill>
                <a:latin typeface="Century Gothic" charset="0"/>
                <a:cs typeface="Times New Roman" charset="0"/>
              </a:rPr>
              <a:t>using</a:t>
            </a:r>
            <a:r>
              <a:rPr lang="en-US" sz="1600" dirty="0">
                <a:latin typeface="Century Gothic" charset="0"/>
                <a:cs typeface="Times New Roman" charset="0"/>
              </a:rPr>
              <a:t> (</a:t>
            </a:r>
            <a:r>
              <a:rPr lang="en-US" sz="1600" dirty="0" smtClean="0">
                <a:solidFill>
                  <a:srgbClr val="0000FF"/>
                </a:solidFill>
                <a:latin typeface="Century Gothic" charset="0"/>
                <a:cs typeface="Times New Roman" charset="0"/>
              </a:rPr>
              <a:t>form/specific language</a:t>
            </a:r>
            <a:r>
              <a:rPr lang="en-US" sz="1600" dirty="0">
                <a:latin typeface="Century Gothic" charset="0"/>
                <a:cs typeface="Times New Roman" charset="0"/>
              </a:rPr>
              <a:t>) </a:t>
            </a:r>
            <a:r>
              <a:rPr lang="en-US" sz="1600" dirty="0">
                <a:solidFill>
                  <a:srgbClr val="000000"/>
                </a:solidFill>
                <a:latin typeface="Century Gothic" charset="0"/>
                <a:cs typeface="Times New Roman" charset="0"/>
              </a:rPr>
              <a:t>in</a:t>
            </a:r>
            <a:r>
              <a:rPr lang="en-US" sz="1600" dirty="0">
                <a:latin typeface="Century Gothic" charset="0"/>
                <a:cs typeface="Times New Roman" charset="0"/>
              </a:rPr>
              <a:t> </a:t>
            </a:r>
            <a:r>
              <a:rPr lang="en-US" sz="1600" dirty="0">
                <a:solidFill>
                  <a:srgbClr val="000000"/>
                </a:solidFill>
                <a:latin typeface="Century Gothic" charset="0"/>
                <a:cs typeface="Times New Roman" charset="0"/>
              </a:rPr>
              <a:t>a</a:t>
            </a:r>
            <a:r>
              <a:rPr lang="en-US" sz="1600" dirty="0">
                <a:latin typeface="Century Gothic" charset="0"/>
                <a:cs typeface="Times New Roman" charset="0"/>
              </a:rPr>
              <a:t> (</a:t>
            </a:r>
            <a:r>
              <a:rPr lang="en-US" sz="1600" dirty="0">
                <a:solidFill>
                  <a:srgbClr val="8919DC"/>
                </a:solidFill>
                <a:latin typeface="Century Gothic" charset="0"/>
                <a:cs typeface="Times New Roman" charset="0"/>
              </a:rPr>
              <a:t>type of engagement activity</a:t>
            </a:r>
            <a:r>
              <a:rPr lang="en-US" sz="1600" dirty="0">
                <a:latin typeface="Century Gothic" charset="0"/>
                <a:cs typeface="Times New Roman" charset="0"/>
              </a:rPr>
              <a:t>)</a:t>
            </a:r>
            <a:r>
              <a:rPr lang="en-US" sz="1600" dirty="0">
                <a:solidFill>
                  <a:srgbClr val="8919DC"/>
                </a:solidFill>
                <a:latin typeface="Century Gothic" charset="0"/>
                <a:cs typeface="Times New Roman" charset="0"/>
              </a:rPr>
              <a:t>.</a:t>
            </a:r>
          </a:p>
          <a:p>
            <a:pPr marL="292100" indent="0" eaLnBrk="1" hangingPunct="1"/>
            <a:endParaRPr lang="en-US" sz="2000" dirty="0">
              <a:latin typeface="Century Gothic" charset="0"/>
            </a:endParaRPr>
          </a:p>
        </p:txBody>
      </p:sp>
      <p:grpSp>
        <p:nvGrpSpPr>
          <p:cNvPr id="102404" name="Group 10"/>
          <p:cNvGrpSpPr>
            <a:grpSpLocks/>
          </p:cNvGrpSpPr>
          <p:nvPr/>
        </p:nvGrpSpPr>
        <p:grpSpPr bwMode="auto">
          <a:xfrm>
            <a:off x="3736974" y="3544094"/>
            <a:ext cx="2459038" cy="1564293"/>
            <a:chOff x="4019438" y="3752850"/>
            <a:chExt cx="2459038" cy="1564880"/>
          </a:xfrm>
        </p:grpSpPr>
        <p:sp>
          <p:nvSpPr>
            <p:cNvPr id="12" name="Double Brace 11"/>
            <p:cNvSpPr>
              <a:spLocks noChangeArrowheads="1"/>
            </p:cNvSpPr>
            <p:nvPr/>
          </p:nvSpPr>
          <p:spPr bwMode="auto">
            <a:xfrm rot="-5400000">
              <a:off x="4954505" y="3200483"/>
              <a:ext cx="436727" cy="1541462"/>
            </a:xfrm>
            <a:prstGeom prst="bracePair">
              <a:avLst>
                <a:gd name="adj" fmla="val 8333"/>
              </a:avLst>
            </a:prstGeom>
            <a:noFill/>
            <a:ln w="28575">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97300" name="TextBox 3"/>
            <p:cNvSpPr txBox="1">
              <a:spLocks noChangeArrowheads="1"/>
            </p:cNvSpPr>
            <p:nvPr/>
          </p:nvSpPr>
          <p:spPr bwMode="auto">
            <a:xfrm flipH="1">
              <a:off x="4019438" y="4733311"/>
              <a:ext cx="2459038" cy="584419"/>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600" dirty="0" smtClean="0">
                  <a:solidFill>
                    <a:srgbClr val="FF6600"/>
                  </a:solidFill>
                  <a:latin typeface="+mj-lt"/>
                  <a:cs typeface="Times New Roman" charset="0"/>
                </a:rPr>
                <a:t>Part II: Learning How English Works</a:t>
              </a:r>
            </a:p>
          </p:txBody>
        </p:sp>
      </p:grpSp>
      <p:pic>
        <p:nvPicPr>
          <p:cNvPr id="14" name="Shape 763"/>
          <p:cNvPicPr preferRelativeResize="0">
            <a:picLocks noChangeAspect="1" noChangeArrowheads="1"/>
          </p:cNvPicPr>
          <p:nvPr/>
        </p:nvPicPr>
        <p:blipFill>
          <a:blip r:embed="rId3"/>
          <a:srcRect/>
          <a:stretch>
            <a:fillRect/>
          </a:stretch>
        </p:blipFill>
        <p:spPr bwMode="auto">
          <a:xfrm>
            <a:off x="3788805" y="5154894"/>
            <a:ext cx="2201863" cy="1471613"/>
          </a:xfrm>
          <a:prstGeom prst="rect">
            <a:avLst/>
          </a:prstGeom>
          <a:noFill/>
          <a:ln w="9525">
            <a:solidFill>
              <a:schemeClr val="accent6"/>
            </a:solidFill>
            <a:miter lim="800000"/>
            <a:headEnd/>
            <a:tailEnd/>
          </a:ln>
          <a:extLst/>
        </p:spPr>
      </p:pic>
      <p:grpSp>
        <p:nvGrpSpPr>
          <p:cNvPr id="102406" name="Group 14"/>
          <p:cNvGrpSpPr>
            <a:grpSpLocks/>
          </p:cNvGrpSpPr>
          <p:nvPr/>
        </p:nvGrpSpPr>
        <p:grpSpPr bwMode="auto">
          <a:xfrm>
            <a:off x="4223594" y="3927475"/>
            <a:ext cx="1504950" cy="609600"/>
            <a:chOff x="4573588" y="4843463"/>
            <a:chExt cx="1504950" cy="796925"/>
          </a:xfrm>
        </p:grpSpPr>
        <p:cxnSp>
          <p:nvCxnSpPr>
            <p:cNvPr id="16" name="Straight Arrow Connector 15"/>
            <p:cNvCxnSpPr>
              <a:cxnSpLocks noChangeShapeType="1"/>
            </p:cNvCxnSpPr>
            <p:nvPr/>
          </p:nvCxnSpPr>
          <p:spPr bwMode="auto">
            <a:xfrm flipH="1" flipV="1">
              <a:off x="5276851" y="4843463"/>
              <a:ext cx="0" cy="435818"/>
            </a:xfrm>
            <a:prstGeom prst="straightConnector1">
              <a:avLst/>
            </a:prstGeom>
            <a:noFill/>
            <a:ln w="57150">
              <a:solidFill>
                <a:srgbClr val="FF6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Left Brace 16"/>
            <p:cNvSpPr>
              <a:spLocks/>
            </p:cNvSpPr>
            <p:nvPr/>
          </p:nvSpPr>
          <p:spPr bwMode="auto">
            <a:xfrm rot="5400000">
              <a:off x="5167300" y="4729152"/>
              <a:ext cx="317524" cy="1504950"/>
            </a:xfrm>
            <a:prstGeom prst="leftBrace">
              <a:avLst>
                <a:gd name="adj1" fmla="val 56108"/>
                <a:gd name="adj2" fmla="val 52343"/>
              </a:avLst>
            </a:prstGeom>
            <a:noFill/>
            <a:ln w="57150">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grpSp>
      <p:grpSp>
        <p:nvGrpSpPr>
          <p:cNvPr id="102407" name="Group 17"/>
          <p:cNvGrpSpPr>
            <a:grpSpLocks/>
          </p:cNvGrpSpPr>
          <p:nvPr/>
        </p:nvGrpSpPr>
        <p:grpSpPr bwMode="auto">
          <a:xfrm>
            <a:off x="6115050" y="4204568"/>
            <a:ext cx="723900" cy="2216150"/>
            <a:chOff x="6133396" y="4224338"/>
            <a:chExt cx="710317" cy="2560719"/>
          </a:xfrm>
        </p:grpSpPr>
        <p:cxnSp>
          <p:nvCxnSpPr>
            <p:cNvPr id="19" name="Straight Arrow Connector 18"/>
            <p:cNvCxnSpPr>
              <a:cxnSpLocks noChangeShapeType="1"/>
            </p:cNvCxnSpPr>
            <p:nvPr/>
          </p:nvCxnSpPr>
          <p:spPr bwMode="auto">
            <a:xfrm flipV="1">
              <a:off x="6250224" y="4224338"/>
              <a:ext cx="593489" cy="1243673"/>
            </a:xfrm>
            <a:prstGeom prst="straightConnector1">
              <a:avLst/>
            </a:prstGeom>
            <a:noFill/>
            <a:ln w="5715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 name="Left Brace 19"/>
            <p:cNvSpPr/>
            <p:nvPr/>
          </p:nvSpPr>
          <p:spPr>
            <a:xfrm rot="10800000">
              <a:off x="6133396" y="5507120"/>
              <a:ext cx="317500" cy="1277937"/>
            </a:xfrm>
            <a:prstGeom prst="leftBrace">
              <a:avLst>
                <a:gd name="adj1" fmla="val 56107"/>
                <a:gd name="adj2" fmla="val 52343"/>
              </a:avLst>
            </a:prstGeom>
            <a:noFill/>
            <a:ln w="57150" cmpd="sng">
              <a:solidFill>
                <a:srgbClr val="0000FF"/>
              </a:solidFill>
            </a:ln>
            <a:scene3d>
              <a:camera prst="orthographicFront"/>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pic>
        <p:nvPicPr>
          <p:cNvPr id="21" name="Shape 7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05" y="4901332"/>
            <a:ext cx="2209800"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Left Brace 23"/>
          <p:cNvSpPr>
            <a:spLocks/>
          </p:cNvSpPr>
          <p:nvPr/>
        </p:nvSpPr>
        <p:spPr bwMode="auto">
          <a:xfrm rot="5400000">
            <a:off x="3840645" y="4678195"/>
            <a:ext cx="319088" cy="414337"/>
          </a:xfrm>
          <a:prstGeom prst="leftBrace">
            <a:avLst>
              <a:gd name="adj1" fmla="val 56106"/>
              <a:gd name="adj2" fmla="val 52343"/>
            </a:avLst>
          </a:prstGeom>
          <a:noFill/>
          <a:ln w="5715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cxnSp>
        <p:nvCxnSpPr>
          <p:cNvPr id="25" name="Straight Arrow Connector 24"/>
          <p:cNvCxnSpPr>
            <a:cxnSpLocks noChangeShapeType="1"/>
          </p:cNvCxnSpPr>
          <p:nvPr/>
        </p:nvCxnSpPr>
        <p:spPr bwMode="auto">
          <a:xfrm flipH="1" flipV="1">
            <a:off x="3777940" y="3909501"/>
            <a:ext cx="222250" cy="817562"/>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TextBox 6"/>
          <p:cNvSpPr txBox="1">
            <a:spLocks noChangeArrowheads="1"/>
          </p:cNvSpPr>
          <p:nvPr/>
        </p:nvSpPr>
        <p:spPr bwMode="auto">
          <a:xfrm flipH="1">
            <a:off x="781524" y="4260850"/>
            <a:ext cx="2200275" cy="584200"/>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600" dirty="0" smtClean="0">
                <a:solidFill>
                  <a:srgbClr val="8919DC"/>
                </a:solidFill>
                <a:latin typeface="+mj-lt"/>
                <a:cs typeface="Times New Roman" charset="0"/>
              </a:rPr>
              <a:t>Part I: Interacting in Meaningful Ways</a:t>
            </a:r>
          </a:p>
        </p:txBody>
      </p:sp>
      <p:sp>
        <p:nvSpPr>
          <p:cNvPr id="33" name="Double Brace 32"/>
          <p:cNvSpPr>
            <a:spLocks noChangeArrowheads="1"/>
          </p:cNvSpPr>
          <p:nvPr/>
        </p:nvSpPr>
        <p:spPr bwMode="auto">
          <a:xfrm rot="-5400000">
            <a:off x="1900521" y="2509592"/>
            <a:ext cx="361001" cy="3028950"/>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7018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xEl>
                                              <p:pRg st="4" end="4"/>
                                            </p:txEl>
                                          </p:spTgt>
                                        </p:tgtEl>
                                        <p:attrNameLst>
                                          <p:attrName>style.visibility</p:attrName>
                                        </p:attrNameLst>
                                      </p:cBhvr>
                                      <p:to>
                                        <p:strVal val="visible"/>
                                      </p:to>
                                    </p:set>
                                    <p:anim calcmode="lin" valueType="num">
                                      <p:cBhvr additive="base">
                                        <p:cTn id="7"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04"/>
                                        </p:tgtEl>
                                        <p:attrNameLst>
                                          <p:attrName>style.visibility</p:attrName>
                                        </p:attrNameLst>
                                      </p:cBhvr>
                                      <p:to>
                                        <p:strVal val="visible"/>
                                      </p:to>
                                    </p:set>
                                    <p:anim calcmode="lin" valueType="num">
                                      <p:cBhvr additive="base">
                                        <p:cTn id="17" dur="500" fill="hold"/>
                                        <p:tgtEl>
                                          <p:spTgt spid="102404"/>
                                        </p:tgtEl>
                                        <p:attrNameLst>
                                          <p:attrName>ppt_x</p:attrName>
                                        </p:attrNameLst>
                                      </p:cBhvr>
                                      <p:tavLst>
                                        <p:tav tm="0">
                                          <p:val>
                                            <p:strVal val="#ppt_x"/>
                                          </p:val>
                                        </p:tav>
                                        <p:tav tm="100000">
                                          <p:val>
                                            <p:strVal val="#ppt_x"/>
                                          </p:val>
                                        </p:tav>
                                      </p:tavLst>
                                    </p:anim>
                                    <p:anim calcmode="lin" valueType="num">
                                      <p:cBhvr additive="base">
                                        <p:cTn id="18" dur="500" fill="hold"/>
                                        <p:tgtEl>
                                          <p:spTgt spid="10240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06"/>
                                        </p:tgtEl>
                                        <p:attrNameLst>
                                          <p:attrName>style.visibility</p:attrName>
                                        </p:attrNameLst>
                                      </p:cBhvr>
                                      <p:to>
                                        <p:strVal val="visible"/>
                                      </p:to>
                                    </p:set>
                                    <p:anim calcmode="lin" valueType="num">
                                      <p:cBhvr additive="base">
                                        <p:cTn id="21" dur="500" fill="hold"/>
                                        <p:tgtEl>
                                          <p:spTgt spid="102406"/>
                                        </p:tgtEl>
                                        <p:attrNameLst>
                                          <p:attrName>ppt_x</p:attrName>
                                        </p:attrNameLst>
                                      </p:cBhvr>
                                      <p:tavLst>
                                        <p:tav tm="0">
                                          <p:val>
                                            <p:strVal val="#ppt_x"/>
                                          </p:val>
                                        </p:tav>
                                        <p:tav tm="100000">
                                          <p:val>
                                            <p:strVal val="#ppt_x"/>
                                          </p:val>
                                        </p:tav>
                                      </p:tavLst>
                                    </p:anim>
                                    <p:anim calcmode="lin" valueType="num">
                                      <p:cBhvr additive="base">
                                        <p:cTn id="22"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407"/>
                                        </p:tgtEl>
                                        <p:attrNameLst>
                                          <p:attrName>style.visibility</p:attrName>
                                        </p:attrNameLst>
                                      </p:cBhvr>
                                      <p:to>
                                        <p:strVal val="visible"/>
                                      </p:to>
                                    </p:set>
                                    <p:anim calcmode="lin" valueType="num">
                                      <p:cBhvr additive="base">
                                        <p:cTn id="37" dur="500" fill="hold"/>
                                        <p:tgtEl>
                                          <p:spTgt spid="102407"/>
                                        </p:tgtEl>
                                        <p:attrNameLst>
                                          <p:attrName>ppt_x</p:attrName>
                                        </p:attrNameLst>
                                      </p:cBhvr>
                                      <p:tavLst>
                                        <p:tav tm="0">
                                          <p:val>
                                            <p:strVal val="#ppt_x"/>
                                          </p:val>
                                        </p:tav>
                                        <p:tav tm="100000">
                                          <p:val>
                                            <p:strVal val="#ppt_x"/>
                                          </p:val>
                                        </p:tav>
                                      </p:tavLst>
                                    </p:anim>
                                    <p:anim calcmode="lin" valueType="num">
                                      <p:cBhvr additive="base">
                                        <p:cTn id="38"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picture 2015-02-01 at 10.43.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4925"/>
            <a:ext cx="9144000" cy="1184275"/>
          </a:xfrm>
        </p:spPr>
        <p:txBody>
          <a:bodyPr/>
          <a:lstStyle/>
          <a:p>
            <a:pPr eaLnBrk="1" hangingPunct="1">
              <a:defRPr/>
            </a:pPr>
            <a:r>
              <a:rPr lang="en-US" sz="3200" b="1">
                <a:effectLst>
                  <a:outerShdw blurRad="38100" dist="38100" dir="2700000" algn="tl">
                    <a:srgbClr val="DDDDDD"/>
                  </a:outerShdw>
                </a:effectLst>
                <a:latin typeface="Century Gothic" charset="0"/>
                <a:cs typeface="Times New Roman" charset="0"/>
              </a:rPr>
              <a:t>Part II: Learning About How English Works</a:t>
            </a:r>
            <a:br>
              <a:rPr lang="en-US" sz="3200" b="1">
                <a:effectLst>
                  <a:outerShdw blurRad="38100" dist="38100" dir="2700000" algn="tl">
                    <a:srgbClr val="DDDDDD"/>
                  </a:outerShdw>
                </a:effectLst>
                <a:latin typeface="Century Gothic" charset="0"/>
                <a:cs typeface="Times New Roman" charset="0"/>
              </a:rPr>
            </a:br>
            <a:r>
              <a:rPr lang="en-US" sz="3200" b="1">
                <a:effectLst>
                  <a:outerShdw blurRad="38100" dist="38100" dir="2700000" algn="tl">
                    <a:srgbClr val="DDDDDD"/>
                  </a:outerShdw>
                </a:effectLst>
                <a:latin typeface="Century Gothic" charset="0"/>
                <a:cs typeface="Times New Roman" charset="0"/>
              </a:rPr>
              <a:t>(ELD Content)</a:t>
            </a:r>
          </a:p>
        </p:txBody>
      </p:sp>
      <p:sp>
        <p:nvSpPr>
          <p:cNvPr id="3" name="TextBox 2"/>
          <p:cNvSpPr txBox="1"/>
          <p:nvPr/>
        </p:nvSpPr>
        <p:spPr>
          <a:xfrm>
            <a:off x="4793494" y="1843820"/>
            <a:ext cx="2109957" cy="2246769"/>
          </a:xfrm>
          <a:prstGeom prst="rect">
            <a:avLst/>
          </a:prstGeom>
          <a:noFill/>
          <a:ln w="38100" cmpd="sng">
            <a:solidFill>
              <a:srgbClr val="0000FF"/>
            </a:solidFill>
            <a:prstDash val="dash"/>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2303329" y="3163979"/>
            <a:ext cx="359723" cy="2246769"/>
          </a:xfrm>
          <a:prstGeom prst="rect">
            <a:avLst/>
          </a:prstGeom>
          <a:noFill/>
          <a:ln w="38100" cmpd="sng">
            <a:solidFill>
              <a:srgbClr val="0000FF"/>
            </a:solidFill>
            <a:prstDash val="dash"/>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1591785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358900"/>
            <a:ext cx="8477250" cy="5062538"/>
          </a:xfrm>
          <a:solidFill>
            <a:schemeClr val="accent6">
              <a:lumMod val="20000"/>
              <a:lumOff val="80000"/>
            </a:schemeClr>
          </a:solidFill>
          <a:ln>
            <a:solidFill>
              <a:srgbClr val="4F81BD"/>
            </a:solidFill>
          </a:ln>
        </p:spPr>
        <p:txBody>
          <a:bodyPr rtlCol="0">
            <a:normAutofit fontScale="85000" lnSpcReduction="20000"/>
          </a:bodyPr>
          <a:lstStyle/>
          <a:p>
            <a:pPr marL="0" indent="0" eaLnBrk="1" fontAlgn="auto" hangingPunct="1">
              <a:spcBef>
                <a:spcPct val="0"/>
              </a:spcBef>
              <a:spcAft>
                <a:spcPts val="0"/>
              </a:spcAft>
              <a:buFont typeface="Arial" charset="0"/>
              <a:buNone/>
              <a:defRPr/>
            </a:pPr>
            <a:r>
              <a:rPr lang="en-US" b="1" dirty="0" smtClean="0">
                <a:solidFill>
                  <a:schemeClr val="tx1">
                    <a:lumMod val="50000"/>
                    <a:lumOff val="50000"/>
                  </a:schemeClr>
                </a:solidFill>
                <a:latin typeface="Century Gothic"/>
                <a:ea typeface="+mn-ea"/>
                <a:cs typeface="Century Gothic"/>
              </a:rPr>
              <a:t>Part II: </a:t>
            </a:r>
          </a:p>
          <a:p>
            <a:pPr marL="0" indent="0" eaLnBrk="1" fontAlgn="auto" hangingPunct="1">
              <a:spcBef>
                <a:spcPct val="0"/>
              </a:spcBef>
              <a:spcAft>
                <a:spcPts val="0"/>
              </a:spcAft>
              <a:buFont typeface="Arial" charset="0"/>
              <a:buNone/>
              <a:defRPr/>
            </a:pPr>
            <a:r>
              <a:rPr lang="en-US" b="1" dirty="0" smtClean="0">
                <a:solidFill>
                  <a:schemeClr val="tx1">
                    <a:lumMod val="50000"/>
                    <a:lumOff val="50000"/>
                  </a:schemeClr>
                </a:solidFill>
                <a:latin typeface="Century Gothic"/>
                <a:ea typeface="+mn-ea"/>
                <a:cs typeface="Century Gothic"/>
              </a:rPr>
              <a:t>B. Expanding &amp; Enriching Ideas</a:t>
            </a:r>
          </a:p>
          <a:p>
            <a:pPr marL="0" indent="0" eaLnBrk="1" fontAlgn="auto" hangingPunct="1">
              <a:spcAft>
                <a:spcPts val="0"/>
              </a:spcAft>
              <a:buFont typeface="Arial" charset="0"/>
              <a:buNone/>
              <a:defRPr/>
            </a:pPr>
            <a:r>
              <a:rPr lang="en-US" b="1" i="1" dirty="0" smtClean="0">
                <a:solidFill>
                  <a:schemeClr val="tx1">
                    <a:lumMod val="50000"/>
                    <a:lumOff val="50000"/>
                  </a:schemeClr>
                </a:solidFill>
                <a:latin typeface="Century Gothic"/>
                <a:ea typeface="+mn-ea"/>
                <a:cs typeface="Century Gothic"/>
              </a:rPr>
              <a:t>3</a:t>
            </a:r>
            <a:r>
              <a:rPr lang="en-US" b="1" i="1" dirty="0">
                <a:solidFill>
                  <a:schemeClr val="tx1">
                    <a:lumMod val="50000"/>
                    <a:lumOff val="50000"/>
                  </a:schemeClr>
                </a:solidFill>
                <a:latin typeface="Century Gothic"/>
                <a:ea typeface="+mn-ea"/>
                <a:cs typeface="Century Gothic"/>
              </a:rPr>
              <a:t>. Using verbs and verb phrases </a:t>
            </a:r>
            <a:endParaRPr lang="en-US" dirty="0">
              <a:solidFill>
                <a:schemeClr val="tx1">
                  <a:lumMod val="50000"/>
                  <a:lumOff val="50000"/>
                </a:schemeClr>
              </a:solidFill>
              <a:latin typeface="Century Gothic"/>
              <a:ea typeface="+mn-ea"/>
              <a:cs typeface="Century Gothic"/>
            </a:endParaRPr>
          </a:p>
          <a:p>
            <a:pPr marL="457200" indent="-457200" eaLnBrk="1" fontAlgn="auto" hangingPunct="1">
              <a:spcAft>
                <a:spcPts val="0"/>
              </a:spcAft>
              <a:buFont typeface="Arial" charset="0"/>
              <a:buAutoNum type="alphaLcParenR"/>
              <a:defRPr/>
            </a:pPr>
            <a:r>
              <a:rPr lang="en-US" dirty="0" smtClean="0">
                <a:solidFill>
                  <a:schemeClr val="tx1">
                    <a:lumMod val="50000"/>
                    <a:lumOff val="50000"/>
                  </a:schemeClr>
                </a:solidFill>
                <a:latin typeface="Century Gothic"/>
                <a:ea typeface="+mn-ea"/>
                <a:cs typeface="Century Gothic"/>
              </a:rPr>
              <a:t>Use </a:t>
            </a:r>
            <a:r>
              <a:rPr lang="en-US" dirty="0">
                <a:solidFill>
                  <a:schemeClr val="tx1">
                    <a:lumMod val="50000"/>
                    <a:lumOff val="50000"/>
                  </a:schemeClr>
                </a:solidFill>
                <a:latin typeface="Century Gothic"/>
                <a:ea typeface="+mn-ea"/>
                <a:cs typeface="Century Gothic"/>
              </a:rPr>
              <a:t>a growing number of verb types (e.g., doing, saying, being/having, thinking/feeling) with increasing independence</a:t>
            </a:r>
            <a:r>
              <a:rPr lang="en-US" dirty="0" smtClean="0">
                <a:solidFill>
                  <a:schemeClr val="tx1">
                    <a:lumMod val="50000"/>
                    <a:lumOff val="50000"/>
                  </a:schemeClr>
                </a:solidFill>
                <a:latin typeface="Century Gothic"/>
                <a:ea typeface="+mn-ea"/>
                <a:cs typeface="Century Gothic"/>
              </a:rPr>
              <a:t>.</a:t>
            </a:r>
          </a:p>
          <a:p>
            <a:pPr marL="0" indent="0" eaLnBrk="1" fontAlgn="auto" hangingPunct="1">
              <a:spcAft>
                <a:spcPts val="0"/>
              </a:spcAft>
              <a:buFont typeface="Arial" charset="0"/>
              <a:buNone/>
              <a:defRPr/>
            </a:pPr>
            <a:endParaRPr lang="en-US" sz="1000" dirty="0" smtClean="0">
              <a:solidFill>
                <a:schemeClr val="tx1">
                  <a:lumMod val="50000"/>
                  <a:lumOff val="50000"/>
                </a:schemeClr>
              </a:solidFill>
              <a:ea typeface="+mn-ea"/>
              <a:cs typeface="Times New Roman"/>
            </a:endParaRPr>
          </a:p>
          <a:p>
            <a:pPr marL="0" indent="0" eaLnBrk="1" fontAlgn="auto" hangingPunct="1">
              <a:spcAft>
                <a:spcPts val="0"/>
              </a:spcAft>
              <a:buFont typeface="Arial" charset="0"/>
              <a:buNone/>
              <a:defRPr/>
            </a:pPr>
            <a:endParaRPr lang="en-US" dirty="0">
              <a:solidFill>
                <a:schemeClr val="tx1">
                  <a:lumMod val="50000"/>
                  <a:lumOff val="50000"/>
                </a:schemeClr>
              </a:solidFill>
              <a:ea typeface="+mn-ea"/>
              <a:cs typeface="Times New Roman"/>
            </a:endParaRPr>
          </a:p>
          <a:p>
            <a:pPr marL="457200" indent="-457200" eaLnBrk="1" fontAlgn="auto" hangingPunct="1">
              <a:lnSpc>
                <a:spcPct val="110000"/>
              </a:lnSpc>
              <a:spcAft>
                <a:spcPts val="0"/>
              </a:spcAft>
              <a:buFont typeface="Arial" charset="0"/>
              <a:buAutoNum type="alphaLcParenR" startAt="2"/>
              <a:defRPr/>
            </a:pPr>
            <a:r>
              <a:rPr lang="en-US" dirty="0" smtClean="0">
                <a:solidFill>
                  <a:schemeClr val="tx1">
                    <a:lumMod val="50000"/>
                    <a:lumOff val="50000"/>
                  </a:schemeClr>
                </a:solidFill>
                <a:latin typeface="Century Gothic"/>
                <a:ea typeface="+mn-ea"/>
                <a:cs typeface="Century Gothic"/>
              </a:rPr>
              <a:t>Use </a:t>
            </a:r>
            <a:r>
              <a:rPr lang="en-US" dirty="0">
                <a:solidFill>
                  <a:schemeClr val="tx1">
                    <a:lumMod val="50000"/>
                    <a:lumOff val="50000"/>
                  </a:schemeClr>
                </a:solidFill>
                <a:latin typeface="Century Gothic"/>
                <a:ea typeface="+mn-ea"/>
                <a:cs typeface="Century Gothic"/>
              </a:rPr>
              <a:t>a growing number of verb tenses appropriate for </a:t>
            </a:r>
            <a:r>
              <a:rPr lang="en-US" dirty="0" smtClean="0">
                <a:solidFill>
                  <a:schemeClr val="tx1">
                    <a:lumMod val="50000"/>
                    <a:lumOff val="50000"/>
                  </a:schemeClr>
                </a:solidFill>
                <a:latin typeface="Century Gothic"/>
                <a:ea typeface="+mn-ea"/>
                <a:cs typeface="Century Gothic"/>
              </a:rPr>
              <a:t>the text </a:t>
            </a:r>
            <a:r>
              <a:rPr lang="en-US" dirty="0">
                <a:solidFill>
                  <a:schemeClr val="tx1">
                    <a:lumMod val="50000"/>
                    <a:lumOff val="50000"/>
                  </a:schemeClr>
                </a:solidFill>
                <a:latin typeface="Century Gothic"/>
                <a:ea typeface="+mn-ea"/>
                <a:cs typeface="Century Gothic"/>
              </a:rPr>
              <a:t>type and discipline to convey time (e.g., simple past </a:t>
            </a:r>
            <a:r>
              <a:rPr lang="en-US" dirty="0" smtClean="0">
                <a:solidFill>
                  <a:schemeClr val="tx1">
                    <a:lumMod val="50000"/>
                    <a:lumOff val="50000"/>
                  </a:schemeClr>
                </a:solidFill>
                <a:latin typeface="Century Gothic"/>
                <a:ea typeface="+mn-ea"/>
                <a:cs typeface="Century Gothic"/>
              </a:rPr>
              <a:t>tense </a:t>
            </a:r>
            <a:r>
              <a:rPr lang="en-US" dirty="0">
                <a:solidFill>
                  <a:schemeClr val="tx1">
                    <a:lumMod val="50000"/>
                    <a:lumOff val="50000"/>
                  </a:schemeClr>
                </a:solidFill>
                <a:latin typeface="Century Gothic"/>
                <a:ea typeface="+mn-ea"/>
                <a:cs typeface="Century Gothic"/>
              </a:rPr>
              <a:t>for retelling, simple present for a science description) </a:t>
            </a:r>
            <a:r>
              <a:rPr lang="en-US" dirty="0" smtClean="0">
                <a:solidFill>
                  <a:schemeClr val="tx1">
                    <a:lumMod val="50000"/>
                    <a:lumOff val="50000"/>
                  </a:schemeClr>
                </a:solidFill>
                <a:latin typeface="Century Gothic"/>
                <a:ea typeface="+mn-ea"/>
                <a:cs typeface="Century Gothic"/>
              </a:rPr>
              <a:t>with increasing </a:t>
            </a:r>
            <a:r>
              <a:rPr lang="en-US" dirty="0">
                <a:solidFill>
                  <a:schemeClr val="tx1">
                    <a:lumMod val="50000"/>
                    <a:lumOff val="50000"/>
                  </a:schemeClr>
                </a:solidFill>
                <a:latin typeface="Century Gothic"/>
                <a:ea typeface="+mn-ea"/>
                <a:cs typeface="Century Gothic"/>
              </a:rPr>
              <a:t>independence. </a:t>
            </a:r>
            <a:r>
              <a:rPr lang="en-US" dirty="0">
                <a:solidFill>
                  <a:schemeClr val="tx1">
                    <a:lumMod val="50000"/>
                    <a:lumOff val="50000"/>
                  </a:schemeClr>
                </a:solidFill>
                <a:ea typeface="+mn-ea"/>
                <a:cs typeface="Times New Roman"/>
              </a:rPr>
              <a:t>	</a:t>
            </a:r>
          </a:p>
        </p:txBody>
      </p:sp>
      <p:sp>
        <p:nvSpPr>
          <p:cNvPr id="6148" name="Content Placeholder 2"/>
          <p:cNvSpPr txBox="1">
            <a:spLocks/>
          </p:cNvSpPr>
          <p:nvPr/>
        </p:nvSpPr>
        <p:spPr bwMode="auto">
          <a:xfrm>
            <a:off x="331788" y="4127500"/>
            <a:ext cx="8534400" cy="212407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None/>
            </a:pPr>
            <a:r>
              <a:rPr lang="en-US" b="1">
                <a:latin typeface="Times New Roman" charset="0"/>
                <a:cs typeface="Times New Roman" charset="0"/>
              </a:rPr>
              <a:t> </a:t>
            </a:r>
            <a:endParaRPr lang="en-US">
              <a:cs typeface="Times New Roman" charset="0"/>
            </a:endParaRPr>
          </a:p>
        </p:txBody>
      </p:sp>
      <p:sp>
        <p:nvSpPr>
          <p:cNvPr id="6" name="TextBox 5"/>
          <p:cNvSpPr txBox="1">
            <a:spLocks noChangeArrowheads="1"/>
          </p:cNvSpPr>
          <p:nvPr/>
        </p:nvSpPr>
        <p:spPr bwMode="auto">
          <a:xfrm>
            <a:off x="5091113" y="4168408"/>
            <a:ext cx="2363787" cy="4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700" dirty="0">
                <a:solidFill>
                  <a:srgbClr val="FF6600"/>
                </a:solidFill>
                <a:latin typeface="Century Gothic" charset="0"/>
              </a:rPr>
              <a:t>verb tenses</a:t>
            </a:r>
          </a:p>
        </p:txBody>
      </p:sp>
      <p:sp>
        <p:nvSpPr>
          <p:cNvPr id="14" name="Oval Callout 13"/>
          <p:cNvSpPr>
            <a:spLocks noChangeArrowheads="1"/>
          </p:cNvSpPr>
          <p:nvPr/>
        </p:nvSpPr>
        <p:spPr bwMode="auto">
          <a:xfrm>
            <a:off x="5688013" y="3354388"/>
            <a:ext cx="1766887" cy="609600"/>
          </a:xfrm>
          <a:prstGeom prst="wedgeEllipseCallout">
            <a:avLst>
              <a:gd name="adj1" fmla="val -33690"/>
              <a:gd name="adj2" fmla="val 85699"/>
            </a:avLst>
          </a:prstGeom>
          <a:solidFill>
            <a:srgbClr val="FCD5B5"/>
          </a:solidFill>
          <a:ln w="9525">
            <a:solidFill>
              <a:srgbClr val="5C72B2"/>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mj-lt"/>
                <a:ea typeface="+mn-ea"/>
                <a:cs typeface="Times New Roman"/>
              </a:rPr>
              <a:t>Structure/What?</a:t>
            </a:r>
          </a:p>
        </p:txBody>
      </p:sp>
      <p:sp>
        <p:nvSpPr>
          <p:cNvPr id="15" name="Oval Callout 14"/>
          <p:cNvSpPr>
            <a:spLocks noChangeArrowheads="1"/>
          </p:cNvSpPr>
          <p:nvPr/>
        </p:nvSpPr>
        <p:spPr bwMode="auto">
          <a:xfrm>
            <a:off x="304800" y="4300538"/>
            <a:ext cx="1676400" cy="612775"/>
          </a:xfrm>
          <a:prstGeom prst="wedgeEllipseCallout">
            <a:avLst>
              <a:gd name="adj1" fmla="val 33579"/>
              <a:gd name="adj2" fmla="val 65634"/>
            </a:avLst>
          </a:prstGeom>
          <a:solidFill>
            <a:srgbClr val="FCD5B5"/>
          </a:solidFill>
          <a:ln w="9525">
            <a:solidFill>
              <a:srgbClr val="5C72B2"/>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mj-lt"/>
                <a:ea typeface="+mn-ea"/>
                <a:cs typeface="Times New Roman"/>
              </a:rPr>
              <a:t>Purpose/Why?</a:t>
            </a:r>
          </a:p>
        </p:txBody>
      </p:sp>
      <p:sp>
        <p:nvSpPr>
          <p:cNvPr id="4" name="Rectangle 3"/>
          <p:cNvSpPr>
            <a:spLocks noChangeArrowheads="1"/>
          </p:cNvSpPr>
          <p:nvPr/>
        </p:nvSpPr>
        <p:spPr bwMode="auto">
          <a:xfrm>
            <a:off x="304800" y="152400"/>
            <a:ext cx="8534400" cy="1143000"/>
          </a:xfrm>
          <a:prstGeom prst="rect">
            <a:avLst/>
          </a:prstGeom>
          <a:noFill/>
          <a:ln w="9525">
            <a:solidFill>
              <a:srgbClr val="5C72B2"/>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eaLnBrk="1" fontAlgn="auto" hangingPunct="1">
              <a:spcBef>
                <a:spcPts val="0"/>
              </a:spcBef>
              <a:spcAft>
                <a:spcPts val="0"/>
              </a:spcAft>
              <a:defRPr/>
            </a:pPr>
            <a:r>
              <a:rPr lang="en-US" sz="2200" b="1" i="1" dirty="0">
                <a:solidFill>
                  <a:srgbClr val="2F5897"/>
                </a:solidFill>
                <a:latin typeface="Century Gothic"/>
                <a:ea typeface="+mn-ea"/>
                <a:cs typeface="Century Gothic"/>
              </a:rPr>
              <a:t>When analyzing a Part II ELD </a:t>
            </a:r>
            <a:r>
              <a:rPr lang="en-US" sz="2200" b="1" i="1" dirty="0" smtClean="0">
                <a:solidFill>
                  <a:srgbClr val="2F5897"/>
                </a:solidFill>
                <a:latin typeface="Century Gothic"/>
                <a:ea typeface="+mn-ea"/>
                <a:cs typeface="Century Gothic"/>
              </a:rPr>
              <a:t>standard, </a:t>
            </a:r>
            <a:r>
              <a:rPr lang="en-US" sz="2200" b="1" i="1" dirty="0">
                <a:solidFill>
                  <a:srgbClr val="2F5897"/>
                </a:solidFill>
                <a:latin typeface="Century Gothic"/>
                <a:ea typeface="+mn-ea"/>
                <a:cs typeface="Century Gothic"/>
              </a:rPr>
              <a:t>ask yourself what is the grammatical structure and why do we use this structure?</a:t>
            </a:r>
          </a:p>
        </p:txBody>
      </p:sp>
      <p:sp>
        <p:nvSpPr>
          <p:cNvPr id="5" name="TextBox 4"/>
          <p:cNvSpPr txBox="1">
            <a:spLocks noChangeArrowheads="1"/>
          </p:cNvSpPr>
          <p:nvPr/>
        </p:nvSpPr>
        <p:spPr bwMode="auto">
          <a:xfrm>
            <a:off x="819150" y="4911391"/>
            <a:ext cx="2462213" cy="38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700" dirty="0">
                <a:solidFill>
                  <a:srgbClr val="FF6600"/>
                </a:solidFill>
                <a:latin typeface="Century Gothic" charset="0"/>
              </a:rPr>
              <a:t>convey time</a:t>
            </a:r>
            <a:endParaRPr lang="en-US" sz="2700" dirty="0">
              <a:latin typeface="Century Gothic" charset="0"/>
            </a:endParaRPr>
          </a:p>
        </p:txBody>
      </p:sp>
    </p:spTree>
    <p:extLst>
      <p:ext uri="{BB962C8B-B14F-4D97-AF65-F5344CB8AC3E}">
        <p14:creationId xmlns:p14="http://schemas.microsoft.com/office/powerpoint/2010/main" val="1205061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48" grpId="0" animBg="1"/>
      <p:bldP spid="6" grpId="0"/>
      <p:bldP spid="14" grpId="0" animBg="1"/>
      <p:bldP spid="15" grpId="0" animBg="1"/>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hape 283"/>
          <p:cNvGrpSpPr>
            <a:grpSpLocks/>
          </p:cNvGrpSpPr>
          <p:nvPr/>
        </p:nvGrpSpPr>
        <p:grpSpPr bwMode="auto">
          <a:xfrm>
            <a:off x="474663" y="1739900"/>
            <a:ext cx="8212137" cy="1689100"/>
            <a:chOff x="130568" y="0"/>
            <a:chExt cx="7931501" cy="2037599"/>
          </a:xfrm>
          <a:solidFill>
            <a:schemeClr val="tx2">
              <a:lumMod val="40000"/>
              <a:lumOff val="60000"/>
            </a:schemeClr>
          </a:solidFill>
        </p:grpSpPr>
        <p:sp>
          <p:nvSpPr>
            <p:cNvPr id="5" name="Shape 284"/>
            <p:cNvSpPr>
              <a:spLocks noChangeArrowheads="1"/>
            </p:cNvSpPr>
            <p:nvPr/>
          </p:nvSpPr>
          <p:spPr bwMode="auto">
            <a:xfrm>
              <a:off x="130568" y="0"/>
              <a:ext cx="3395999" cy="2037599"/>
            </a:xfrm>
            <a:prstGeom prst="roundRect">
              <a:avLst>
                <a:gd name="adj" fmla="val 10000"/>
              </a:avLst>
            </a:prstGeom>
            <a:grpFill/>
            <a:ln w="57150">
              <a:solidFill>
                <a:schemeClr val="tx1"/>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6" name="Shape 285"/>
            <p:cNvSpPr txBox="1">
              <a:spLocks noChangeArrowheads="1"/>
            </p:cNvSpPr>
            <p:nvPr/>
          </p:nvSpPr>
          <p:spPr bwMode="auto">
            <a:xfrm>
              <a:off x="190245" y="59678"/>
              <a:ext cx="3276600" cy="1918200"/>
            </a:xfrm>
            <a:prstGeom prst="rect">
              <a:avLst/>
            </a:prstGeom>
            <a:grp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a:t>
              </a:r>
            </a:p>
            <a:p>
              <a:pPr algn="ctr" eaLnBrk="1" fontAlgn="auto" hangingPunct="1">
                <a:lnSpc>
                  <a:spcPct val="90000"/>
                </a:lnSpc>
                <a:spcBef>
                  <a:spcPts val="165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Standards</a:t>
              </a:r>
            </a:p>
          </p:txBody>
        </p:sp>
        <p:sp>
          <p:nvSpPr>
            <p:cNvPr id="7" name="Shape 286"/>
            <p:cNvSpPr>
              <a:spLocks noChangeArrowheads="1"/>
            </p:cNvSpPr>
            <p:nvPr/>
          </p:nvSpPr>
          <p:spPr bwMode="auto">
            <a:xfrm>
              <a:off x="3811385" y="597681"/>
              <a:ext cx="603899" cy="842099"/>
            </a:xfrm>
            <a:prstGeom prst="rightArrow">
              <a:avLst>
                <a:gd name="adj1" fmla="val 60000"/>
                <a:gd name="adj2" fmla="val 50000"/>
              </a:avLst>
            </a:prstGeom>
            <a:grpFill/>
            <a:ln w="9525">
              <a:solidFill>
                <a:srgbClr val="000000"/>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8" name="Shape 287"/>
            <p:cNvSpPr txBox="1">
              <a:spLocks noChangeArrowheads="1"/>
            </p:cNvSpPr>
            <p:nvPr/>
          </p:nvSpPr>
          <p:spPr bwMode="auto">
            <a:xfrm>
              <a:off x="3811385" y="766120"/>
              <a:ext cx="422700" cy="505200"/>
            </a:xfrm>
            <a:prstGeom prst="rect">
              <a:avLst/>
            </a:prstGeom>
            <a:grpFill/>
            <a:ln>
              <a:noFill/>
            </a:ln>
            <a:extLst/>
          </p:spPr>
          <p:txBody>
            <a:bodyPr lIns="0" tIns="0" rIns="0" bIns="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1263"/>
                </a:spcAft>
                <a:buClr>
                  <a:srgbClr val="000000"/>
                </a:buClr>
                <a:buFont typeface="Arial" charset="0"/>
                <a:buNone/>
                <a:defRPr/>
              </a:pPr>
              <a:endParaRPr lang="en-US" sz="3600" smtClean="0">
                <a:solidFill>
                  <a:srgbClr val="FFFFFF"/>
                </a:solidFill>
                <a:cs typeface="Calibri" charset="0"/>
                <a:sym typeface="Calibri" charset="0"/>
              </a:endParaRPr>
            </a:p>
          </p:txBody>
        </p:sp>
        <p:sp>
          <p:nvSpPr>
            <p:cNvPr id="9" name="Shape 288"/>
            <p:cNvSpPr>
              <a:spLocks noChangeArrowheads="1"/>
            </p:cNvSpPr>
            <p:nvPr/>
          </p:nvSpPr>
          <p:spPr bwMode="auto">
            <a:xfrm>
              <a:off x="4666069" y="0"/>
              <a:ext cx="3395999" cy="2037599"/>
            </a:xfrm>
            <a:prstGeom prst="roundRect">
              <a:avLst>
                <a:gd name="adj" fmla="val 10000"/>
              </a:avLst>
            </a:prstGeom>
            <a:grpFill/>
            <a:ln w="57150">
              <a:solidFill>
                <a:srgbClr val="000000"/>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10" name="Shape 289"/>
            <p:cNvSpPr txBox="1">
              <a:spLocks noChangeArrowheads="1"/>
            </p:cNvSpPr>
            <p:nvPr/>
          </p:nvSpPr>
          <p:spPr bwMode="auto">
            <a:xfrm>
              <a:off x="4725746" y="59678"/>
              <a:ext cx="3276600" cy="1918200"/>
            </a:xfrm>
            <a:prstGeom prst="rect">
              <a:avLst/>
            </a:prstGeom>
            <a:grp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 </a:t>
              </a:r>
            </a:p>
            <a:p>
              <a:pPr algn="ctr" eaLnBrk="1" fontAlgn="auto" hangingPunct="1">
                <a:lnSpc>
                  <a:spcPct val="90000"/>
                </a:lnSpc>
                <a:spcBef>
                  <a:spcPts val="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Objective</a:t>
              </a:r>
            </a:p>
          </p:txBody>
        </p:sp>
      </p:grpSp>
      <p:sp>
        <p:nvSpPr>
          <p:cNvPr id="2" name="Title 1"/>
          <p:cNvSpPr>
            <a:spLocks noGrp="1"/>
          </p:cNvSpPr>
          <p:nvPr>
            <p:ph type="title"/>
          </p:nvPr>
        </p:nvSpPr>
        <p:spPr>
          <a:xfrm>
            <a:off x="0" y="0"/>
            <a:ext cx="9144000" cy="1066800"/>
          </a:xfrm>
        </p:spPr>
        <p:txBody>
          <a:bodyPr/>
          <a:lstStyle/>
          <a:p>
            <a:pPr eaLnBrk="1" hangingPunct="1">
              <a:defRPr/>
            </a:pPr>
            <a:r>
              <a:rPr lang="en-US" sz="4800" b="1">
                <a:effectLst>
                  <a:outerShdw blurRad="38100" dist="38100" dir="2700000" algn="tl">
                    <a:srgbClr val="DDDDDD"/>
                  </a:outerShdw>
                </a:effectLst>
                <a:latin typeface="Century Gothic" charset="0"/>
              </a:rPr>
              <a:t>Developing ELD Objectives</a:t>
            </a:r>
          </a:p>
        </p:txBody>
      </p:sp>
      <p:sp>
        <p:nvSpPr>
          <p:cNvPr id="57347" name="Content Placeholder 2"/>
          <p:cNvSpPr>
            <a:spLocks noGrp="1"/>
          </p:cNvSpPr>
          <p:nvPr>
            <p:ph idx="1"/>
          </p:nvPr>
        </p:nvSpPr>
        <p:spPr>
          <a:xfrm>
            <a:off x="95250" y="1066800"/>
            <a:ext cx="9144000" cy="5791200"/>
          </a:xfrm>
        </p:spPr>
        <p:txBody>
          <a:bodyPr/>
          <a:lstStyle/>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r>
              <a:rPr lang="en-US" sz="2000" dirty="0">
                <a:latin typeface="Times New Roman" charset="0"/>
                <a:cs typeface="Times New Roman" charset="0"/>
              </a:rPr>
              <a:t/>
            </a:r>
            <a:br>
              <a:rPr lang="en-US" sz="2000" dirty="0">
                <a:latin typeface="Times New Roman" charset="0"/>
                <a:cs typeface="Times New Roman" charset="0"/>
              </a:rPr>
            </a:br>
            <a:r>
              <a:rPr lang="en-US" sz="1600" dirty="0">
                <a:latin typeface="Century Gothic" charset="0"/>
                <a:cs typeface="Times New Roman" charset="0"/>
              </a:rPr>
              <a:t>Students will be able to </a:t>
            </a:r>
            <a:r>
              <a:rPr lang="en-US" sz="1600" dirty="0">
                <a:solidFill>
                  <a:srgbClr val="000000"/>
                </a:solidFill>
                <a:latin typeface="Century Gothic" charset="0"/>
                <a:cs typeface="Times New Roman" charset="0"/>
              </a:rPr>
              <a:t>(</a:t>
            </a:r>
            <a:r>
              <a:rPr lang="en-US" sz="1600" dirty="0">
                <a:solidFill>
                  <a:srgbClr val="008000"/>
                </a:solidFill>
                <a:latin typeface="Century Gothic" charset="0"/>
                <a:cs typeface="Times New Roman" charset="0"/>
              </a:rPr>
              <a:t>function</a:t>
            </a:r>
            <a:r>
              <a:rPr lang="en-US" sz="1600" dirty="0">
                <a:solidFill>
                  <a:srgbClr val="000000"/>
                </a:solidFill>
                <a:latin typeface="Century Gothic" charset="0"/>
                <a:cs typeface="Times New Roman" charset="0"/>
              </a:rPr>
              <a:t>)</a:t>
            </a:r>
            <a:r>
              <a:rPr lang="en-US" sz="1600" dirty="0">
                <a:solidFill>
                  <a:srgbClr val="FF0000"/>
                </a:solidFill>
                <a:latin typeface="Century Gothic" charset="0"/>
                <a:cs typeface="Times New Roman" charset="0"/>
              </a:rPr>
              <a:t>  </a:t>
            </a:r>
            <a:r>
              <a:rPr lang="en-US" sz="2000" dirty="0">
                <a:latin typeface="Times New Roman" charset="0"/>
                <a:cs typeface="Times New Roman" charset="0"/>
              </a:rPr>
              <a:t>(</a:t>
            </a:r>
            <a:r>
              <a:rPr lang="en-US" sz="1600" dirty="0">
                <a:solidFill>
                  <a:srgbClr val="FF6600"/>
                </a:solidFill>
                <a:latin typeface="Century Gothic" charset="0"/>
                <a:cs typeface="Times New Roman" charset="0"/>
              </a:rPr>
              <a:t>ELD content</a:t>
            </a:r>
            <a:r>
              <a:rPr lang="en-US" sz="1600" dirty="0">
                <a:latin typeface="Century Gothic" charset="0"/>
                <a:cs typeface="Times New Roman" charset="0"/>
              </a:rPr>
              <a:t>)  using (</a:t>
            </a:r>
            <a:r>
              <a:rPr lang="en-US" sz="1600" dirty="0">
                <a:solidFill>
                  <a:srgbClr val="0000FF"/>
                </a:solidFill>
                <a:latin typeface="Century Gothic" charset="0"/>
                <a:cs typeface="Times New Roman" charset="0"/>
              </a:rPr>
              <a:t>form/specific  language</a:t>
            </a:r>
            <a:r>
              <a:rPr lang="en-US" sz="1600" dirty="0">
                <a:latin typeface="Century Gothic" charset="0"/>
                <a:cs typeface="Times New Roman" charset="0"/>
              </a:rPr>
              <a:t>) in</a:t>
            </a:r>
            <a:r>
              <a:rPr lang="en-US" sz="1600" dirty="0">
                <a:latin typeface="Century Gothic" charset="0"/>
              </a:rPr>
              <a:t> a </a:t>
            </a:r>
          </a:p>
          <a:p>
            <a:pPr marL="292100" indent="0" eaLnBrk="1" hangingPunct="1">
              <a:buFont typeface="Arial" charset="0"/>
              <a:buNone/>
            </a:pPr>
            <a:r>
              <a:rPr lang="en-US" sz="2000" dirty="0">
                <a:latin typeface="Times New Roman" charset="0"/>
                <a:cs typeface="Times New Roman" charset="0"/>
              </a:rPr>
              <a:t>(</a:t>
            </a:r>
            <a:r>
              <a:rPr lang="en-US" sz="1600" dirty="0">
                <a:solidFill>
                  <a:srgbClr val="8919DC"/>
                </a:solidFill>
                <a:latin typeface="Century Gothic" charset="0"/>
                <a:cs typeface="Times New Roman" charset="0"/>
              </a:rPr>
              <a:t>type of engagement activity</a:t>
            </a:r>
            <a:r>
              <a:rPr lang="en-US" sz="2000" dirty="0">
                <a:latin typeface="Times New Roman" charset="0"/>
                <a:cs typeface="Times New Roman" charset="0"/>
              </a:rPr>
              <a:t>)</a:t>
            </a:r>
            <a:r>
              <a:rPr lang="en-US" sz="2000" dirty="0">
                <a:solidFill>
                  <a:srgbClr val="8919DC"/>
                </a:solidFill>
                <a:latin typeface="Times New Roman" charset="0"/>
                <a:cs typeface="Times New Roman" charset="0"/>
              </a:rPr>
              <a:t>.</a:t>
            </a:r>
          </a:p>
          <a:p>
            <a:pPr marL="292100" indent="0" eaLnBrk="1" hangingPunct="1"/>
            <a:endParaRPr lang="en-US" sz="2000" dirty="0">
              <a:latin typeface="Century Gothic" charset="0"/>
            </a:endParaRPr>
          </a:p>
        </p:txBody>
      </p:sp>
      <p:grpSp>
        <p:nvGrpSpPr>
          <p:cNvPr id="57348" name="Group 10"/>
          <p:cNvGrpSpPr>
            <a:grpSpLocks/>
          </p:cNvGrpSpPr>
          <p:nvPr/>
        </p:nvGrpSpPr>
        <p:grpSpPr bwMode="auto">
          <a:xfrm>
            <a:off x="3530600" y="3708400"/>
            <a:ext cx="2459038" cy="1090613"/>
            <a:chOff x="4067175" y="3752850"/>
            <a:chExt cx="2459038" cy="1090613"/>
          </a:xfrm>
        </p:grpSpPr>
        <p:sp>
          <p:nvSpPr>
            <p:cNvPr id="12" name="Double Brace 11"/>
            <p:cNvSpPr>
              <a:spLocks noChangeArrowheads="1"/>
            </p:cNvSpPr>
            <p:nvPr/>
          </p:nvSpPr>
          <p:spPr bwMode="auto">
            <a:xfrm rot="-5400000">
              <a:off x="4954587" y="3200401"/>
              <a:ext cx="436563" cy="1541462"/>
            </a:xfrm>
            <a:prstGeom prst="bracePair">
              <a:avLst>
                <a:gd name="adj" fmla="val 8333"/>
              </a:avLst>
            </a:prstGeom>
            <a:noFill/>
            <a:ln w="28575">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103435" name="TextBox 3"/>
            <p:cNvSpPr txBox="1">
              <a:spLocks noChangeArrowheads="1"/>
            </p:cNvSpPr>
            <p:nvPr/>
          </p:nvSpPr>
          <p:spPr bwMode="auto">
            <a:xfrm flipH="1">
              <a:off x="4067175" y="4197350"/>
              <a:ext cx="2459038" cy="646113"/>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800" dirty="0" smtClean="0">
                  <a:solidFill>
                    <a:srgbClr val="FF6600"/>
                  </a:solidFill>
                  <a:latin typeface="+mj-lt"/>
                  <a:cs typeface="Times New Roman" charset="0"/>
                </a:rPr>
                <a:t>Part II: Learning How English Works</a:t>
              </a:r>
            </a:p>
          </p:txBody>
        </p:sp>
      </p:grpSp>
      <p:pic>
        <p:nvPicPr>
          <p:cNvPr id="21" name="Shape 76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181600"/>
            <a:ext cx="2209800"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6"/>
          <p:cNvSpPr txBox="1">
            <a:spLocks noChangeArrowheads="1"/>
          </p:cNvSpPr>
          <p:nvPr/>
        </p:nvSpPr>
        <p:spPr bwMode="auto">
          <a:xfrm flipH="1">
            <a:off x="685800" y="4535488"/>
            <a:ext cx="2200275" cy="584200"/>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600" dirty="0" smtClean="0">
                <a:solidFill>
                  <a:srgbClr val="8919DC"/>
                </a:solidFill>
                <a:latin typeface="+mj-lt"/>
                <a:cs typeface="Times New Roman" charset="0"/>
              </a:rPr>
              <a:t>Part I: Interacting in Meaningful Ways</a:t>
            </a:r>
          </a:p>
        </p:txBody>
      </p:sp>
      <p:sp>
        <p:nvSpPr>
          <p:cNvPr id="33" name="Double Brace 32"/>
          <p:cNvSpPr>
            <a:spLocks noChangeArrowheads="1"/>
          </p:cNvSpPr>
          <p:nvPr/>
        </p:nvSpPr>
        <p:spPr bwMode="auto">
          <a:xfrm rot="-5400000">
            <a:off x="1794668" y="2751932"/>
            <a:ext cx="506413" cy="3028950"/>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pic>
        <p:nvPicPr>
          <p:cNvPr id="18" name="Shape 763"/>
          <p:cNvPicPr preferRelativeResize="0">
            <a:picLocks noChangeAspect="1" noChangeArrowheads="1"/>
          </p:cNvPicPr>
          <p:nvPr/>
        </p:nvPicPr>
        <p:blipFill>
          <a:blip r:embed="rId4"/>
          <a:srcRect/>
          <a:stretch>
            <a:fillRect/>
          </a:stretch>
        </p:blipFill>
        <p:spPr bwMode="auto">
          <a:xfrm>
            <a:off x="3741738" y="5081588"/>
            <a:ext cx="2201862" cy="1471612"/>
          </a:xfrm>
          <a:prstGeom prst="rect">
            <a:avLst/>
          </a:prstGeom>
          <a:noFill/>
          <a:ln w="9525">
            <a:solidFill>
              <a:schemeClr val="accent6"/>
            </a:solidFill>
            <a:miter lim="800000"/>
            <a:headEnd/>
            <a:tailEnd/>
          </a:ln>
          <a:extLst/>
        </p:spPr>
      </p:pic>
    </p:spTree>
    <p:extLst>
      <p:ext uri="{BB962C8B-B14F-4D97-AF65-F5344CB8AC3E}">
        <p14:creationId xmlns:p14="http://schemas.microsoft.com/office/powerpoint/2010/main" val="530515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25"/>
            <a:ext cx="9144000" cy="1031875"/>
          </a:xfrm>
        </p:spPr>
        <p:txBody>
          <a:bodyPr>
            <a:normAutofit fontScale="90000"/>
          </a:bodyPr>
          <a:lstStyle/>
          <a:p>
            <a:pPr eaLnBrk="1" hangingPunct="1">
              <a:defRPr/>
            </a:pPr>
            <a:r>
              <a:rPr lang="en-US" sz="3200" b="1" dirty="0" smtClean="0">
                <a:latin typeface="Century Gothic"/>
                <a:cs typeface="Century Gothic"/>
              </a:rPr>
              <a:t>Part I: Interacting in Meaningful Ways</a:t>
            </a:r>
            <a:br>
              <a:rPr lang="en-US" sz="3200" b="1" dirty="0" smtClean="0">
                <a:latin typeface="Century Gothic"/>
                <a:cs typeface="Century Gothic"/>
              </a:rPr>
            </a:br>
            <a:r>
              <a:rPr lang="en-US" sz="3200" b="1" dirty="0" smtClean="0">
                <a:latin typeface="Century Gothic"/>
                <a:cs typeface="Century Gothic"/>
              </a:rPr>
              <a:t>(Type of Activity)</a:t>
            </a:r>
            <a:endParaRPr lang="en-US" altLang="en-US" sz="3200" b="1" dirty="0" smtClean="0">
              <a:effectLst>
                <a:outerShdw blurRad="38100" dist="38100" dir="2700000" algn="tl">
                  <a:srgbClr val="C0C0C0"/>
                </a:outerShdw>
              </a:effectLst>
              <a:latin typeface="Century Gothic"/>
              <a:ea typeface="MS PGothic" panose="020B0600070205080204" pitchFamily="34" charset="-128"/>
              <a:cs typeface="Century Gothic"/>
            </a:endParaRPr>
          </a:p>
        </p:txBody>
      </p:sp>
      <p:pic>
        <p:nvPicPr>
          <p:cNvPr id="59394" name="Picture 3" descr="picture 2015-02-17 at 9.58.5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8905875"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9078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0700"/>
            <a:ext cx="8229600" cy="3635375"/>
          </a:xfrm>
          <a:solidFill>
            <a:schemeClr val="accent4">
              <a:lumMod val="20000"/>
              <a:lumOff val="80000"/>
            </a:schemeClr>
          </a:solidFill>
          <a:ln>
            <a:solidFill>
              <a:srgbClr val="4F81BD"/>
            </a:solidFill>
          </a:ln>
        </p:spPr>
        <p:txBody>
          <a:bodyPr>
            <a:normAutofit/>
          </a:bodyPr>
          <a:lstStyle/>
          <a:p>
            <a:pPr marL="0" indent="0" eaLnBrk="1" hangingPunct="1">
              <a:lnSpc>
                <a:spcPct val="110000"/>
              </a:lnSpc>
              <a:spcBef>
                <a:spcPct val="0"/>
              </a:spcBef>
              <a:buFont typeface="Arial" charset="0"/>
              <a:buNone/>
              <a:defRPr/>
            </a:pPr>
            <a:r>
              <a:rPr lang="en-US" sz="2700" b="1">
                <a:latin typeface="Times New Roman" charset="0"/>
                <a:cs typeface="Times New Roman" charset="0"/>
              </a:rPr>
              <a:t>Part I</a:t>
            </a:r>
          </a:p>
          <a:p>
            <a:pPr marL="0" indent="0" eaLnBrk="1" hangingPunct="1">
              <a:lnSpc>
                <a:spcPct val="110000"/>
              </a:lnSpc>
              <a:spcBef>
                <a:spcPct val="0"/>
              </a:spcBef>
              <a:buFont typeface="Arial" charset="0"/>
              <a:buAutoNum type="alphaUcPeriod"/>
              <a:defRPr/>
            </a:pPr>
            <a:r>
              <a:rPr lang="en-US" sz="2700" b="1">
                <a:latin typeface="Times New Roman" charset="0"/>
                <a:cs typeface="Times New Roman" charset="0"/>
              </a:rPr>
              <a:t>Collaborative (Mode)</a:t>
            </a:r>
          </a:p>
          <a:p>
            <a:pPr marL="0" indent="0" eaLnBrk="1" hangingPunct="1">
              <a:lnSpc>
                <a:spcPct val="110000"/>
              </a:lnSpc>
              <a:buFont typeface="Arial" charset="0"/>
              <a:buNone/>
              <a:defRPr/>
            </a:pPr>
            <a:r>
              <a:rPr lang="en-US" sz="2700" b="1" i="1">
                <a:latin typeface="Times New Roman" charset="0"/>
                <a:cs typeface="Times New Roman" charset="0"/>
              </a:rPr>
              <a:t>1.  Exchanging information and ideas </a:t>
            </a:r>
          </a:p>
          <a:p>
            <a:pPr marL="0" indent="0" eaLnBrk="1" hangingPunct="1">
              <a:lnSpc>
                <a:spcPct val="110000"/>
              </a:lnSpc>
              <a:buFont typeface="Arial" charset="0"/>
              <a:buNone/>
              <a:defRPr/>
            </a:pPr>
            <a:r>
              <a:rPr lang="en-US" sz="2700">
                <a:solidFill>
                  <a:srgbClr val="000000"/>
                </a:solidFill>
                <a:latin typeface="Times New Roman" charset="0"/>
                <a:cs typeface="Times New Roman" charset="0"/>
              </a:rPr>
              <a:t>Contribute to class, group, and partner discussions, including sustained dialogue, by listening attentively, following turn‐taking rules, asking relevant questions, affirming others, and adding relevant information. </a:t>
            </a:r>
            <a:r>
              <a:rPr lang="en-US" sz="2700">
                <a:solidFill>
                  <a:srgbClr val="0000FF"/>
                </a:solidFill>
                <a:latin typeface="Century Gothic" charset="0"/>
              </a:rPr>
              <a:t>	</a:t>
            </a:r>
          </a:p>
          <a:p>
            <a:pPr marL="0" indent="0" eaLnBrk="1" hangingPunct="1">
              <a:lnSpc>
                <a:spcPct val="110000"/>
              </a:lnSpc>
              <a:spcBef>
                <a:spcPct val="0"/>
              </a:spcBef>
              <a:buFont typeface="Arial" charset="0"/>
              <a:buNone/>
              <a:defRPr/>
            </a:pPr>
            <a:endParaRPr lang="en-US" sz="2700" b="1">
              <a:latin typeface="Times New Roman" charset="0"/>
              <a:cs typeface="Times New Roman" charset="0"/>
            </a:endParaRPr>
          </a:p>
        </p:txBody>
      </p:sp>
      <p:sp>
        <p:nvSpPr>
          <p:cNvPr id="5" name="Content Placeholder 2"/>
          <p:cNvSpPr txBox="1">
            <a:spLocks/>
          </p:cNvSpPr>
          <p:nvPr/>
        </p:nvSpPr>
        <p:spPr bwMode="auto">
          <a:xfrm>
            <a:off x="457200" y="3394075"/>
            <a:ext cx="734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700" dirty="0">
                <a:solidFill>
                  <a:srgbClr val="8919DC"/>
                </a:solidFill>
                <a:latin typeface="Times New Roman" charset="0"/>
                <a:cs typeface="Times New Roman" charset="0"/>
              </a:rPr>
              <a:t>Contribute to class, </a:t>
            </a:r>
            <a:r>
              <a:rPr lang="en-US" sz="2700" dirty="0">
                <a:latin typeface="Times New Roman" charset="0"/>
                <a:cs typeface="Times New Roman" charset="0"/>
              </a:rPr>
              <a:t>grou</a:t>
            </a:r>
            <a:r>
              <a:rPr lang="en-US" sz="2700" dirty="0">
                <a:solidFill>
                  <a:srgbClr val="000000"/>
                </a:solidFill>
                <a:latin typeface="Times New Roman" charset="0"/>
                <a:cs typeface="Times New Roman" charset="0"/>
              </a:rPr>
              <a:t>p, and </a:t>
            </a:r>
            <a:r>
              <a:rPr lang="en-US" sz="2700" dirty="0">
                <a:solidFill>
                  <a:srgbClr val="8919DC"/>
                </a:solidFill>
                <a:latin typeface="Times New Roman" charset="0"/>
                <a:cs typeface="Times New Roman" charset="0"/>
              </a:rPr>
              <a:t>partner discussions</a:t>
            </a:r>
            <a:r>
              <a:rPr lang="en-US" sz="3200" dirty="0">
                <a:solidFill>
                  <a:srgbClr val="0000FF"/>
                </a:solidFill>
                <a:cs typeface="Times New Roman" charset="0"/>
              </a:rPr>
              <a:t>	</a:t>
            </a:r>
          </a:p>
          <a:p>
            <a:pPr eaLnBrk="1" hangingPunct="1">
              <a:buFont typeface="Arial" charset="0"/>
              <a:buNone/>
            </a:pPr>
            <a:endParaRPr lang="en-US" sz="3200" b="1" dirty="0">
              <a:latin typeface="Times New Roman" charset="0"/>
              <a:cs typeface="Times New Roman" charset="0"/>
            </a:endParaRPr>
          </a:p>
        </p:txBody>
      </p:sp>
      <p:sp>
        <p:nvSpPr>
          <p:cNvPr id="9" name="Title 1"/>
          <p:cNvSpPr>
            <a:spLocks noGrp="1"/>
          </p:cNvSpPr>
          <p:nvPr>
            <p:ph type="title"/>
          </p:nvPr>
        </p:nvSpPr>
        <p:spPr>
          <a:xfrm>
            <a:off x="-22225" y="531813"/>
            <a:ext cx="9144000" cy="881062"/>
          </a:xfrm>
        </p:spPr>
        <p:txBody>
          <a:bodyPr>
            <a:normAutofit fontScale="90000"/>
          </a:bodyPr>
          <a:lstStyle/>
          <a:p>
            <a:pPr eaLnBrk="1" hangingPunct="1">
              <a:defRPr/>
            </a:pPr>
            <a:r>
              <a:rPr lang="en-US" sz="3600" b="1" dirty="0" smtClean="0">
                <a:cs typeface="Times New Roman"/>
              </a:rPr>
              <a:t>Part I: Interacting in Meaningful Ways</a:t>
            </a:r>
            <a:br>
              <a:rPr lang="en-US" sz="3600" b="1" dirty="0" smtClean="0">
                <a:cs typeface="Times New Roman"/>
              </a:rPr>
            </a:br>
            <a:r>
              <a:rPr lang="en-US" sz="3600" b="1" dirty="0" smtClean="0">
                <a:cs typeface="Times New Roman"/>
              </a:rPr>
              <a:t>Guided Practice</a:t>
            </a:r>
            <a:endParaRPr lang="en-US" altLang="en-US" sz="3600" b="1" dirty="0" smtClean="0">
              <a:effectLst>
                <a:outerShdw blurRad="38100" dist="38100" dir="2700000" algn="tl">
                  <a:srgbClr val="C0C0C0"/>
                </a:outerShdw>
              </a:effectLst>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780156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2975"/>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sz="3600" b="1">
                <a:solidFill>
                  <a:srgbClr val="2F5897"/>
                </a:solidFill>
                <a:effectLst>
                  <a:outerShdw blurRad="38100" dist="38100" dir="2700000" algn="tl">
                    <a:srgbClr val="DDDDDD"/>
                  </a:outerShdw>
                </a:effectLst>
                <a:latin typeface="Calibri" charset="0"/>
              </a:rPr>
              <a:t>Developing ELD Objectives</a:t>
            </a:r>
          </a:p>
        </p:txBody>
      </p:sp>
      <p:sp>
        <p:nvSpPr>
          <p:cNvPr id="108546" name="Content Placeholder 2"/>
          <p:cNvSpPr>
            <a:spLocks noGrp="1"/>
          </p:cNvSpPr>
          <p:nvPr>
            <p:ph idx="1"/>
          </p:nvPr>
        </p:nvSpPr>
        <p:spPr>
          <a:xfrm>
            <a:off x="457200" y="1373188"/>
            <a:ext cx="8558213" cy="5640387"/>
          </a:xfrm>
        </p:spPr>
        <p:txBody>
          <a:bodyPr/>
          <a:lstStyle/>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r>
              <a:rPr lang="en-US" sz="2000" dirty="0">
                <a:latin typeface="Times New Roman" charset="0"/>
                <a:cs typeface="Times New Roman" charset="0"/>
              </a:rPr>
              <a:t>Students will be able to </a:t>
            </a:r>
            <a:r>
              <a:rPr lang="en-US" sz="2000" dirty="0">
                <a:solidFill>
                  <a:srgbClr val="000000"/>
                </a:solidFill>
                <a:latin typeface="Times New Roman" charset="0"/>
                <a:cs typeface="Times New Roman" charset="0"/>
              </a:rPr>
              <a:t>(</a:t>
            </a:r>
            <a:r>
              <a:rPr lang="en-US" sz="2000" dirty="0">
                <a:solidFill>
                  <a:srgbClr val="008000"/>
                </a:solidFill>
                <a:latin typeface="Times New Roman" charset="0"/>
                <a:cs typeface="Times New Roman" charset="0"/>
              </a:rPr>
              <a:t>function</a:t>
            </a:r>
            <a:r>
              <a:rPr lang="en-US" sz="2000" dirty="0">
                <a:solidFill>
                  <a:srgbClr val="000000"/>
                </a:solidFill>
                <a:latin typeface="Times New Roman" charset="0"/>
                <a:cs typeface="Times New Roman" charset="0"/>
              </a:rPr>
              <a:t>)</a:t>
            </a:r>
            <a:r>
              <a:rPr lang="en-US" sz="2000" dirty="0">
                <a:solidFill>
                  <a:srgbClr val="FF0000"/>
                </a:solidFill>
                <a:latin typeface="Times New Roman" charset="0"/>
                <a:cs typeface="Times New Roman" charset="0"/>
              </a:rPr>
              <a:t>  </a:t>
            </a:r>
            <a:r>
              <a:rPr lang="en-US" sz="2000" dirty="0">
                <a:latin typeface="Times New Roman" charset="0"/>
                <a:cs typeface="Times New Roman" charset="0"/>
              </a:rPr>
              <a:t>(</a:t>
            </a:r>
            <a:r>
              <a:rPr lang="en-US" sz="2000" dirty="0">
                <a:solidFill>
                  <a:srgbClr val="FF6600"/>
                </a:solidFill>
                <a:latin typeface="Times New Roman" charset="0"/>
                <a:cs typeface="Times New Roman" charset="0"/>
              </a:rPr>
              <a:t>ELD content</a:t>
            </a:r>
            <a:r>
              <a:rPr lang="en-US" sz="2000" dirty="0">
                <a:latin typeface="Times New Roman" charset="0"/>
                <a:cs typeface="Times New Roman" charset="0"/>
              </a:rPr>
              <a:t>) using (</a:t>
            </a:r>
            <a:r>
              <a:rPr lang="en-US" sz="2000" dirty="0">
                <a:solidFill>
                  <a:srgbClr val="0000FF"/>
                </a:solidFill>
                <a:latin typeface="Times New Roman" charset="0"/>
                <a:cs typeface="Times New Roman" charset="0"/>
              </a:rPr>
              <a:t>form/specific </a:t>
            </a:r>
          </a:p>
          <a:p>
            <a:pPr marL="292100" indent="0" eaLnBrk="1" hangingPunct="1">
              <a:buFont typeface="Arial" charset="0"/>
              <a:buNone/>
            </a:pPr>
            <a:endParaRPr lang="en-US" sz="2000" dirty="0">
              <a:solidFill>
                <a:srgbClr val="0000FF"/>
              </a:solidFill>
              <a:latin typeface="Times New Roman" charset="0"/>
              <a:cs typeface="Times New Roman" charset="0"/>
            </a:endParaRPr>
          </a:p>
          <a:p>
            <a:pPr marL="292100" indent="0" eaLnBrk="1" hangingPunct="1">
              <a:buFont typeface="Arial" charset="0"/>
              <a:buNone/>
            </a:pPr>
            <a:r>
              <a:rPr lang="en-US" sz="2000" dirty="0">
                <a:solidFill>
                  <a:srgbClr val="0000FF"/>
                </a:solidFill>
                <a:latin typeface="Times New Roman" charset="0"/>
                <a:cs typeface="Times New Roman" charset="0"/>
              </a:rPr>
              <a:t>language)</a:t>
            </a:r>
            <a:r>
              <a:rPr lang="en-US" sz="2000" dirty="0">
                <a:latin typeface="Times New Roman" charset="0"/>
                <a:cs typeface="Times New Roman" charset="0"/>
              </a:rPr>
              <a:t>  in a (</a:t>
            </a:r>
            <a:r>
              <a:rPr lang="en-US" sz="2000" dirty="0">
                <a:solidFill>
                  <a:srgbClr val="8919DC"/>
                </a:solidFill>
                <a:latin typeface="Times New Roman" charset="0"/>
                <a:cs typeface="Times New Roman" charset="0"/>
              </a:rPr>
              <a:t>type of engagement activity</a:t>
            </a:r>
            <a:r>
              <a:rPr lang="en-US" sz="2000" dirty="0">
                <a:latin typeface="Times New Roman" charset="0"/>
                <a:cs typeface="Times New Roman" charset="0"/>
              </a:rPr>
              <a:t>)</a:t>
            </a:r>
            <a:r>
              <a:rPr lang="en-US" sz="2000" dirty="0">
                <a:solidFill>
                  <a:srgbClr val="8919DC"/>
                </a:solidFill>
                <a:latin typeface="Times New Roman" charset="0"/>
                <a:cs typeface="Times New Roman" charset="0"/>
              </a:rPr>
              <a:t>.</a:t>
            </a:r>
            <a:endParaRPr lang="en-US" sz="2000" b="1" dirty="0">
              <a:latin typeface="Times New Roman" charset="0"/>
              <a:cs typeface="Times New Roman" charset="0"/>
            </a:endParaRPr>
          </a:p>
          <a:p>
            <a:pPr marL="292100" indent="0" eaLnBrk="1" hangingPunct="1">
              <a:buFont typeface="Arial" charset="0"/>
              <a:buNone/>
            </a:pPr>
            <a:endParaRPr lang="en-US" sz="2800" b="1" dirty="0">
              <a:latin typeface="Times New Roman" charset="0"/>
              <a:cs typeface="Times New Roman" charset="0"/>
            </a:endParaRPr>
          </a:p>
          <a:p>
            <a:pPr marL="292100" indent="0" eaLnBrk="1" hangingPunct="1">
              <a:buFont typeface="Arial" charset="0"/>
              <a:buNone/>
            </a:pPr>
            <a:endParaRPr lang="en-US" sz="2800" b="1" dirty="0">
              <a:latin typeface="Times New Roman" charset="0"/>
              <a:cs typeface="Times New Roman" charset="0"/>
            </a:endParaRPr>
          </a:p>
          <a:p>
            <a:pPr marL="292100" indent="0" eaLnBrk="1" hangingPunct="1">
              <a:buFont typeface="Arial" charset="0"/>
              <a:buNone/>
            </a:pPr>
            <a:endParaRPr lang="en-US" sz="28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p:txBody>
      </p:sp>
      <p:sp>
        <p:nvSpPr>
          <p:cNvPr id="8" name="Double Brace 7"/>
          <p:cNvSpPr>
            <a:spLocks noChangeArrowheads="1"/>
          </p:cNvSpPr>
          <p:nvPr/>
        </p:nvSpPr>
        <p:spPr bwMode="auto">
          <a:xfrm rot="-5400000">
            <a:off x="3591719" y="2880601"/>
            <a:ext cx="458788" cy="2886075"/>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20486" name="TextBox 6"/>
          <p:cNvSpPr txBox="1">
            <a:spLocks noChangeArrowheads="1"/>
          </p:cNvSpPr>
          <p:nvPr/>
        </p:nvSpPr>
        <p:spPr bwMode="auto">
          <a:xfrm flipH="1">
            <a:off x="1868488" y="4446588"/>
            <a:ext cx="2200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8919DC"/>
                </a:solidFill>
                <a:latin typeface="Times New Roman" charset="0"/>
                <a:cs typeface="Times New Roman" charset="0"/>
              </a:rPr>
              <a:t>Part I: Interacting in Meaningful Ways</a:t>
            </a:r>
          </a:p>
        </p:txBody>
      </p:sp>
      <p:pic>
        <p:nvPicPr>
          <p:cNvPr id="20487" name="Shape 76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5040313"/>
            <a:ext cx="2146300" cy="153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Box 3"/>
          <p:cNvSpPr txBox="1">
            <a:spLocks noChangeArrowheads="1"/>
          </p:cNvSpPr>
          <p:nvPr/>
        </p:nvSpPr>
        <p:spPr bwMode="auto">
          <a:xfrm>
            <a:off x="457200" y="1371600"/>
            <a:ext cx="82296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dirty="0">
                <a:latin typeface="Times New Roman" charset="0"/>
                <a:cs typeface="Times New Roman" charset="0"/>
              </a:rPr>
              <a:t>Example</a:t>
            </a:r>
          </a:p>
          <a:p>
            <a:pPr eaLnBrk="1" hangingPunct="1"/>
            <a:endParaRPr lang="en-US" sz="1800" dirty="0">
              <a:cs typeface="Times New Roman" charset="0"/>
            </a:endParaRPr>
          </a:p>
          <a:p>
            <a:pPr eaLnBrk="1" hangingPunct="1"/>
            <a:r>
              <a:rPr lang="en-US" sz="2000" dirty="0">
                <a:latin typeface="Times New Roman" charset="0"/>
                <a:cs typeface="Times New Roman" charset="0"/>
              </a:rPr>
              <a:t>Students will be able to analyze verb tenses appropriate to text type and</a:t>
            </a:r>
          </a:p>
          <a:p>
            <a:pPr eaLnBrk="1" hangingPunct="1"/>
            <a:r>
              <a:rPr lang="en-US" sz="2000" dirty="0">
                <a:latin typeface="Times New Roman" charset="0"/>
                <a:cs typeface="Times New Roman" charset="0"/>
              </a:rPr>
              <a:t>disciplines to convey time using simple past tense and building on each </a:t>
            </a:r>
          </a:p>
          <a:p>
            <a:pPr eaLnBrk="1" hangingPunct="1"/>
            <a:r>
              <a:rPr lang="en-US" sz="2000" dirty="0">
                <a:latin typeface="Times New Roman" charset="0"/>
                <a:cs typeface="Times New Roman" charset="0"/>
              </a:rPr>
              <a:t>other’s ideas during paired and whole group discussions.</a:t>
            </a:r>
          </a:p>
        </p:txBody>
      </p:sp>
      <p:sp>
        <p:nvSpPr>
          <p:cNvPr id="19" name="TextBox 18"/>
          <p:cNvSpPr txBox="1">
            <a:spLocks noChangeArrowheads="1"/>
          </p:cNvSpPr>
          <p:nvPr/>
        </p:nvSpPr>
        <p:spPr bwMode="auto">
          <a:xfrm>
            <a:off x="0" y="1944688"/>
            <a:ext cx="7915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6600"/>
                </a:solidFill>
                <a:latin typeface="Times New Roman" charset="0"/>
                <a:cs typeface="Times New Roman" charset="0"/>
              </a:rPr>
              <a:t>                                              </a:t>
            </a:r>
            <a:r>
              <a:rPr lang="en-US" sz="2000" dirty="0">
                <a:solidFill>
                  <a:srgbClr val="FF0000"/>
                </a:solidFill>
                <a:latin typeface="Times New Roman" charset="0"/>
                <a:cs typeface="Times New Roman" charset="0"/>
              </a:rPr>
              <a:t>             </a:t>
            </a:r>
            <a:r>
              <a:rPr lang="en-US" sz="2000" dirty="0">
                <a:solidFill>
                  <a:srgbClr val="FF6600"/>
                </a:solidFill>
                <a:latin typeface="Times New Roman" charset="0"/>
                <a:cs typeface="Times New Roman" charset="0"/>
              </a:rPr>
              <a:t>verb tenses appropriate to text type                      </a:t>
            </a:r>
          </a:p>
          <a:p>
            <a:pPr eaLnBrk="1" hangingPunct="1"/>
            <a:r>
              <a:rPr lang="en-US" sz="2000" dirty="0">
                <a:solidFill>
                  <a:srgbClr val="FF6600"/>
                </a:solidFill>
                <a:latin typeface="Times New Roman" charset="0"/>
                <a:cs typeface="Times New Roman" charset="0"/>
              </a:rPr>
              <a:t>       disciplines to convey time </a:t>
            </a:r>
            <a:endParaRPr lang="en-US" sz="2000" dirty="0">
              <a:solidFill>
                <a:srgbClr val="FF6600"/>
              </a:solidFill>
              <a:cs typeface="Times New Roman" charset="0"/>
            </a:endParaRPr>
          </a:p>
        </p:txBody>
      </p:sp>
      <p:sp>
        <p:nvSpPr>
          <p:cNvPr id="20" name="TextBox 19"/>
          <p:cNvSpPr txBox="1">
            <a:spLocks noChangeArrowheads="1"/>
          </p:cNvSpPr>
          <p:nvPr/>
        </p:nvSpPr>
        <p:spPr bwMode="auto">
          <a:xfrm>
            <a:off x="2908300" y="1936750"/>
            <a:ext cx="96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008000"/>
                </a:solidFill>
                <a:latin typeface="Times New Roman" charset="0"/>
                <a:cs typeface="Times New Roman" charset="0"/>
              </a:rPr>
              <a:t>analyze</a:t>
            </a:r>
            <a:endParaRPr lang="en-US" sz="2000" dirty="0">
              <a:solidFill>
                <a:srgbClr val="008000"/>
              </a:solidFill>
              <a:cs typeface="Times New Roman" charset="0"/>
            </a:endParaRPr>
          </a:p>
        </p:txBody>
      </p:sp>
      <p:sp>
        <p:nvSpPr>
          <p:cNvPr id="22" name="TextBox 21"/>
          <p:cNvSpPr txBox="1">
            <a:spLocks noChangeArrowheads="1"/>
          </p:cNvSpPr>
          <p:nvPr/>
        </p:nvSpPr>
        <p:spPr bwMode="auto">
          <a:xfrm>
            <a:off x="-889000" y="2242944"/>
            <a:ext cx="9396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6600"/>
                </a:solidFill>
                <a:latin typeface="Times New Roman" charset="0"/>
                <a:cs typeface="Times New Roman" charset="0"/>
              </a:rPr>
              <a:t>                                                                                                             </a:t>
            </a:r>
            <a:r>
              <a:rPr lang="en-US" sz="2000" dirty="0">
                <a:solidFill>
                  <a:srgbClr val="8919DC"/>
                </a:solidFill>
                <a:latin typeface="Times New Roman" charset="0"/>
                <a:cs typeface="Times New Roman" charset="0"/>
              </a:rPr>
              <a:t>building on each   	          </a:t>
            </a:r>
          </a:p>
          <a:p>
            <a:pPr eaLnBrk="1" hangingPunct="1"/>
            <a:r>
              <a:rPr lang="en-US" sz="2000" dirty="0">
                <a:solidFill>
                  <a:srgbClr val="8919DC"/>
                </a:solidFill>
                <a:latin typeface="Times New Roman" charset="0"/>
                <a:cs typeface="Times New Roman" charset="0"/>
              </a:rPr>
              <a:t>                     other’s ideas during paired and whole group discussions</a:t>
            </a:r>
            <a:endParaRPr lang="en-US" sz="2000" dirty="0">
              <a:solidFill>
                <a:srgbClr val="FF6600"/>
              </a:solidFill>
              <a:cs typeface="Times New Roman" charset="0"/>
            </a:endParaRPr>
          </a:p>
        </p:txBody>
      </p:sp>
      <p:sp>
        <p:nvSpPr>
          <p:cNvPr id="21" name="TextBox 20"/>
          <p:cNvSpPr txBox="1">
            <a:spLocks noChangeArrowheads="1"/>
          </p:cNvSpPr>
          <p:nvPr/>
        </p:nvSpPr>
        <p:spPr bwMode="auto">
          <a:xfrm>
            <a:off x="3119438" y="1941319"/>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6600"/>
                </a:solidFill>
                <a:latin typeface="Times New Roman" charset="0"/>
                <a:cs typeface="Times New Roman" charset="0"/>
              </a:rPr>
              <a:t>                                                         </a:t>
            </a:r>
          </a:p>
          <a:p>
            <a:pPr eaLnBrk="1" hangingPunct="1"/>
            <a:r>
              <a:rPr lang="en-US" sz="2000" dirty="0">
                <a:solidFill>
                  <a:srgbClr val="FF6600"/>
                </a:solidFill>
                <a:latin typeface="Times New Roman" charset="0"/>
                <a:cs typeface="Times New Roman" charset="0"/>
              </a:rPr>
              <a:t> </a:t>
            </a:r>
            <a:r>
              <a:rPr lang="en-US" sz="2000" dirty="0">
                <a:solidFill>
                  <a:srgbClr val="0000FF"/>
                </a:solidFill>
                <a:latin typeface="Times New Roman" charset="0"/>
                <a:cs typeface="Times New Roman" charset="0"/>
              </a:rPr>
              <a:t>using simple past tense</a:t>
            </a:r>
            <a:endParaRPr lang="en-US" sz="2000" dirty="0">
              <a:solidFill>
                <a:srgbClr val="0000FF"/>
              </a:solidFill>
              <a:cs typeface="Times New Roman" charset="0"/>
            </a:endParaRPr>
          </a:p>
        </p:txBody>
      </p:sp>
      <p:sp>
        <p:nvSpPr>
          <p:cNvPr id="25" name="Double Brace 24"/>
          <p:cNvSpPr>
            <a:spLocks noChangeArrowheads="1"/>
          </p:cNvSpPr>
          <p:nvPr/>
        </p:nvSpPr>
        <p:spPr bwMode="auto">
          <a:xfrm rot="-5400000">
            <a:off x="4942682" y="2833127"/>
            <a:ext cx="425450" cy="1506537"/>
          </a:xfrm>
          <a:prstGeom prst="bracePair">
            <a:avLst>
              <a:gd name="adj" fmla="val 8333"/>
            </a:avLst>
          </a:prstGeom>
          <a:noFill/>
          <a:ln w="28575">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26" name="TextBox 3"/>
          <p:cNvSpPr txBox="1">
            <a:spLocks noChangeArrowheads="1"/>
          </p:cNvSpPr>
          <p:nvPr/>
        </p:nvSpPr>
        <p:spPr bwMode="auto">
          <a:xfrm flipH="1">
            <a:off x="4679950" y="6181725"/>
            <a:ext cx="2459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F6600"/>
                </a:solidFill>
                <a:latin typeface="Times New Roman" charset="0"/>
                <a:cs typeface="Times New Roman" charset="0"/>
              </a:rPr>
              <a:t>Part II: Learning How English Works</a:t>
            </a:r>
          </a:p>
        </p:txBody>
      </p:sp>
      <p:cxnSp>
        <p:nvCxnSpPr>
          <p:cNvPr id="27" name="Straight Arrow Connector 26"/>
          <p:cNvCxnSpPr>
            <a:cxnSpLocks noChangeShapeType="1"/>
          </p:cNvCxnSpPr>
          <p:nvPr/>
        </p:nvCxnSpPr>
        <p:spPr bwMode="auto">
          <a:xfrm flipH="1" flipV="1">
            <a:off x="5543550" y="3770313"/>
            <a:ext cx="546100" cy="935037"/>
          </a:xfrm>
          <a:prstGeom prst="straightConnector1">
            <a:avLst/>
          </a:prstGeom>
          <a:noFill/>
          <a:ln w="57150">
            <a:solidFill>
              <a:srgbClr val="FF6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8" name="Shape 763"/>
          <p:cNvPicPr preferRelativeResize="0">
            <a:picLocks noChangeAspect="1" noChangeArrowheads="1"/>
          </p:cNvPicPr>
          <p:nvPr/>
        </p:nvPicPr>
        <p:blipFill>
          <a:blip r:embed="rId4"/>
          <a:srcRect/>
          <a:stretch>
            <a:fillRect/>
          </a:stretch>
        </p:blipFill>
        <p:spPr bwMode="auto">
          <a:xfrm>
            <a:off x="4730750" y="4770438"/>
            <a:ext cx="2201863" cy="1471612"/>
          </a:xfrm>
          <a:prstGeom prst="rect">
            <a:avLst/>
          </a:prstGeom>
          <a:noFill/>
          <a:ln w="9525">
            <a:solidFill>
              <a:schemeClr val="accent6"/>
            </a:solidFill>
            <a:miter lim="800000"/>
            <a:headEnd/>
            <a:tailEnd/>
          </a:ln>
          <a:extLst/>
        </p:spPr>
      </p:pic>
      <p:sp>
        <p:nvSpPr>
          <p:cNvPr id="29" name="Left Brace 28"/>
          <p:cNvSpPr>
            <a:spLocks/>
          </p:cNvSpPr>
          <p:nvPr/>
        </p:nvSpPr>
        <p:spPr bwMode="auto">
          <a:xfrm rot="5400000">
            <a:off x="5959475" y="4127500"/>
            <a:ext cx="317500" cy="1504950"/>
          </a:xfrm>
          <a:prstGeom prst="leftBrace">
            <a:avLst>
              <a:gd name="adj1" fmla="val 56112"/>
              <a:gd name="adj2" fmla="val 52343"/>
            </a:avLst>
          </a:prstGeom>
          <a:noFill/>
          <a:ln w="57150">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30" name="Left Brace 29"/>
          <p:cNvSpPr>
            <a:spLocks/>
          </p:cNvSpPr>
          <p:nvPr/>
        </p:nvSpPr>
        <p:spPr bwMode="auto">
          <a:xfrm rot="5400000">
            <a:off x="4838700" y="4699000"/>
            <a:ext cx="327025" cy="523875"/>
          </a:xfrm>
          <a:prstGeom prst="leftBrace">
            <a:avLst>
              <a:gd name="adj1" fmla="val 56105"/>
              <a:gd name="adj2" fmla="val 52343"/>
            </a:avLst>
          </a:prstGeom>
          <a:noFill/>
          <a:ln w="5715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cxnSp>
        <p:nvCxnSpPr>
          <p:cNvPr id="31" name="Straight Arrow Connector 30"/>
          <p:cNvCxnSpPr>
            <a:cxnSpLocks noChangeShapeType="1"/>
          </p:cNvCxnSpPr>
          <p:nvPr/>
        </p:nvCxnSpPr>
        <p:spPr bwMode="auto">
          <a:xfrm flipH="1" flipV="1">
            <a:off x="3991111" y="3595688"/>
            <a:ext cx="973138" cy="1195387"/>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V="1">
            <a:off x="6996113" y="3595688"/>
            <a:ext cx="342900" cy="1174750"/>
          </a:xfrm>
          <a:prstGeom prst="straightConnector1">
            <a:avLst/>
          </a:prstGeom>
          <a:noFill/>
          <a:ln w="5715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Left Brace 32"/>
          <p:cNvSpPr/>
          <p:nvPr/>
        </p:nvSpPr>
        <p:spPr>
          <a:xfrm rot="10800000">
            <a:off x="6996242" y="4857750"/>
            <a:ext cx="317500" cy="1277937"/>
          </a:xfrm>
          <a:prstGeom prst="leftBrace">
            <a:avLst>
              <a:gd name="adj1" fmla="val 56107"/>
              <a:gd name="adj2" fmla="val 52343"/>
            </a:avLst>
          </a:prstGeom>
          <a:noFill/>
          <a:ln w="57150" cmpd="sng">
            <a:solidFill>
              <a:srgbClr val="0000FF"/>
            </a:solidFill>
          </a:ln>
          <a:scene3d>
            <a:camera prst="orthographicFront"/>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835009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5" end="5"/>
                                            </p:txEl>
                                          </p:spTgt>
                                        </p:tgtEl>
                                        <p:attrNameLst>
                                          <p:attrName>style.visibility</p:attrName>
                                        </p:attrNameLst>
                                      </p:cBhvr>
                                      <p:to>
                                        <p:strVal val="visible"/>
                                      </p:to>
                                    </p:set>
                                    <p:anim calcmode="lin" valueType="num">
                                      <p:cBhvr additive="base">
                                        <p:cTn id="7"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546">
                                            <p:txEl>
                                              <p:pRg st="7" end="7"/>
                                            </p:txEl>
                                          </p:spTgt>
                                        </p:tgtEl>
                                        <p:attrNameLst>
                                          <p:attrName>style.visibility</p:attrName>
                                        </p:attrNameLst>
                                      </p:cBhvr>
                                      <p:to>
                                        <p:strVal val="visible"/>
                                      </p:to>
                                    </p:set>
                                    <p:anim calcmode="lin" valueType="num">
                                      <p:cBhvr additive="base">
                                        <p:cTn id="11" dur="500" fill="hold"/>
                                        <p:tgtEl>
                                          <p:spTgt spid="108546">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85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486"/>
                                        </p:tgtEl>
                                        <p:attrNameLst>
                                          <p:attrName>style.visibility</p:attrName>
                                        </p:attrNameLst>
                                      </p:cBhvr>
                                      <p:to>
                                        <p:strVal val="visible"/>
                                      </p:to>
                                    </p:set>
                                    <p:anim calcmode="lin" valueType="num">
                                      <p:cBhvr additive="base">
                                        <p:cTn id="88" dur="500" fill="hold"/>
                                        <p:tgtEl>
                                          <p:spTgt spid="20486"/>
                                        </p:tgtEl>
                                        <p:attrNameLst>
                                          <p:attrName>ppt_x</p:attrName>
                                        </p:attrNameLst>
                                      </p:cBhvr>
                                      <p:tavLst>
                                        <p:tav tm="0">
                                          <p:val>
                                            <p:strVal val="#ppt_x"/>
                                          </p:val>
                                        </p:tav>
                                        <p:tav tm="100000">
                                          <p:val>
                                            <p:strVal val="#ppt_x"/>
                                          </p:val>
                                        </p:tav>
                                      </p:tavLst>
                                    </p:anim>
                                    <p:anim calcmode="lin" valueType="num">
                                      <p:cBhvr additive="base">
                                        <p:cTn id="89" dur="500" fill="hold"/>
                                        <p:tgtEl>
                                          <p:spTgt spid="2048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0487"/>
                                        </p:tgtEl>
                                        <p:attrNameLst>
                                          <p:attrName>style.visibility</p:attrName>
                                        </p:attrNameLst>
                                      </p:cBhvr>
                                      <p:to>
                                        <p:strVal val="visible"/>
                                      </p:to>
                                    </p:set>
                                    <p:anim calcmode="lin" valueType="num">
                                      <p:cBhvr additive="base">
                                        <p:cTn id="92" dur="500" fill="hold"/>
                                        <p:tgtEl>
                                          <p:spTgt spid="20487"/>
                                        </p:tgtEl>
                                        <p:attrNameLst>
                                          <p:attrName>ppt_x</p:attrName>
                                        </p:attrNameLst>
                                      </p:cBhvr>
                                      <p:tavLst>
                                        <p:tav tm="0">
                                          <p:val>
                                            <p:strVal val="#ppt_x"/>
                                          </p:val>
                                        </p:tav>
                                        <p:tav tm="100000">
                                          <p:val>
                                            <p:strVal val="#ppt_x"/>
                                          </p:val>
                                        </p:tav>
                                      </p:tavLst>
                                    </p:anim>
                                    <p:anim calcmode="lin" valueType="num">
                                      <p:cBhvr additive="base">
                                        <p:cTn id="93"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500" fill="hold"/>
                                        <p:tgtEl>
                                          <p:spTgt spid="22"/>
                                        </p:tgtEl>
                                        <p:attrNameLst>
                                          <p:attrName>ppt_x</p:attrName>
                                        </p:attrNameLst>
                                      </p:cBhvr>
                                      <p:tavLst>
                                        <p:tav tm="0">
                                          <p:val>
                                            <p:strVal val="#ppt_x"/>
                                          </p:val>
                                        </p:tav>
                                        <p:tav tm="100000">
                                          <p:val>
                                            <p:strVal val="#ppt_x"/>
                                          </p:val>
                                        </p:tav>
                                      </p:tavLst>
                                    </p:anim>
                                    <p:anim calcmode="lin" valueType="num">
                                      <p:cBhvr additive="base">
                                        <p:cTn id="9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486" grpId="0"/>
      <p:bldP spid="19" grpId="0"/>
      <p:bldP spid="20" grpId="0"/>
      <p:bldP spid="22" grpId="0"/>
      <p:bldP spid="21" grpId="0"/>
      <p:bldP spid="25" grpId="0" animBg="1"/>
      <p:bldP spid="26" grpId="0"/>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eaLnBrk="1" hangingPunct="1">
              <a:defRPr/>
            </a:pPr>
            <a:r>
              <a:rPr lang="en-US" sz="4800" b="1">
                <a:effectLst>
                  <a:outerShdw blurRad="38100" dist="38100" dir="2700000" algn="tl">
                    <a:srgbClr val="DDDDDD"/>
                  </a:outerShdw>
                </a:effectLst>
                <a:latin typeface="Calibri" charset="0"/>
              </a:rPr>
              <a:t>Developing ELD Objectives</a:t>
            </a:r>
          </a:p>
        </p:txBody>
      </p:sp>
      <p:grpSp>
        <p:nvGrpSpPr>
          <p:cNvPr id="13" name="Group 12"/>
          <p:cNvGrpSpPr>
            <a:grpSpLocks/>
          </p:cNvGrpSpPr>
          <p:nvPr/>
        </p:nvGrpSpPr>
        <p:grpSpPr bwMode="auto">
          <a:xfrm>
            <a:off x="2133600" y="1409700"/>
            <a:ext cx="4803775" cy="4889500"/>
            <a:chOff x="474663" y="1739900"/>
            <a:chExt cx="4803775" cy="4889500"/>
          </a:xfrm>
        </p:grpSpPr>
        <p:sp>
          <p:nvSpPr>
            <p:cNvPr id="5" name="Shape 284"/>
            <p:cNvSpPr>
              <a:spLocks noChangeArrowheads="1"/>
            </p:cNvSpPr>
            <p:nvPr/>
          </p:nvSpPr>
          <p:spPr bwMode="auto">
            <a:xfrm>
              <a:off x="474663" y="1739900"/>
              <a:ext cx="3516313" cy="1689100"/>
            </a:xfrm>
            <a:prstGeom prst="roundRect">
              <a:avLst>
                <a:gd name="adj" fmla="val 10000"/>
              </a:avLst>
            </a:prstGeom>
            <a:solidFill>
              <a:schemeClr val="tx2">
                <a:lumMod val="40000"/>
                <a:lumOff val="60000"/>
              </a:schemeClr>
            </a:solidFill>
            <a:ln w="57150">
              <a:solidFill>
                <a:schemeClr val="tx1"/>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6" name="Shape 285"/>
            <p:cNvSpPr txBox="1">
              <a:spLocks noChangeArrowheads="1"/>
            </p:cNvSpPr>
            <p:nvPr/>
          </p:nvSpPr>
          <p:spPr bwMode="auto">
            <a:xfrm>
              <a:off x="536576" y="1789113"/>
              <a:ext cx="3392487" cy="1590675"/>
            </a:xfrm>
            <a:prstGeom prst="rect">
              <a:avLst/>
            </a:prstGeom>
            <a:solidFill>
              <a:schemeClr val="tx2">
                <a:lumMod val="40000"/>
                <a:lumOff val="60000"/>
              </a:schemeClr>
            </a:solid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a:t>
              </a:r>
            </a:p>
            <a:p>
              <a:pPr algn="ctr" eaLnBrk="1" fontAlgn="auto" hangingPunct="1">
                <a:lnSpc>
                  <a:spcPct val="90000"/>
                </a:lnSpc>
                <a:spcBef>
                  <a:spcPts val="165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Standards</a:t>
              </a:r>
            </a:p>
          </p:txBody>
        </p:sp>
        <p:sp>
          <p:nvSpPr>
            <p:cNvPr id="113671" name="TextBox 3"/>
            <p:cNvSpPr txBox="1">
              <a:spLocks noChangeArrowheads="1"/>
            </p:cNvSpPr>
            <p:nvPr/>
          </p:nvSpPr>
          <p:spPr bwMode="auto">
            <a:xfrm flipH="1">
              <a:off x="2819401" y="3886200"/>
              <a:ext cx="2459037" cy="646113"/>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800" dirty="0" smtClean="0">
                  <a:solidFill>
                    <a:srgbClr val="FF6600"/>
                  </a:solidFill>
                  <a:latin typeface="+mj-lt"/>
                  <a:cs typeface="Times New Roman" charset="0"/>
                </a:rPr>
                <a:t>Part II: Learning How English Works</a:t>
              </a:r>
            </a:p>
          </p:txBody>
        </p:sp>
        <p:pic>
          <p:nvPicPr>
            <p:cNvPr id="14" name="Shape 763"/>
            <p:cNvPicPr preferRelativeResize="0">
              <a:picLocks noChangeAspect="1" noChangeArrowheads="1"/>
            </p:cNvPicPr>
            <p:nvPr/>
          </p:nvPicPr>
          <p:blipFill>
            <a:blip r:embed="rId3"/>
            <a:srcRect/>
            <a:stretch>
              <a:fillRect/>
            </a:stretch>
          </p:blipFill>
          <p:spPr bwMode="auto">
            <a:xfrm>
              <a:off x="609601" y="3633788"/>
              <a:ext cx="2201862" cy="1471612"/>
            </a:xfrm>
            <a:prstGeom prst="rect">
              <a:avLst/>
            </a:prstGeom>
            <a:noFill/>
            <a:ln w="9525">
              <a:solidFill>
                <a:schemeClr val="accent6"/>
              </a:solidFill>
              <a:miter lim="800000"/>
              <a:headEnd/>
              <a:tailEnd/>
            </a:ln>
            <a:extLst/>
          </p:spPr>
        </p:pic>
        <p:pic>
          <p:nvPicPr>
            <p:cNvPr id="67592" name="Shape 7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257800"/>
              <a:ext cx="2209800"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3674" name="TextBox 6"/>
            <p:cNvSpPr txBox="1">
              <a:spLocks noChangeArrowheads="1"/>
            </p:cNvSpPr>
            <p:nvPr/>
          </p:nvSpPr>
          <p:spPr bwMode="auto">
            <a:xfrm flipH="1">
              <a:off x="2895601" y="5334000"/>
              <a:ext cx="2200275" cy="923925"/>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800" dirty="0" smtClean="0">
                  <a:solidFill>
                    <a:srgbClr val="8919DC"/>
                  </a:solidFill>
                  <a:latin typeface="+mj-lt"/>
                  <a:cs typeface="Times New Roman" charset="0"/>
                </a:rPr>
                <a:t>Part I: Interacting in Meaningful Ways</a:t>
              </a:r>
            </a:p>
          </p:txBody>
        </p:sp>
      </p:grpSp>
    </p:spTree>
    <p:extLst>
      <p:ext uri="{BB962C8B-B14F-4D97-AF65-F5344CB8AC3E}">
        <p14:creationId xmlns:p14="http://schemas.microsoft.com/office/powerpoint/2010/main" val="306209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pPr eaLnBrk="1" fontAlgn="auto" hangingPunct="1">
              <a:spcAft>
                <a:spcPts val="0"/>
              </a:spcAft>
              <a:defRPr/>
            </a:pPr>
            <a:r>
              <a:rPr lang="en-US" altLang="en-US" sz="3200" b="1" dirty="0">
                <a:effectLst>
                  <a:outerShdw blurRad="38100" dist="38100" dir="2700000" algn="tl">
                    <a:srgbClr val="C0C0C0"/>
                  </a:outerShdw>
                </a:effectLst>
                <a:latin typeface="Century Gothic"/>
                <a:ea typeface="MS PGothic" panose="020B0600070205080204" pitchFamily="34" charset="-128"/>
                <a:cs typeface="Century Gothic"/>
              </a:rPr>
              <a:t>Part II: Learning About How English Works</a:t>
            </a:r>
            <a:br>
              <a:rPr lang="en-US" altLang="en-US" sz="3200" b="1" dirty="0">
                <a:effectLst>
                  <a:outerShdw blurRad="38100" dist="38100" dir="2700000" algn="tl">
                    <a:srgbClr val="C0C0C0"/>
                  </a:outerShdw>
                </a:effectLst>
                <a:latin typeface="Century Gothic"/>
                <a:ea typeface="MS PGothic" panose="020B0600070205080204" pitchFamily="34" charset="-128"/>
                <a:cs typeface="Century Gothic"/>
              </a:rPr>
            </a:br>
            <a:r>
              <a:rPr lang="en-US" altLang="en-US" sz="3200" b="1" dirty="0">
                <a:effectLst>
                  <a:outerShdw blurRad="38100" dist="38100" dir="2700000" algn="tl">
                    <a:srgbClr val="C0C0C0"/>
                  </a:outerShdw>
                </a:effectLst>
                <a:latin typeface="Century Gothic"/>
                <a:ea typeface="MS PGothic" panose="020B0600070205080204" pitchFamily="34" charset="-128"/>
                <a:cs typeface="Century Gothic"/>
              </a:rPr>
              <a:t>(ELD Content)</a:t>
            </a:r>
            <a:endParaRPr lang="en-US" sz="3200" b="1" dirty="0">
              <a:solidFill>
                <a:srgbClr val="2F5897"/>
              </a:solidFill>
              <a:latin typeface="Century Gothic"/>
              <a:ea typeface="+mj-ea"/>
              <a:cs typeface="Century Gothic"/>
            </a:endParaRPr>
          </a:p>
        </p:txBody>
      </p:sp>
      <p:sp>
        <p:nvSpPr>
          <p:cNvPr id="3" name="Content Placeholder 2"/>
          <p:cNvSpPr>
            <a:spLocks noGrp="1"/>
          </p:cNvSpPr>
          <p:nvPr>
            <p:ph idx="1"/>
          </p:nvPr>
        </p:nvSpPr>
        <p:spPr/>
        <p:txBody>
          <a:bodyPr rtlCol="0">
            <a:normAutofit/>
          </a:bodyPr>
          <a:lstStyle/>
          <a:p>
            <a:pPr marL="0" indent="0" eaLnBrk="1" fontAlgn="auto" hangingPunct="1">
              <a:spcBef>
                <a:spcPct val="0"/>
              </a:spcBef>
              <a:spcAft>
                <a:spcPts val="0"/>
              </a:spcAft>
              <a:buFont typeface="Arial" charset="0"/>
              <a:buNone/>
              <a:defRPr/>
            </a:pPr>
            <a:r>
              <a:rPr lang="en-US" b="1" dirty="0" smtClean="0">
                <a:solidFill>
                  <a:srgbClr val="000000"/>
                </a:solidFill>
                <a:latin typeface="Times New Roman"/>
                <a:ea typeface="+mn-ea"/>
                <a:cs typeface="Times New Roman"/>
              </a:rPr>
              <a:t>Part II: </a:t>
            </a:r>
          </a:p>
          <a:p>
            <a:pPr marL="0" indent="0" eaLnBrk="1" fontAlgn="auto" hangingPunct="1">
              <a:spcBef>
                <a:spcPct val="0"/>
              </a:spcBef>
              <a:spcAft>
                <a:spcPts val="0"/>
              </a:spcAft>
              <a:buFont typeface="Arial" charset="0"/>
              <a:buNone/>
              <a:defRPr/>
            </a:pPr>
            <a:endParaRPr lang="en-US" b="1" dirty="0" smtClean="0">
              <a:solidFill>
                <a:srgbClr val="000000"/>
              </a:solidFill>
              <a:latin typeface="Times New Roman"/>
              <a:ea typeface="+mn-ea"/>
              <a:cs typeface="Times New Roman"/>
            </a:endParaRPr>
          </a:p>
          <a:p>
            <a:pPr marL="0" indent="0" eaLnBrk="1" fontAlgn="auto" hangingPunct="1">
              <a:spcBef>
                <a:spcPct val="0"/>
              </a:spcBef>
              <a:spcAft>
                <a:spcPts val="0"/>
              </a:spcAft>
              <a:buFont typeface="Arial" charset="0"/>
              <a:buNone/>
              <a:defRPr/>
            </a:pPr>
            <a:r>
              <a:rPr lang="en-US" b="1" dirty="0" smtClean="0">
                <a:solidFill>
                  <a:srgbClr val="000000"/>
                </a:solidFill>
                <a:latin typeface="Times New Roman"/>
                <a:ea typeface="+mn-ea"/>
                <a:cs typeface="Times New Roman"/>
              </a:rPr>
              <a:t>6. Connecting Ideas: </a:t>
            </a:r>
          </a:p>
          <a:p>
            <a:pPr marL="0" indent="0" eaLnBrk="1" fontAlgn="auto" hangingPunct="1">
              <a:spcBef>
                <a:spcPct val="0"/>
              </a:spcBef>
              <a:spcAft>
                <a:spcPts val="0"/>
              </a:spcAft>
              <a:buFont typeface="Arial" charset="0"/>
              <a:buNone/>
              <a:defRPr/>
            </a:pPr>
            <a:r>
              <a:rPr lang="en-US" dirty="0" smtClean="0">
                <a:latin typeface="Times New Roman"/>
                <a:ea typeface="+mn-ea"/>
                <a:cs typeface="Times New Roman"/>
              </a:rPr>
              <a:t>Combine clauses in an increasing variety of ways to make connections between and to join ideas, for example, to express cause/effect </a:t>
            </a:r>
          </a:p>
          <a:p>
            <a:pPr marL="0" indent="0" eaLnBrk="1" fontAlgn="auto" hangingPunct="1">
              <a:spcBef>
                <a:spcPct val="0"/>
              </a:spcBef>
              <a:spcAft>
                <a:spcPts val="0"/>
              </a:spcAft>
              <a:buFont typeface="Arial" charset="0"/>
              <a:buNone/>
              <a:defRPr/>
            </a:pPr>
            <a:r>
              <a:rPr lang="en-US" dirty="0" smtClean="0">
                <a:latin typeface="Times New Roman"/>
                <a:ea typeface="+mn-ea"/>
                <a:cs typeface="Times New Roman"/>
              </a:rPr>
              <a:t>(e.g., She jumped because the dog barked.) with increasing independence.</a:t>
            </a:r>
          </a:p>
          <a:p>
            <a:pPr eaLnBrk="1" fontAlgn="auto" hangingPunct="1">
              <a:spcAft>
                <a:spcPts val="0"/>
              </a:spcAft>
              <a:buFont typeface="Arial"/>
              <a:buChar char="•"/>
              <a:defRPr/>
            </a:pPr>
            <a:endParaRPr lang="en-US" dirty="0">
              <a:solidFill>
                <a:schemeClr val="tx1">
                  <a:lumMod val="50000"/>
                  <a:lumOff val="50000"/>
                </a:schemeClr>
              </a:solidFill>
              <a:ea typeface="+mn-ea"/>
              <a:cs typeface="+mn-cs"/>
            </a:endParaRPr>
          </a:p>
        </p:txBody>
      </p:sp>
      <p:sp>
        <p:nvSpPr>
          <p:cNvPr id="4" name="Oval Callout 3"/>
          <p:cNvSpPr>
            <a:spLocks noChangeArrowheads="1"/>
          </p:cNvSpPr>
          <p:nvPr/>
        </p:nvSpPr>
        <p:spPr bwMode="auto">
          <a:xfrm>
            <a:off x="7283450" y="3019425"/>
            <a:ext cx="1570038" cy="612775"/>
          </a:xfrm>
          <a:prstGeom prst="wedgeEllipseCallout">
            <a:avLst>
              <a:gd name="adj1" fmla="val -20833"/>
              <a:gd name="adj2" fmla="val 62500"/>
            </a:avLst>
          </a:prstGeom>
          <a:solidFill>
            <a:srgbClr val="FCD5B5"/>
          </a:solidFill>
          <a:ln w="9525">
            <a:solidFill>
              <a:srgbClr val="5C72B2"/>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Times New Roman"/>
                <a:ea typeface="+mn-ea"/>
                <a:cs typeface="Times New Roman"/>
              </a:rPr>
              <a:t>Purpose/Why?</a:t>
            </a:r>
          </a:p>
        </p:txBody>
      </p:sp>
      <p:sp>
        <p:nvSpPr>
          <p:cNvPr id="5" name="Oval Callout 4"/>
          <p:cNvSpPr>
            <a:spLocks noChangeArrowheads="1"/>
          </p:cNvSpPr>
          <p:nvPr/>
        </p:nvSpPr>
        <p:spPr bwMode="auto">
          <a:xfrm>
            <a:off x="2057400" y="2133600"/>
            <a:ext cx="1452563" cy="612775"/>
          </a:xfrm>
          <a:prstGeom prst="wedgeEllipseCallout">
            <a:avLst>
              <a:gd name="adj1" fmla="val -20833"/>
              <a:gd name="adj2" fmla="val 62500"/>
            </a:avLst>
          </a:prstGeom>
          <a:solidFill>
            <a:srgbClr val="FCD5B5"/>
          </a:solidFill>
          <a:ln w="9525">
            <a:solidFill>
              <a:srgbClr val="5C72B2"/>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Times New Roman"/>
                <a:ea typeface="+mn-ea"/>
                <a:cs typeface="Times New Roman"/>
              </a:rPr>
              <a:t>Structure/What?</a:t>
            </a:r>
          </a:p>
        </p:txBody>
      </p:sp>
      <p:sp>
        <p:nvSpPr>
          <p:cNvPr id="7" name="TextBox 6"/>
          <p:cNvSpPr txBox="1">
            <a:spLocks noChangeArrowheads="1"/>
          </p:cNvSpPr>
          <p:nvPr/>
        </p:nvSpPr>
        <p:spPr bwMode="auto">
          <a:xfrm>
            <a:off x="457200" y="3110799"/>
            <a:ext cx="326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solidFill>
                  <a:srgbClr val="FF6600"/>
                </a:solidFill>
                <a:latin typeface="Times New Roman" charset="0"/>
                <a:cs typeface="Times New Roman" charset="0"/>
              </a:rPr>
              <a:t>Combine clauses </a:t>
            </a:r>
            <a:endParaRPr lang="en-US" sz="3200" dirty="0">
              <a:cs typeface="Times New Roman" charset="0"/>
            </a:endParaRPr>
          </a:p>
        </p:txBody>
      </p:sp>
      <p:sp>
        <p:nvSpPr>
          <p:cNvPr id="8" name="TextBox 7"/>
          <p:cNvSpPr txBox="1">
            <a:spLocks noChangeArrowheads="1"/>
          </p:cNvSpPr>
          <p:nvPr/>
        </p:nvSpPr>
        <p:spPr bwMode="auto">
          <a:xfrm>
            <a:off x="871846" y="3596304"/>
            <a:ext cx="7043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solidFill>
                  <a:srgbClr val="FF6600"/>
                </a:solidFill>
                <a:latin typeface="Times New Roman" charset="0"/>
                <a:cs typeface="Times New Roman" charset="0"/>
              </a:rPr>
              <a:t>make connections between and </a:t>
            </a:r>
            <a:r>
              <a:rPr lang="en-US" sz="3200" dirty="0" smtClean="0">
                <a:solidFill>
                  <a:srgbClr val="FF6600"/>
                </a:solidFill>
                <a:latin typeface="Times New Roman" charset="0"/>
                <a:cs typeface="Times New Roman" charset="0"/>
              </a:rPr>
              <a:t>to join</a:t>
            </a:r>
            <a:endParaRPr lang="en-US" sz="3200" dirty="0">
              <a:cs typeface="Times New Roman" charset="0"/>
            </a:endParaRPr>
          </a:p>
        </p:txBody>
      </p:sp>
      <p:sp>
        <p:nvSpPr>
          <p:cNvPr id="11" name="TextBox 10"/>
          <p:cNvSpPr txBox="1">
            <a:spLocks noChangeArrowheads="1"/>
          </p:cNvSpPr>
          <p:nvPr/>
        </p:nvSpPr>
        <p:spPr bwMode="auto">
          <a:xfrm>
            <a:off x="3026436" y="4085950"/>
            <a:ext cx="4067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smtClean="0">
                <a:solidFill>
                  <a:srgbClr val="008000"/>
                </a:solidFill>
                <a:latin typeface="Times New Roman" charset="0"/>
                <a:cs typeface="Times New Roman" charset="0"/>
              </a:rPr>
              <a:t>express cause/effect</a:t>
            </a:r>
            <a:endParaRPr lang="en-US" sz="3200" dirty="0">
              <a:solidFill>
                <a:srgbClr val="008000"/>
              </a:solidFill>
              <a:latin typeface="Times New Roman" charset="0"/>
              <a:cs typeface="Times New Roman" charset="0"/>
            </a:endParaRPr>
          </a:p>
        </p:txBody>
      </p:sp>
      <p:sp>
        <p:nvSpPr>
          <p:cNvPr id="12" name="TextBox 11"/>
          <p:cNvSpPr txBox="1">
            <a:spLocks noChangeArrowheads="1"/>
          </p:cNvSpPr>
          <p:nvPr/>
        </p:nvSpPr>
        <p:spPr bwMode="auto">
          <a:xfrm>
            <a:off x="3413125" y="4580386"/>
            <a:ext cx="1779588" cy="53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solidFill>
                  <a:srgbClr val="0000FF"/>
                </a:solidFill>
                <a:latin typeface="Times New Roman" charset="0"/>
                <a:cs typeface="Times New Roman" charset="0"/>
              </a:rPr>
              <a:t>because</a:t>
            </a:r>
          </a:p>
        </p:txBody>
      </p:sp>
      <p:sp>
        <p:nvSpPr>
          <p:cNvPr id="13" name="Oval Callout 12"/>
          <p:cNvSpPr>
            <a:spLocks noChangeArrowheads="1"/>
          </p:cNvSpPr>
          <p:nvPr/>
        </p:nvSpPr>
        <p:spPr bwMode="auto">
          <a:xfrm>
            <a:off x="1524640" y="4284067"/>
            <a:ext cx="1657350" cy="698500"/>
          </a:xfrm>
          <a:prstGeom prst="wedgeEllipseCallout">
            <a:avLst>
              <a:gd name="adj1" fmla="val 51866"/>
              <a:gd name="adj2" fmla="val -44968"/>
            </a:avLst>
          </a:prstGeom>
          <a:solidFill>
            <a:srgbClr val="FCD5B5"/>
          </a:solidFill>
          <a:ln w="9525">
            <a:solidFill>
              <a:srgbClr val="5C72B2"/>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Times New Roman"/>
                <a:ea typeface="+mn-ea"/>
                <a:cs typeface="Times New Roman"/>
              </a:rPr>
              <a:t>Function</a:t>
            </a:r>
          </a:p>
        </p:txBody>
      </p:sp>
      <p:sp>
        <p:nvSpPr>
          <p:cNvPr id="14" name="Oval Callout 13"/>
          <p:cNvSpPr>
            <a:spLocks noChangeArrowheads="1"/>
          </p:cNvSpPr>
          <p:nvPr/>
        </p:nvSpPr>
        <p:spPr bwMode="auto">
          <a:xfrm>
            <a:off x="5334000" y="4965700"/>
            <a:ext cx="1949450" cy="931863"/>
          </a:xfrm>
          <a:prstGeom prst="wedgeEllipseCallout">
            <a:avLst>
              <a:gd name="adj1" fmla="val -79898"/>
              <a:gd name="adj2" fmla="val -38866"/>
            </a:avLst>
          </a:prstGeom>
          <a:solidFill>
            <a:srgbClr val="FCD5B5"/>
          </a:solidFill>
          <a:ln w="9525">
            <a:solidFill>
              <a:srgbClr val="5C72B2"/>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dirty="0">
                <a:solidFill>
                  <a:srgbClr val="000000"/>
                </a:solidFill>
                <a:latin typeface="Times New Roman"/>
                <a:ea typeface="+mn-ea"/>
                <a:cs typeface="Times New Roman"/>
              </a:rPr>
              <a:t>Form/Specific language</a:t>
            </a:r>
          </a:p>
        </p:txBody>
      </p:sp>
      <p:sp>
        <p:nvSpPr>
          <p:cNvPr id="15" name="TextBox 14"/>
          <p:cNvSpPr txBox="1">
            <a:spLocks noChangeArrowheads="1"/>
          </p:cNvSpPr>
          <p:nvPr/>
        </p:nvSpPr>
        <p:spPr bwMode="auto">
          <a:xfrm>
            <a:off x="7190701" y="3578733"/>
            <a:ext cx="113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dirty="0">
                <a:solidFill>
                  <a:srgbClr val="FF6600"/>
                </a:solidFill>
                <a:latin typeface="Times New Roman" charset="0"/>
                <a:cs typeface="Times New Roman" charset="0"/>
              </a:rPr>
              <a:t>ideas</a:t>
            </a:r>
            <a:endParaRPr lang="en-US" sz="3200" dirty="0">
              <a:cs typeface="Times New Roman" charset="0"/>
            </a:endParaRPr>
          </a:p>
        </p:txBody>
      </p:sp>
    </p:spTree>
    <p:extLst>
      <p:ext uri="{BB962C8B-B14F-4D97-AF65-F5344CB8AC3E}">
        <p14:creationId xmlns:p14="http://schemas.microsoft.com/office/powerpoint/2010/main" val="85661348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1" grpId="0"/>
      <p:bldP spid="12" grpId="0"/>
      <p:bldP spid="13"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b="1" dirty="0">
                <a:latin typeface="Century Gothic"/>
                <a:cs typeface="Century Gothic"/>
              </a:rPr>
              <a:t>Part I: </a:t>
            </a:r>
            <a:r>
              <a:rPr lang="en-US" sz="3200" b="1" dirty="0" smtClean="0">
                <a:latin typeface="Century Gothic"/>
                <a:cs typeface="Century Gothic"/>
              </a:rPr>
              <a:t>Interacting in Meaningful Ways</a:t>
            </a:r>
            <a:br>
              <a:rPr lang="en-US" sz="3200" b="1" dirty="0" smtClean="0">
                <a:latin typeface="Century Gothic"/>
                <a:cs typeface="Century Gothic"/>
              </a:rPr>
            </a:br>
            <a:r>
              <a:rPr lang="en-US" sz="3200" b="1" dirty="0" smtClean="0">
                <a:latin typeface="Century Gothic"/>
                <a:cs typeface="Century Gothic"/>
              </a:rPr>
              <a:t>Guided Practice</a:t>
            </a:r>
            <a:endParaRPr lang="en-US" sz="3200" b="1" dirty="0">
              <a:solidFill>
                <a:srgbClr val="2F5897"/>
              </a:solidFill>
              <a:latin typeface="Century Gothic"/>
              <a:ea typeface="+mj-ea"/>
              <a:cs typeface="Century Gothic"/>
            </a:endParaRPr>
          </a:p>
        </p:txBody>
      </p:sp>
      <p:sp>
        <p:nvSpPr>
          <p:cNvPr id="71682" name="Content Placeholder 2"/>
          <p:cNvSpPr>
            <a:spLocks noGrp="1"/>
          </p:cNvSpPr>
          <p:nvPr>
            <p:ph idx="1"/>
          </p:nvPr>
        </p:nvSpPr>
        <p:spPr>
          <a:xfrm>
            <a:off x="287338" y="1600200"/>
            <a:ext cx="8650287" cy="5257800"/>
          </a:xfrm>
        </p:spPr>
        <p:txBody>
          <a:bodyPr/>
          <a:lstStyle/>
          <a:p>
            <a:pPr marL="0" indent="0" eaLnBrk="1" hangingPunct="1">
              <a:spcBef>
                <a:spcPct val="0"/>
              </a:spcBef>
              <a:buFont typeface="Arial" charset="0"/>
              <a:buNone/>
            </a:pPr>
            <a:r>
              <a:rPr lang="en-US" sz="2800" b="1" dirty="0">
                <a:latin typeface="Century Gothic" charset="0"/>
              </a:rPr>
              <a:t>Part I</a:t>
            </a:r>
          </a:p>
          <a:p>
            <a:pPr marL="0" indent="0" eaLnBrk="1" hangingPunct="1">
              <a:spcBef>
                <a:spcPct val="0"/>
              </a:spcBef>
              <a:buFont typeface="Arial" charset="0"/>
              <a:buNone/>
            </a:pPr>
            <a:endParaRPr lang="en-US" sz="2800" b="1" dirty="0">
              <a:latin typeface="Century Gothic" charset="0"/>
            </a:endParaRPr>
          </a:p>
          <a:p>
            <a:pPr marL="0" indent="0" eaLnBrk="1" hangingPunct="1">
              <a:spcBef>
                <a:spcPct val="0"/>
              </a:spcBef>
              <a:buFont typeface="Arial" charset="0"/>
              <a:buAutoNum type="alphaUcPeriod"/>
            </a:pPr>
            <a:r>
              <a:rPr lang="en-US" sz="2800" b="1" dirty="0">
                <a:latin typeface="Century Gothic" charset="0"/>
              </a:rPr>
              <a:t>Collaborative (Mode)</a:t>
            </a:r>
          </a:p>
          <a:p>
            <a:pPr marL="0" indent="0" eaLnBrk="1" hangingPunct="1">
              <a:spcBef>
                <a:spcPct val="0"/>
              </a:spcBef>
              <a:buFont typeface="Arial" charset="0"/>
              <a:buAutoNum type="alphaUcPeriod"/>
            </a:pPr>
            <a:endParaRPr lang="en-US" sz="2800" b="1" dirty="0">
              <a:latin typeface="Century Gothic" charset="0"/>
            </a:endParaRPr>
          </a:p>
          <a:p>
            <a:pPr marL="0" indent="0" eaLnBrk="1" hangingPunct="1">
              <a:buFont typeface="Arial" charset="0"/>
              <a:buNone/>
            </a:pPr>
            <a:r>
              <a:rPr lang="en-US" sz="2800" b="1" i="1" dirty="0" smtClean="0">
                <a:latin typeface="Century Gothic" charset="0"/>
              </a:rPr>
              <a:t>1. Exchanging </a:t>
            </a:r>
            <a:r>
              <a:rPr lang="en-US" sz="2800" b="1" i="1" dirty="0">
                <a:latin typeface="Century Gothic" charset="0"/>
              </a:rPr>
              <a:t>information and ideas </a:t>
            </a:r>
          </a:p>
          <a:p>
            <a:pPr marL="0" indent="0" eaLnBrk="1" hangingPunct="1">
              <a:buFont typeface="Arial" charset="0"/>
              <a:buNone/>
            </a:pPr>
            <a:r>
              <a:rPr lang="en-US" sz="2600" dirty="0">
                <a:solidFill>
                  <a:srgbClr val="000000"/>
                </a:solidFill>
                <a:latin typeface="Century Gothic" charset="0"/>
              </a:rPr>
              <a:t>Contribute to class, group, and partner discussions, including sustained dialogue, by listening attentively, following turn‐taking rules, asking relevant questions, affirming others, and adding relevant information</a:t>
            </a:r>
            <a:r>
              <a:rPr lang="en-US" sz="2600" dirty="0">
                <a:solidFill>
                  <a:srgbClr val="000000"/>
                </a:solidFill>
                <a:latin typeface="Times New Roman" charset="0"/>
                <a:cs typeface="Times New Roman" charset="0"/>
              </a:rPr>
              <a:t>. </a:t>
            </a:r>
            <a:r>
              <a:rPr lang="en-US" sz="2600" dirty="0">
                <a:solidFill>
                  <a:srgbClr val="0000FF"/>
                </a:solidFill>
                <a:latin typeface="Century Gothic" charset="0"/>
              </a:rPr>
              <a:t>	</a:t>
            </a:r>
          </a:p>
          <a:p>
            <a:pPr marL="0" indent="0" eaLnBrk="1" hangingPunct="1">
              <a:spcBef>
                <a:spcPct val="0"/>
              </a:spcBef>
              <a:buFont typeface="Arial" charset="0"/>
              <a:buNone/>
            </a:pPr>
            <a:endParaRPr lang="en-US" sz="2800" b="1" dirty="0">
              <a:latin typeface="Times New Roman" charset="0"/>
              <a:cs typeface="Times New Roman" charset="0"/>
            </a:endParaRPr>
          </a:p>
        </p:txBody>
      </p:sp>
      <p:sp>
        <p:nvSpPr>
          <p:cNvPr id="5" name="Content Placeholder 2"/>
          <p:cNvSpPr txBox="1">
            <a:spLocks/>
          </p:cNvSpPr>
          <p:nvPr/>
        </p:nvSpPr>
        <p:spPr bwMode="auto">
          <a:xfrm>
            <a:off x="287338" y="3917156"/>
            <a:ext cx="84804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600" dirty="0">
                <a:solidFill>
                  <a:srgbClr val="8919DC"/>
                </a:solidFill>
                <a:latin typeface="Century Gothic" charset="0"/>
              </a:rPr>
              <a:t>Contribute to class, group, and partner discussions </a:t>
            </a:r>
            <a:r>
              <a:rPr lang="en-US" sz="2800" dirty="0">
                <a:solidFill>
                  <a:srgbClr val="0000FF"/>
                </a:solidFill>
                <a:cs typeface="Times New Roman" charset="0"/>
              </a:rPr>
              <a:t>	</a:t>
            </a:r>
          </a:p>
          <a:p>
            <a:pPr eaLnBrk="1" hangingPunct="1">
              <a:buFont typeface="Arial" charset="0"/>
              <a:buNone/>
            </a:pPr>
            <a:endParaRPr lang="en-US" sz="3200" b="1" dirty="0">
              <a:latin typeface="Times New Roman" charset="0"/>
              <a:cs typeface="Times New Roman" charset="0"/>
            </a:endParaRPr>
          </a:p>
        </p:txBody>
      </p:sp>
    </p:spTree>
    <p:extLst>
      <p:ext uri="{BB962C8B-B14F-4D97-AF65-F5344CB8AC3E}">
        <p14:creationId xmlns:p14="http://schemas.microsoft.com/office/powerpoint/2010/main" val="10847426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000" dirty="0" smtClean="0">
                <a:latin typeface="Century Gothic" charset="0"/>
                <a:ea typeface="Century Gothic" charset="0"/>
                <a:cs typeface="Century Gothic" charset="0"/>
              </a:rPr>
              <a:t>You can make a mask, too!  </a:t>
            </a:r>
            <a:r>
              <a:rPr lang="en-US" sz="2000" b="1" dirty="0" smtClean="0">
                <a:latin typeface="Century Gothic" charset="0"/>
                <a:ea typeface="Century Gothic" charset="0"/>
                <a:cs typeface="Century Gothic" charset="0"/>
              </a:rPr>
              <a:t>First</a:t>
            </a:r>
            <a:r>
              <a:rPr lang="en-US" sz="2000" dirty="0" smtClean="0">
                <a:latin typeface="Century Gothic" charset="0"/>
                <a:ea typeface="Century Gothic" charset="0"/>
                <a:cs typeface="Century Gothic" charset="0"/>
              </a:rPr>
              <a:t>, get a plate.  Cut holes into it.  Check that you can see.</a:t>
            </a:r>
            <a:endParaRPr lang="en-US" sz="2000" dirty="0">
              <a:latin typeface="Century Gothic" charset="0"/>
              <a:ea typeface="Century Gothic" charset="0"/>
              <a:cs typeface="Century Gothic" charset="0"/>
            </a:endParaRPr>
          </a:p>
          <a:p>
            <a:pPr marL="0" indent="0">
              <a:buNone/>
            </a:pPr>
            <a:r>
              <a:rPr lang="en-US" sz="2000" b="1" dirty="0" smtClean="0">
                <a:latin typeface="Century Gothic" charset="0"/>
                <a:ea typeface="Century Gothic" charset="0"/>
                <a:cs typeface="Century Gothic" charset="0"/>
              </a:rPr>
              <a:t>Next</a:t>
            </a:r>
            <a:r>
              <a:rPr lang="en-US" sz="2000" dirty="0" smtClean="0">
                <a:latin typeface="Century Gothic" charset="0"/>
                <a:ea typeface="Century Gothic" charset="0"/>
                <a:cs typeface="Century Gothic" charset="0"/>
              </a:rPr>
              <a:t>, color the mask.  Paste fun things on it.  Soon you will have a mask!</a:t>
            </a:r>
          </a:p>
          <a:p>
            <a:pPr marL="0" indent="0">
              <a:buNone/>
            </a:pPr>
            <a:r>
              <a:rPr lang="en-US" sz="2000" b="1" dirty="0" smtClean="0">
                <a:latin typeface="Century Gothic" charset="0"/>
                <a:ea typeface="Century Gothic" charset="0"/>
                <a:cs typeface="Century Gothic" charset="0"/>
              </a:rPr>
              <a:t>Last</a:t>
            </a:r>
            <a:r>
              <a:rPr lang="en-US" sz="2000" dirty="0" smtClean="0">
                <a:latin typeface="Century Gothic" charset="0"/>
                <a:ea typeface="Century Gothic" charset="0"/>
                <a:cs typeface="Century Gothic" charset="0"/>
              </a:rPr>
              <a:t>, tape a band on the back of the mask.  Put the mask on.  Who are you?</a:t>
            </a:r>
            <a:endParaRPr lang="en-US" sz="2000" dirty="0">
              <a:latin typeface="Century Gothic" charset="0"/>
              <a:ea typeface="Century Gothic" charset="0"/>
              <a:cs typeface="Century Gothic" charset="0"/>
            </a:endParaRPr>
          </a:p>
        </p:txBody>
      </p:sp>
      <p:sp>
        <p:nvSpPr>
          <p:cNvPr id="4" name="Title 3"/>
          <p:cNvSpPr>
            <a:spLocks noGrp="1"/>
          </p:cNvSpPr>
          <p:nvPr>
            <p:ph type="title"/>
          </p:nvPr>
        </p:nvSpPr>
        <p:spPr/>
        <p:txBody>
          <a:bodyPr/>
          <a:lstStyle/>
          <a:p>
            <a:r>
              <a:rPr lang="en-US" sz="2000" b="1" dirty="0" smtClean="0">
                <a:latin typeface="Century Gothic" charset="0"/>
                <a:ea typeface="Century Gothic" charset="0"/>
                <a:cs typeface="Century Gothic" charset="0"/>
              </a:rPr>
              <a:t>Make a Mask</a:t>
            </a:r>
            <a:endParaRPr lang="en-US" sz="2000" b="1" dirty="0">
              <a:latin typeface="Century Gothic" charset="0"/>
              <a:ea typeface="Century Gothic" charset="0"/>
              <a:cs typeface="Century Gothic" charset="0"/>
            </a:endParaRPr>
          </a:p>
        </p:txBody>
      </p:sp>
      <p:sp>
        <p:nvSpPr>
          <p:cNvPr id="2" name="Text Box 1"/>
          <p:cNvSpPr txBox="1">
            <a:spLocks noChangeArrowheads="1"/>
          </p:cNvSpPr>
          <p:nvPr/>
        </p:nvSpPr>
        <p:spPr bwMode="auto">
          <a:xfrm>
            <a:off x="104382" y="3439183"/>
            <a:ext cx="8917846" cy="1869041"/>
          </a:xfrm>
          <a:prstGeom prst="rect">
            <a:avLst/>
          </a:prstGeom>
          <a:solidFill>
            <a:srgbClr val="FFFF00"/>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Part II: How English Works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A: Structuring Cohesive Texts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1. Understanding Text Structure. (Expanding): </a:t>
            </a:r>
            <a:r>
              <a:rPr kumimoji="0" lang="en-US" sz="1600" b="0" i="0" u="none" strike="noStrike" cap="none" normalizeH="0" baseline="0" dirty="0">
                <a:ln>
                  <a:noFill/>
                </a:ln>
                <a:solidFill>
                  <a:schemeClr val="tx1"/>
                </a:solidFill>
                <a:effectLst/>
                <a:latin typeface="Century Gothic" charset="0"/>
                <a:ea typeface="Century Gothic" charset="0"/>
                <a:cs typeface="Century Gothic" charset="0"/>
              </a:rPr>
              <a:t>Apply understanding of how different text types are organized to express ideas (e.g., how a story is organized sequentially with predictable stages versus how an informative text is organized by topic and details) to comprehending texts and writing texts in shared language activities guided by the teacher and with increasing independence.</a:t>
            </a:r>
          </a:p>
        </p:txBody>
      </p:sp>
      <p:sp>
        <p:nvSpPr>
          <p:cNvPr id="8" name="Text Box 1"/>
          <p:cNvSpPr txBox="1">
            <a:spLocks noChangeArrowheads="1"/>
          </p:cNvSpPr>
          <p:nvPr/>
        </p:nvSpPr>
        <p:spPr bwMode="auto">
          <a:xfrm>
            <a:off x="121776" y="5293807"/>
            <a:ext cx="8900452" cy="1316421"/>
          </a:xfrm>
          <a:prstGeom prst="rect">
            <a:avLst/>
          </a:prstGeom>
          <a:solidFill>
            <a:schemeClr val="tx2">
              <a:lumMod val="20000"/>
              <a:lumOff val="80000"/>
            </a:schemeClr>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a:latin typeface="Century Gothic" charset="0"/>
                <a:ea typeface="Century Gothic" charset="0"/>
                <a:cs typeface="Century Gothic" charset="0"/>
              </a:rPr>
              <a:t>Guiding Question: </a:t>
            </a:r>
            <a:endParaRPr lang="en-US" sz="1600" dirty="0">
              <a:latin typeface="Century Gothic" charset="0"/>
              <a:ea typeface="Century Gothic" charset="0"/>
              <a:cs typeface="Century Gothic" charset="0"/>
            </a:endParaRPr>
          </a:p>
          <a:p>
            <a:r>
              <a:rPr lang="en-US" sz="1600" dirty="0">
                <a:latin typeface="Century Gothic" charset="0"/>
                <a:ea typeface="Century Gothic" charset="0"/>
                <a:cs typeface="Century Gothic" charset="0"/>
              </a:rPr>
              <a:t>Let’s look at the sentence.</a:t>
            </a:r>
          </a:p>
          <a:p>
            <a:r>
              <a:rPr lang="en-US" sz="1600" dirty="0">
                <a:latin typeface="Century Gothic" charset="0"/>
                <a:ea typeface="Century Gothic" charset="0"/>
                <a:cs typeface="Century Gothic" charset="0"/>
              </a:rPr>
              <a:t>What word tells you when the action is happening?  </a:t>
            </a:r>
          </a:p>
          <a:p>
            <a:r>
              <a:rPr lang="en-US" sz="1600" dirty="0">
                <a:latin typeface="Century Gothic" charset="0"/>
                <a:ea typeface="Century Gothic" charset="0"/>
                <a:cs typeface="Century Gothic" charset="0"/>
              </a:rPr>
              <a:t>How does it help connect the actions? </a:t>
            </a:r>
          </a:p>
        </p:txBody>
      </p:sp>
    </p:spTree>
    <p:extLst>
      <p:ext uri="{BB962C8B-B14F-4D97-AF65-F5344CB8AC3E}">
        <p14:creationId xmlns:p14="http://schemas.microsoft.com/office/powerpoint/2010/main" val="1946346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667000"/>
            <a:ext cx="9144000" cy="2601913"/>
          </a:xfrm>
          <a:prstGeom prst="rect">
            <a:avLst/>
          </a:prstGeom>
          <a:solidFill>
            <a:srgbClr val="F0B57A">
              <a:alpha val="16862"/>
            </a:srgbClr>
          </a:solidFill>
          <a:ln w="57150">
            <a:solidFill>
              <a:schemeClr val="tx1"/>
            </a:solidFill>
            <a:prstDash val="dash"/>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4" name="Title 3"/>
          <p:cNvSpPr>
            <a:spLocks noGrp="1"/>
          </p:cNvSpPr>
          <p:nvPr>
            <p:ph type="title"/>
          </p:nvPr>
        </p:nvSpPr>
        <p:spPr>
          <a:xfrm>
            <a:off x="228600" y="257175"/>
            <a:ext cx="8715375" cy="819150"/>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sz="4000" b="1">
                <a:solidFill>
                  <a:srgbClr val="000000"/>
                </a:solidFill>
                <a:effectLst>
                  <a:outerShdw blurRad="38100" dist="38100" dir="2700000" algn="tl">
                    <a:srgbClr val="DDDDDD"/>
                  </a:outerShdw>
                </a:effectLst>
                <a:latin typeface="Century Gothic" charset="0"/>
              </a:rPr>
              <a:t>Practice &amp; Apply</a:t>
            </a:r>
          </a:p>
        </p:txBody>
      </p:sp>
      <p:sp>
        <p:nvSpPr>
          <p:cNvPr id="5" name="Content Placeholder 4"/>
          <p:cNvSpPr>
            <a:spLocks noGrp="1"/>
          </p:cNvSpPr>
          <p:nvPr>
            <p:ph idx="1"/>
          </p:nvPr>
        </p:nvSpPr>
        <p:spPr>
          <a:xfrm>
            <a:off x="0" y="1109663"/>
            <a:ext cx="9144000" cy="5664200"/>
          </a:xfrm>
        </p:spPr>
        <p:txBody>
          <a:bodyPr rtlCol="0">
            <a:normAutofit lnSpcReduction="10000"/>
          </a:bodyPr>
          <a:lstStyle/>
          <a:p>
            <a:pPr marL="0" indent="0" eaLnBrk="1" fontAlgn="auto" hangingPunct="1">
              <a:lnSpc>
                <a:spcPct val="130000"/>
              </a:lnSpc>
              <a:spcAft>
                <a:spcPts val="0"/>
              </a:spcAft>
              <a:buFont typeface="Arial"/>
              <a:buNone/>
              <a:defRPr/>
            </a:pPr>
            <a:endParaRPr lang="en-US" sz="2000" b="1" dirty="0" smtClean="0">
              <a:solidFill>
                <a:srgbClr val="FF0000"/>
              </a:solidFill>
              <a:ea typeface="+mn-ea"/>
              <a:cs typeface="Century Gothic"/>
            </a:endParaRPr>
          </a:p>
          <a:p>
            <a:pPr eaLnBrk="1" fontAlgn="auto" hangingPunct="1">
              <a:lnSpc>
                <a:spcPct val="130000"/>
              </a:lnSpc>
              <a:spcAft>
                <a:spcPts val="0"/>
              </a:spcAft>
              <a:buFont typeface="Arial" panose="020B0604020202020204" pitchFamily="34" charset="0"/>
              <a:buChar char="•"/>
              <a:defRPr/>
            </a:pPr>
            <a:r>
              <a:rPr lang="en-US" sz="2000" dirty="0" smtClean="0">
                <a:latin typeface="Century Gothic"/>
                <a:ea typeface="+mn-ea"/>
                <a:cs typeface="Century Gothic"/>
              </a:rPr>
              <a:t>Identify the components of  ELD Objectives using Part I and Part II of New CA ELD Standards</a:t>
            </a:r>
            <a:endParaRPr lang="en-US" sz="2700" b="1" dirty="0" smtClean="0">
              <a:latin typeface="Century Gothic"/>
              <a:ea typeface="+mn-ea"/>
              <a:cs typeface="Century Gothic"/>
            </a:endParaRPr>
          </a:p>
          <a:p>
            <a:pPr marL="0" indent="0" eaLnBrk="1" fontAlgn="auto" hangingPunct="1">
              <a:lnSpc>
                <a:spcPct val="130000"/>
              </a:lnSpc>
              <a:spcAft>
                <a:spcPts val="0"/>
              </a:spcAft>
              <a:buFont typeface="Arial" charset="0"/>
              <a:buNone/>
              <a:defRPr/>
            </a:pPr>
            <a:endParaRPr lang="en-US" sz="2000" dirty="0" smtClean="0">
              <a:solidFill>
                <a:schemeClr val="tx1">
                  <a:lumMod val="50000"/>
                  <a:lumOff val="50000"/>
                </a:schemeClr>
              </a:solidFill>
              <a:ea typeface="+mn-ea"/>
              <a:cs typeface="Century Gothic"/>
            </a:endParaRPr>
          </a:p>
          <a:p>
            <a:pPr marL="0" indent="0" eaLnBrk="1" fontAlgn="auto" hangingPunct="1">
              <a:lnSpc>
                <a:spcPct val="130000"/>
              </a:lnSpc>
              <a:spcAft>
                <a:spcPts val="0"/>
              </a:spcAft>
              <a:buFont typeface="Arial"/>
              <a:buNone/>
              <a:defRPr/>
            </a:pPr>
            <a:r>
              <a:rPr lang="en-US" sz="2000" dirty="0" smtClean="0">
                <a:latin typeface="Century Gothic"/>
                <a:ea typeface="+mn-ea"/>
                <a:cs typeface="Century Gothic"/>
              </a:rPr>
              <a:t>Students </a:t>
            </a:r>
            <a:r>
              <a:rPr lang="en-US" sz="2000" dirty="0">
                <a:latin typeface="Century Gothic"/>
                <a:ea typeface="+mn-ea"/>
                <a:cs typeface="Century Gothic"/>
              </a:rPr>
              <a:t>will be able </a:t>
            </a:r>
            <a:r>
              <a:rPr lang="en-US" sz="2000" dirty="0" smtClean="0">
                <a:latin typeface="Century Gothic"/>
                <a:ea typeface="+mn-ea"/>
                <a:cs typeface="Century Gothic"/>
              </a:rPr>
              <a:t>to </a:t>
            </a:r>
            <a:r>
              <a:rPr lang="en-US" sz="2000" dirty="0" smtClean="0">
                <a:solidFill>
                  <a:schemeClr val="tx1">
                    <a:lumMod val="50000"/>
                    <a:lumOff val="50000"/>
                  </a:schemeClr>
                </a:solidFill>
                <a:latin typeface="Century Gothic"/>
                <a:ea typeface="+mn-ea"/>
                <a:cs typeface="Century Gothic"/>
              </a:rPr>
              <a:t>(</a:t>
            </a:r>
            <a:r>
              <a:rPr lang="en-US" sz="2000" dirty="0" smtClean="0">
                <a:solidFill>
                  <a:srgbClr val="008000"/>
                </a:solidFill>
                <a:latin typeface="Century Gothic"/>
                <a:ea typeface="+mn-ea"/>
                <a:cs typeface="Century Gothic"/>
              </a:rPr>
              <a:t>function</a:t>
            </a:r>
            <a:r>
              <a:rPr lang="en-US" sz="2000" dirty="0" smtClean="0">
                <a:solidFill>
                  <a:schemeClr val="tx1">
                    <a:lumMod val="50000"/>
                    <a:lumOff val="50000"/>
                  </a:schemeClr>
                </a:solidFill>
                <a:latin typeface="Century Gothic"/>
                <a:ea typeface="+mn-ea"/>
                <a:cs typeface="Century Gothic"/>
              </a:rPr>
              <a:t>)    (</a:t>
            </a:r>
            <a:r>
              <a:rPr lang="en-US" sz="1900" dirty="0" smtClean="0">
                <a:solidFill>
                  <a:srgbClr val="FF6600"/>
                </a:solidFill>
                <a:latin typeface="Century Gothic"/>
                <a:ea typeface="+mn-ea"/>
                <a:cs typeface="Century Gothic"/>
              </a:rPr>
              <a:t>ELD content</a:t>
            </a:r>
            <a:r>
              <a:rPr lang="en-US" sz="1900" dirty="0" smtClean="0">
                <a:solidFill>
                  <a:schemeClr val="tx1">
                    <a:lumMod val="50000"/>
                    <a:lumOff val="50000"/>
                  </a:schemeClr>
                </a:solidFill>
                <a:latin typeface="Century Gothic"/>
                <a:ea typeface="+mn-ea"/>
                <a:cs typeface="Century Gothic"/>
              </a:rPr>
              <a:t> </a:t>
            </a:r>
            <a:r>
              <a:rPr lang="en-US" sz="2000" dirty="0">
                <a:solidFill>
                  <a:schemeClr val="tx1">
                    <a:lumMod val="50000"/>
                    <a:lumOff val="50000"/>
                  </a:schemeClr>
                </a:solidFill>
                <a:latin typeface="Century Gothic"/>
                <a:ea typeface="+mn-ea"/>
                <a:cs typeface="Century Gothic"/>
              </a:rPr>
              <a:t>) </a:t>
            </a:r>
            <a:r>
              <a:rPr lang="en-US" sz="2000" dirty="0" smtClean="0">
                <a:latin typeface="Century Gothic"/>
                <a:ea typeface="+mn-ea"/>
                <a:cs typeface="Century Gothic"/>
              </a:rPr>
              <a:t>using </a:t>
            </a:r>
            <a:r>
              <a:rPr lang="en-US" sz="2000" dirty="0" smtClean="0">
                <a:solidFill>
                  <a:schemeClr val="tx1">
                    <a:lumMod val="50000"/>
                    <a:lumOff val="50000"/>
                  </a:schemeClr>
                </a:solidFill>
                <a:latin typeface="Century Gothic"/>
                <a:ea typeface="+mn-ea"/>
                <a:cs typeface="Century Gothic"/>
              </a:rPr>
              <a:t>(</a:t>
            </a:r>
            <a:r>
              <a:rPr lang="en-US" sz="1900" dirty="0">
                <a:solidFill>
                  <a:srgbClr val="0000FF"/>
                </a:solidFill>
                <a:latin typeface="Century Gothic"/>
                <a:ea typeface="+mn-ea"/>
                <a:cs typeface="Century Gothic"/>
              </a:rPr>
              <a:t>f</a:t>
            </a:r>
            <a:r>
              <a:rPr lang="en-US" sz="1900" dirty="0" smtClean="0">
                <a:solidFill>
                  <a:srgbClr val="0000FF"/>
                </a:solidFill>
                <a:latin typeface="Century Gothic"/>
                <a:ea typeface="+mn-ea"/>
                <a:cs typeface="Century Gothic"/>
              </a:rPr>
              <a:t>orm/specific</a:t>
            </a:r>
            <a:endParaRPr lang="en-US" sz="2000" dirty="0" smtClean="0">
              <a:solidFill>
                <a:schemeClr val="tx1">
                  <a:lumMod val="50000"/>
                  <a:lumOff val="50000"/>
                </a:schemeClr>
              </a:solidFill>
              <a:latin typeface="Century Gothic"/>
              <a:ea typeface="+mn-ea"/>
              <a:cs typeface="Century Gothic"/>
            </a:endParaRPr>
          </a:p>
          <a:p>
            <a:pPr marL="0" indent="0" eaLnBrk="1" fontAlgn="auto" hangingPunct="1">
              <a:lnSpc>
                <a:spcPct val="130000"/>
              </a:lnSpc>
              <a:spcAft>
                <a:spcPts val="0"/>
              </a:spcAft>
              <a:buFont typeface="Arial"/>
              <a:buNone/>
              <a:defRPr/>
            </a:pPr>
            <a:endParaRPr lang="en-US" sz="2000" dirty="0" smtClean="0">
              <a:solidFill>
                <a:schemeClr val="tx1">
                  <a:lumMod val="50000"/>
                  <a:lumOff val="50000"/>
                </a:schemeClr>
              </a:solidFill>
              <a:latin typeface="Century Gothic"/>
              <a:ea typeface="+mn-ea"/>
              <a:cs typeface="Century Gothic"/>
            </a:endParaRPr>
          </a:p>
          <a:p>
            <a:pPr marL="0" indent="0" eaLnBrk="1" fontAlgn="auto" hangingPunct="1">
              <a:lnSpc>
                <a:spcPct val="130000"/>
              </a:lnSpc>
              <a:spcAft>
                <a:spcPts val="0"/>
              </a:spcAft>
              <a:buFont typeface="Arial"/>
              <a:buNone/>
              <a:defRPr/>
            </a:pPr>
            <a:endParaRPr lang="en-US" sz="2000" dirty="0" smtClean="0">
              <a:solidFill>
                <a:schemeClr val="tx1">
                  <a:lumMod val="50000"/>
                  <a:lumOff val="50000"/>
                </a:schemeClr>
              </a:solidFill>
              <a:latin typeface="Century Gothic"/>
              <a:ea typeface="+mn-ea"/>
              <a:cs typeface="Century Gothic"/>
            </a:endParaRPr>
          </a:p>
          <a:p>
            <a:pPr marL="0" indent="0" eaLnBrk="1" fontAlgn="auto" hangingPunct="1">
              <a:lnSpc>
                <a:spcPct val="130000"/>
              </a:lnSpc>
              <a:spcAft>
                <a:spcPts val="0"/>
              </a:spcAft>
              <a:buFont typeface="Arial"/>
              <a:buNone/>
              <a:defRPr/>
            </a:pPr>
            <a:r>
              <a:rPr lang="en-US" sz="2000" dirty="0" smtClean="0">
                <a:solidFill>
                  <a:srgbClr val="0000FF"/>
                </a:solidFill>
                <a:latin typeface="Century Gothic"/>
                <a:ea typeface="+mn-ea"/>
                <a:cs typeface="Century Gothic"/>
              </a:rPr>
              <a:t>language</a:t>
            </a:r>
            <a:r>
              <a:rPr lang="en-US" sz="2000" dirty="0">
                <a:solidFill>
                  <a:schemeClr val="tx1">
                    <a:lumMod val="50000"/>
                    <a:lumOff val="50000"/>
                  </a:schemeClr>
                </a:solidFill>
                <a:latin typeface="Century Gothic"/>
                <a:ea typeface="+mn-ea"/>
                <a:cs typeface="Century Gothic"/>
              </a:rPr>
              <a:t>) </a:t>
            </a:r>
            <a:r>
              <a:rPr lang="en-US" sz="2000" dirty="0" smtClean="0">
                <a:solidFill>
                  <a:schemeClr val="tx1">
                    <a:lumMod val="50000"/>
                    <a:lumOff val="50000"/>
                  </a:schemeClr>
                </a:solidFill>
                <a:latin typeface="Century Gothic"/>
                <a:ea typeface="+mn-ea"/>
                <a:cs typeface="Century Gothic"/>
              </a:rPr>
              <a:t> </a:t>
            </a:r>
            <a:r>
              <a:rPr lang="en-US" sz="2000" dirty="0" smtClean="0">
                <a:latin typeface="Century Gothic"/>
                <a:ea typeface="+mn-ea"/>
                <a:cs typeface="Century Gothic"/>
              </a:rPr>
              <a:t>in </a:t>
            </a:r>
            <a:r>
              <a:rPr lang="en-US" sz="2000" dirty="0">
                <a:latin typeface="Century Gothic"/>
                <a:ea typeface="+mn-ea"/>
                <a:cs typeface="Century Gothic"/>
              </a:rPr>
              <a:t>a</a:t>
            </a:r>
            <a:r>
              <a:rPr lang="en-US" sz="2000" dirty="0">
                <a:solidFill>
                  <a:schemeClr val="tx1">
                    <a:lumMod val="50000"/>
                    <a:lumOff val="50000"/>
                  </a:schemeClr>
                </a:solidFill>
                <a:latin typeface="Century Gothic"/>
                <a:ea typeface="+mn-ea"/>
                <a:cs typeface="Century Gothic"/>
              </a:rPr>
              <a:t> (</a:t>
            </a:r>
            <a:r>
              <a:rPr lang="en-US" sz="2000" dirty="0">
                <a:solidFill>
                  <a:srgbClr val="8919DC"/>
                </a:solidFill>
                <a:latin typeface="Century Gothic"/>
                <a:ea typeface="+mn-ea"/>
                <a:cs typeface="Century Gothic"/>
              </a:rPr>
              <a:t>type of </a:t>
            </a:r>
            <a:r>
              <a:rPr lang="en-US" sz="2000" dirty="0" smtClean="0">
                <a:solidFill>
                  <a:srgbClr val="8919DC"/>
                </a:solidFill>
                <a:latin typeface="Century Gothic"/>
                <a:ea typeface="+mn-ea"/>
                <a:cs typeface="Century Gothic"/>
              </a:rPr>
              <a:t>engagement activity</a:t>
            </a:r>
            <a:r>
              <a:rPr lang="en-US" sz="2000" dirty="0">
                <a:solidFill>
                  <a:schemeClr val="tx1">
                    <a:lumMod val="50000"/>
                    <a:lumOff val="50000"/>
                  </a:schemeClr>
                </a:solidFill>
                <a:latin typeface="Century Gothic"/>
                <a:ea typeface="+mn-ea"/>
                <a:cs typeface="Century Gothic"/>
              </a:rPr>
              <a:t>).</a:t>
            </a:r>
          </a:p>
          <a:p>
            <a:pPr marL="292100" indent="0" algn="dist" eaLnBrk="1" fontAlgn="auto" hangingPunct="1">
              <a:spcAft>
                <a:spcPts val="0"/>
              </a:spcAft>
              <a:buFont typeface="Arial"/>
              <a:buNone/>
              <a:defRPr/>
            </a:pPr>
            <a:endParaRPr lang="en-US" sz="2000" b="1" dirty="0">
              <a:solidFill>
                <a:schemeClr val="tx1">
                  <a:lumMod val="50000"/>
                  <a:lumOff val="50000"/>
                </a:schemeClr>
              </a:solidFill>
              <a:latin typeface="Century Gothic"/>
              <a:ea typeface="+mn-ea"/>
              <a:cs typeface="Century Gothic"/>
            </a:endParaRPr>
          </a:p>
          <a:p>
            <a:pPr marL="457200" indent="-457200" eaLnBrk="1" fontAlgn="auto" hangingPunct="1">
              <a:lnSpc>
                <a:spcPct val="130000"/>
              </a:lnSpc>
              <a:spcAft>
                <a:spcPts val="0"/>
              </a:spcAft>
              <a:buFont typeface="Arial"/>
              <a:buAutoNum type="arabicPeriod"/>
              <a:defRPr/>
            </a:pPr>
            <a:endParaRPr lang="en-US" sz="1800" dirty="0" smtClean="0">
              <a:solidFill>
                <a:schemeClr val="tx1">
                  <a:lumMod val="50000"/>
                  <a:lumOff val="50000"/>
                </a:schemeClr>
              </a:solidFill>
              <a:ea typeface="+mn-ea"/>
              <a:cs typeface="Century Gothic"/>
            </a:endParaRPr>
          </a:p>
          <a:p>
            <a:pPr eaLnBrk="1" fontAlgn="auto" hangingPunct="1">
              <a:spcAft>
                <a:spcPts val="0"/>
              </a:spcAft>
              <a:buFont typeface="Arial" panose="020B0604020202020204" pitchFamily="34" charset="0"/>
              <a:buChar char="•"/>
              <a:defRPr/>
            </a:pPr>
            <a:r>
              <a:rPr lang="en-US" sz="1800" dirty="0" smtClean="0">
                <a:latin typeface="Century Gothic"/>
                <a:ea typeface="+mn-ea"/>
                <a:cs typeface="Century Gothic"/>
              </a:rPr>
              <a:t>Collaboratively work with a partner to identify the different components </a:t>
            </a:r>
            <a:endParaRPr lang="en-US" sz="1800" dirty="0">
              <a:latin typeface="Century Gothic"/>
              <a:ea typeface="+mn-ea"/>
              <a:cs typeface="Century Gothic"/>
            </a:endParaRPr>
          </a:p>
          <a:p>
            <a:pPr marL="400050" lvl="1" indent="0" eaLnBrk="1" fontAlgn="auto" hangingPunct="1">
              <a:spcAft>
                <a:spcPts val="0"/>
              </a:spcAft>
              <a:buFont typeface="Arial" charset="0"/>
              <a:buNone/>
              <a:defRPr/>
            </a:pPr>
            <a:r>
              <a:rPr lang="en-US" sz="1800" dirty="0" smtClean="0">
                <a:latin typeface="Century Gothic"/>
                <a:ea typeface="+mn-ea"/>
                <a:cs typeface="Century Gothic"/>
              </a:rPr>
              <a:t>of the sample ELD Objectives</a:t>
            </a:r>
          </a:p>
          <a:p>
            <a:pPr eaLnBrk="1" fontAlgn="auto" hangingPunct="1">
              <a:lnSpc>
                <a:spcPct val="130000"/>
              </a:lnSpc>
              <a:spcAft>
                <a:spcPts val="0"/>
              </a:spcAft>
              <a:buFont typeface="Arial" panose="020B0604020202020204" pitchFamily="34" charset="0"/>
              <a:buChar char="•"/>
              <a:defRPr/>
            </a:pPr>
            <a:r>
              <a:rPr lang="en-US" sz="1800" dirty="0" smtClean="0">
                <a:latin typeface="Century Gothic"/>
                <a:ea typeface="+mn-ea"/>
                <a:cs typeface="Century Gothic"/>
              </a:rPr>
              <a:t>Be prepared to share</a:t>
            </a:r>
          </a:p>
          <a:p>
            <a:pPr marL="0" indent="0" eaLnBrk="1" fontAlgn="auto" hangingPunct="1">
              <a:lnSpc>
                <a:spcPct val="110000"/>
              </a:lnSpc>
              <a:spcAft>
                <a:spcPts val="0"/>
              </a:spcAft>
              <a:buFont typeface="Arial" charset="0"/>
              <a:buNone/>
              <a:defRPr/>
            </a:pPr>
            <a:endParaRPr lang="en-US" dirty="0" smtClean="0">
              <a:solidFill>
                <a:schemeClr val="tx1">
                  <a:lumMod val="50000"/>
                  <a:lumOff val="50000"/>
                </a:schemeClr>
              </a:solidFill>
              <a:latin typeface="Times New Roman"/>
              <a:ea typeface="+mn-ea"/>
              <a:cs typeface="Times New Roman"/>
            </a:endParaRPr>
          </a:p>
        </p:txBody>
      </p:sp>
      <p:sp>
        <p:nvSpPr>
          <p:cNvPr id="7" name="Double Brace 6"/>
          <p:cNvSpPr>
            <a:spLocks noChangeArrowheads="1"/>
          </p:cNvSpPr>
          <p:nvPr/>
        </p:nvSpPr>
        <p:spPr bwMode="auto">
          <a:xfrm rot="-5400000">
            <a:off x="5114131" y="2229644"/>
            <a:ext cx="436563" cy="1838325"/>
          </a:xfrm>
          <a:prstGeom prst="bracePair">
            <a:avLst>
              <a:gd name="adj" fmla="val 8333"/>
            </a:avLst>
          </a:prstGeom>
          <a:noFill/>
          <a:ln w="28575">
            <a:solidFill>
              <a:srgbClr val="58606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rgbClr val="FF6600"/>
              </a:solidFill>
              <a:latin typeface="+mn-lt"/>
              <a:ea typeface="+mn-ea"/>
              <a:cs typeface="+mn-cs"/>
            </a:endParaRPr>
          </a:p>
        </p:txBody>
      </p:sp>
      <p:sp>
        <p:nvSpPr>
          <p:cNvPr id="26628" name="TextBox 7"/>
          <p:cNvSpPr txBox="1">
            <a:spLocks noChangeArrowheads="1"/>
          </p:cNvSpPr>
          <p:nvPr/>
        </p:nvSpPr>
        <p:spPr bwMode="auto">
          <a:xfrm flipH="1">
            <a:off x="4406900" y="3397250"/>
            <a:ext cx="1841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6600"/>
                </a:solidFill>
                <a:latin typeface="Century Gothic" charset="0"/>
              </a:rPr>
              <a:t>Part II: Learning</a:t>
            </a:r>
          </a:p>
          <a:p>
            <a:pPr algn="ctr" eaLnBrk="1" hangingPunct="1"/>
            <a:r>
              <a:rPr lang="en-US" sz="1600">
                <a:solidFill>
                  <a:srgbClr val="FF6600"/>
                </a:solidFill>
                <a:latin typeface="Century Gothic" charset="0"/>
              </a:rPr>
              <a:t> How English Works</a:t>
            </a:r>
          </a:p>
        </p:txBody>
      </p:sp>
      <p:sp>
        <p:nvSpPr>
          <p:cNvPr id="9" name="Double Brace 8"/>
          <p:cNvSpPr>
            <a:spLocks noChangeArrowheads="1"/>
          </p:cNvSpPr>
          <p:nvPr/>
        </p:nvSpPr>
        <p:spPr bwMode="auto">
          <a:xfrm rot="-5400000">
            <a:off x="3708400" y="2732088"/>
            <a:ext cx="407987" cy="3525838"/>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26630" name="TextBox 9"/>
          <p:cNvSpPr txBox="1">
            <a:spLocks noChangeArrowheads="1"/>
          </p:cNvSpPr>
          <p:nvPr/>
        </p:nvSpPr>
        <p:spPr bwMode="auto">
          <a:xfrm flipH="1">
            <a:off x="2905125" y="4676775"/>
            <a:ext cx="220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8919DC"/>
                </a:solidFill>
                <a:latin typeface="Century Gothic" charset="0"/>
              </a:rPr>
              <a:t>Part I: Interacting in Meaningful Ways</a:t>
            </a:r>
          </a:p>
        </p:txBody>
      </p:sp>
      <p:sp>
        <p:nvSpPr>
          <p:cNvPr id="26631" name="TextBox 7"/>
          <p:cNvSpPr txBox="1">
            <a:spLocks noChangeArrowheads="1"/>
          </p:cNvSpPr>
          <p:nvPr/>
        </p:nvSpPr>
        <p:spPr bwMode="auto">
          <a:xfrm flipH="1">
            <a:off x="2362200" y="3378200"/>
            <a:ext cx="2239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008000"/>
                </a:solidFill>
                <a:latin typeface="Century Gothic" charset="0"/>
              </a:rPr>
              <a:t>Teacher Resources:</a:t>
            </a:r>
          </a:p>
          <a:p>
            <a:pPr algn="ctr" eaLnBrk="1" hangingPunct="1"/>
            <a:r>
              <a:rPr lang="en-US" sz="1600">
                <a:solidFill>
                  <a:srgbClr val="008000"/>
                </a:solidFill>
                <a:latin typeface="Century Gothic" charset="0"/>
              </a:rPr>
              <a:t>Purposes for Using Language</a:t>
            </a:r>
          </a:p>
        </p:txBody>
      </p:sp>
      <p:sp>
        <p:nvSpPr>
          <p:cNvPr id="10" name="Double Brace 9"/>
          <p:cNvSpPr>
            <a:spLocks noChangeArrowheads="1"/>
          </p:cNvSpPr>
          <p:nvPr/>
        </p:nvSpPr>
        <p:spPr bwMode="auto">
          <a:xfrm rot="-5400000">
            <a:off x="3423443" y="2539207"/>
            <a:ext cx="436563" cy="1219200"/>
          </a:xfrm>
          <a:prstGeom prst="bracePair">
            <a:avLst>
              <a:gd name="adj" fmla="val 8333"/>
            </a:avLst>
          </a:prstGeom>
          <a:noFill/>
          <a:ln w="28575">
            <a:solidFill>
              <a:srgbClr val="B2631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rgbClr val="FF6600"/>
              </a:solidFill>
              <a:latin typeface="+mn-lt"/>
              <a:ea typeface="+mn-ea"/>
              <a:cs typeface="+mn-cs"/>
            </a:endParaRPr>
          </a:p>
        </p:txBody>
      </p:sp>
      <p:sp>
        <p:nvSpPr>
          <p:cNvPr id="11" name="TextBox 7"/>
          <p:cNvSpPr txBox="1">
            <a:spLocks noChangeArrowheads="1"/>
          </p:cNvSpPr>
          <p:nvPr/>
        </p:nvSpPr>
        <p:spPr bwMode="auto">
          <a:xfrm flipH="1">
            <a:off x="6910388" y="3390900"/>
            <a:ext cx="1841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6600"/>
                </a:solidFill>
                <a:latin typeface="Century Gothic" charset="0"/>
              </a:rPr>
              <a:t>Part II: Learning</a:t>
            </a:r>
          </a:p>
          <a:p>
            <a:pPr algn="ctr" eaLnBrk="1" hangingPunct="1"/>
            <a:r>
              <a:rPr lang="en-US" sz="1600">
                <a:solidFill>
                  <a:srgbClr val="FF6600"/>
                </a:solidFill>
                <a:latin typeface="Century Gothic" charset="0"/>
              </a:rPr>
              <a:t> How English Works OR other sources</a:t>
            </a:r>
          </a:p>
        </p:txBody>
      </p:sp>
    </p:spTree>
    <p:extLst>
      <p:ext uri="{BB962C8B-B14F-4D97-AF65-F5344CB8AC3E}">
        <p14:creationId xmlns:p14="http://schemas.microsoft.com/office/powerpoint/2010/main" val="708986112"/>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P spid="26631"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2975"/>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sz="4000" b="1">
                <a:solidFill>
                  <a:srgbClr val="000000"/>
                </a:solidFill>
                <a:effectLst>
                  <a:outerShdw blurRad="38100" dist="38100" dir="2700000" algn="tl">
                    <a:srgbClr val="DDDDDD"/>
                  </a:outerShdw>
                </a:effectLst>
                <a:latin typeface="Century Gothic" charset="0"/>
              </a:rPr>
              <a:t>Guided Practice</a:t>
            </a:r>
          </a:p>
        </p:txBody>
      </p:sp>
      <p:sp>
        <p:nvSpPr>
          <p:cNvPr id="81922" name="Content Placeholder 2"/>
          <p:cNvSpPr>
            <a:spLocks noGrp="1"/>
          </p:cNvSpPr>
          <p:nvPr>
            <p:ph idx="1"/>
          </p:nvPr>
        </p:nvSpPr>
        <p:spPr>
          <a:xfrm>
            <a:off x="177800" y="1366838"/>
            <a:ext cx="8699500" cy="2976562"/>
          </a:xfrm>
        </p:spPr>
        <p:txBody>
          <a:bodyPr/>
          <a:lstStyle/>
          <a:p>
            <a:pPr marL="292100" indent="0" eaLnBrk="1" hangingPunct="1">
              <a:buFont typeface="Arial" charset="0"/>
              <a:buNone/>
            </a:pPr>
            <a:r>
              <a:rPr lang="en-US" sz="2400" b="1" u="sng" dirty="0">
                <a:latin typeface="Century Gothic" charset="0"/>
              </a:rPr>
              <a:t>Example ELD Objective</a:t>
            </a:r>
          </a:p>
          <a:p>
            <a:pPr marL="292100" indent="0" eaLnBrk="1" hangingPunct="1">
              <a:buFont typeface="Arial" charset="0"/>
              <a:buNone/>
            </a:pPr>
            <a:r>
              <a:rPr lang="en-US" sz="2200" dirty="0">
                <a:latin typeface="Century Gothic" charset="0"/>
              </a:rPr>
              <a:t>Students will be able to express cause and effect by combining clauses and joining ideas using specific terms such as because of, since, therefore while working collaboratively in a discussion with a partner.</a:t>
            </a:r>
          </a:p>
        </p:txBody>
      </p:sp>
      <p:sp>
        <p:nvSpPr>
          <p:cNvPr id="81923" name="Rectangle 5"/>
          <p:cNvSpPr>
            <a:spLocks noChangeArrowheads="1"/>
          </p:cNvSpPr>
          <p:nvPr/>
        </p:nvSpPr>
        <p:spPr bwMode="auto">
          <a:xfrm>
            <a:off x="177800" y="3363913"/>
            <a:ext cx="8724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eaLnBrk="1" hangingPunct="1">
              <a:buFont typeface="Arial" charset="0"/>
              <a:buNone/>
            </a:pPr>
            <a:r>
              <a:rPr lang="en-US" sz="2200" dirty="0">
                <a:latin typeface="Century Gothic" charset="0"/>
              </a:rPr>
              <a:t>Students will be able to (</a:t>
            </a:r>
            <a:r>
              <a:rPr lang="en-US" sz="2200" dirty="0">
                <a:solidFill>
                  <a:srgbClr val="008000"/>
                </a:solidFill>
                <a:latin typeface="Century Gothic" charset="0"/>
              </a:rPr>
              <a:t>function</a:t>
            </a:r>
            <a:r>
              <a:rPr lang="en-US" sz="2200" dirty="0">
                <a:solidFill>
                  <a:srgbClr val="000000"/>
                </a:solidFill>
                <a:latin typeface="Century Gothic" charset="0"/>
              </a:rPr>
              <a:t>)</a:t>
            </a:r>
            <a:r>
              <a:rPr lang="en-US" sz="2200" dirty="0">
                <a:solidFill>
                  <a:srgbClr val="FF0000"/>
                </a:solidFill>
                <a:latin typeface="Century Gothic" charset="0"/>
              </a:rPr>
              <a:t>   </a:t>
            </a:r>
            <a:r>
              <a:rPr lang="en-US" sz="2200" dirty="0">
                <a:latin typeface="Century Gothic" charset="0"/>
              </a:rPr>
              <a:t>(</a:t>
            </a:r>
            <a:r>
              <a:rPr lang="en-US" sz="2200" dirty="0">
                <a:solidFill>
                  <a:srgbClr val="FF6600"/>
                </a:solidFill>
                <a:latin typeface="Century Gothic" charset="0"/>
              </a:rPr>
              <a:t>ELD content</a:t>
            </a:r>
            <a:r>
              <a:rPr lang="en-US" sz="2200" dirty="0">
                <a:latin typeface="Century Gothic" charset="0"/>
              </a:rPr>
              <a:t> )  using  (</a:t>
            </a:r>
            <a:r>
              <a:rPr lang="en-US" sz="2200" dirty="0">
                <a:solidFill>
                  <a:srgbClr val="0000FF"/>
                </a:solidFill>
                <a:latin typeface="Century Gothic" charset="0"/>
              </a:rPr>
              <a:t>form/specific language</a:t>
            </a:r>
            <a:r>
              <a:rPr lang="en-US" sz="2200" dirty="0">
                <a:latin typeface="Century Gothic" charset="0"/>
              </a:rPr>
              <a:t>) in a (</a:t>
            </a:r>
            <a:r>
              <a:rPr lang="en-US" sz="2200" dirty="0">
                <a:solidFill>
                  <a:srgbClr val="8919DC"/>
                </a:solidFill>
                <a:latin typeface="Century Gothic" charset="0"/>
              </a:rPr>
              <a:t>type of engagement activity</a:t>
            </a:r>
            <a:r>
              <a:rPr lang="en-US" sz="2200" dirty="0">
                <a:latin typeface="Century Gothic" charset="0"/>
              </a:rPr>
              <a:t>)</a:t>
            </a:r>
            <a:r>
              <a:rPr lang="en-US" sz="2200" dirty="0">
                <a:solidFill>
                  <a:srgbClr val="8919DC"/>
                </a:solidFill>
                <a:latin typeface="Century Gothic" charset="0"/>
              </a:rPr>
              <a:t>.</a:t>
            </a:r>
          </a:p>
        </p:txBody>
      </p:sp>
      <p:sp>
        <p:nvSpPr>
          <p:cNvPr id="22" name="Content Placeholder 2"/>
          <p:cNvSpPr txBox="1">
            <a:spLocks/>
          </p:cNvSpPr>
          <p:nvPr/>
        </p:nvSpPr>
        <p:spPr bwMode="auto">
          <a:xfrm>
            <a:off x="3379065" y="1847072"/>
            <a:ext cx="4137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200" dirty="0">
                <a:solidFill>
                  <a:srgbClr val="00B050"/>
                </a:solidFill>
                <a:latin typeface="Century Gothic" charset="0"/>
              </a:rPr>
              <a:t>express cause and effect</a:t>
            </a:r>
            <a:endParaRPr lang="en-US" sz="2200" dirty="0">
              <a:solidFill>
                <a:srgbClr val="7F7F7F"/>
              </a:solidFill>
              <a:latin typeface="Century Gothic" charset="0"/>
            </a:endParaRPr>
          </a:p>
        </p:txBody>
      </p:sp>
      <p:sp>
        <p:nvSpPr>
          <p:cNvPr id="7" name="Content Placeholder 2"/>
          <p:cNvSpPr txBox="1">
            <a:spLocks/>
          </p:cNvSpPr>
          <p:nvPr/>
        </p:nvSpPr>
        <p:spPr bwMode="auto">
          <a:xfrm>
            <a:off x="177800" y="2858885"/>
            <a:ext cx="668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200" dirty="0">
                <a:solidFill>
                  <a:srgbClr val="8919DC"/>
                </a:solidFill>
                <a:latin typeface="Century Gothic" charset="0"/>
              </a:rPr>
              <a:t>collaboratively in a discussion with a partner</a:t>
            </a:r>
            <a:endParaRPr lang="en-US" sz="2200" dirty="0">
              <a:solidFill>
                <a:srgbClr val="7F7F7F"/>
              </a:solidFill>
              <a:latin typeface="Century Gothic" charset="0"/>
            </a:endParaRPr>
          </a:p>
        </p:txBody>
      </p:sp>
      <p:sp>
        <p:nvSpPr>
          <p:cNvPr id="10" name="Content Placeholder 2"/>
          <p:cNvSpPr txBox="1">
            <a:spLocks/>
          </p:cNvSpPr>
          <p:nvPr/>
        </p:nvSpPr>
        <p:spPr bwMode="auto">
          <a:xfrm>
            <a:off x="177800" y="2182424"/>
            <a:ext cx="58134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200" dirty="0">
                <a:solidFill>
                  <a:srgbClr val="FF6600"/>
                </a:solidFill>
                <a:latin typeface="Century Gothic" charset="0"/>
              </a:rPr>
              <a:t>combining clauses and joining ideas</a:t>
            </a:r>
            <a:endParaRPr lang="en-US" sz="2200" dirty="0">
              <a:solidFill>
                <a:srgbClr val="7F7F7F"/>
              </a:solidFill>
              <a:latin typeface="Century Gothic" charset="0"/>
            </a:endParaRPr>
          </a:p>
        </p:txBody>
      </p:sp>
      <p:sp>
        <p:nvSpPr>
          <p:cNvPr id="11" name="Content Placeholder 2"/>
          <p:cNvSpPr txBox="1">
            <a:spLocks/>
          </p:cNvSpPr>
          <p:nvPr/>
        </p:nvSpPr>
        <p:spPr bwMode="auto">
          <a:xfrm>
            <a:off x="1256434" y="2526882"/>
            <a:ext cx="457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200" dirty="0" smtClean="0">
                <a:solidFill>
                  <a:srgbClr val="0000FF"/>
                </a:solidFill>
                <a:latin typeface="Century Gothic" charset="0"/>
              </a:rPr>
              <a:t>because of</a:t>
            </a:r>
            <a:r>
              <a:rPr lang="en-US" sz="2200" dirty="0">
                <a:solidFill>
                  <a:srgbClr val="0000FF"/>
                </a:solidFill>
                <a:latin typeface="Century Gothic" charset="0"/>
              </a:rPr>
              <a:t>, since, therefore</a:t>
            </a:r>
            <a:endParaRPr lang="en-US" sz="2200" dirty="0">
              <a:solidFill>
                <a:srgbClr val="7F7F7F"/>
              </a:solidFill>
              <a:latin typeface="Century Gothic" charset="0"/>
            </a:endParaRPr>
          </a:p>
        </p:txBody>
      </p:sp>
    </p:spTree>
    <p:extLst>
      <p:ext uri="{BB962C8B-B14F-4D97-AF65-F5344CB8AC3E}">
        <p14:creationId xmlns:p14="http://schemas.microsoft.com/office/powerpoint/2010/main" val="2140403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gtEl>
                                        <p:attrNameLst>
                                          <p:attrName>style.visibility</p:attrName>
                                        </p:attrNameLst>
                                      </p:cBhvr>
                                      <p:to>
                                        <p:strVal val="visible"/>
                                      </p:to>
                                    </p:set>
                                    <p:anim calcmode="lin" valueType="num">
                                      <p:cBhvr additive="base">
                                        <p:cTn id="19" dur="500" fill="hold"/>
                                        <p:tgtEl>
                                          <p:spTgt spid="81923"/>
                                        </p:tgtEl>
                                        <p:attrNameLst>
                                          <p:attrName>ppt_x</p:attrName>
                                        </p:attrNameLst>
                                      </p:cBhvr>
                                      <p:tavLst>
                                        <p:tav tm="0">
                                          <p:val>
                                            <p:strVal val="#ppt_x"/>
                                          </p:val>
                                        </p:tav>
                                        <p:tav tm="100000">
                                          <p:val>
                                            <p:strVal val="#ppt_x"/>
                                          </p:val>
                                        </p:tav>
                                      </p:tavLst>
                                    </p:anim>
                                    <p:anim calcmode="lin" valueType="num">
                                      <p:cBhvr additive="base">
                                        <p:cTn id="20" dur="500" fill="hold"/>
                                        <p:tgtEl>
                                          <p:spTgt spid="819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P spid="81923" grpId="0"/>
      <p:bldP spid="22" grpId="0"/>
      <p:bldP spid="7"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7175"/>
            <a:ext cx="8715375" cy="819150"/>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sz="4000" b="1">
                <a:solidFill>
                  <a:srgbClr val="000000"/>
                </a:solidFill>
                <a:effectLst>
                  <a:outerShdw blurRad="38100" dist="38100" dir="2700000" algn="tl">
                    <a:srgbClr val="DDDDDD"/>
                  </a:outerShdw>
                </a:effectLst>
                <a:latin typeface="Century Gothic" charset="0"/>
              </a:rPr>
              <a:t>Analyze ELD Objectives</a:t>
            </a:r>
          </a:p>
        </p:txBody>
      </p:sp>
      <p:sp>
        <p:nvSpPr>
          <p:cNvPr id="5" name="Content Placeholder 4"/>
          <p:cNvSpPr>
            <a:spLocks noGrp="1"/>
          </p:cNvSpPr>
          <p:nvPr>
            <p:ph idx="1"/>
          </p:nvPr>
        </p:nvSpPr>
        <p:spPr>
          <a:xfrm>
            <a:off x="263525" y="1193800"/>
            <a:ext cx="8267700" cy="5435600"/>
          </a:xfrm>
        </p:spPr>
        <p:txBody>
          <a:bodyPr>
            <a:normAutofit lnSpcReduction="10000"/>
          </a:bodyPr>
          <a:lstStyle/>
          <a:p>
            <a:pPr marL="400050" lvl="1" indent="0">
              <a:lnSpc>
                <a:spcPct val="130000"/>
              </a:lnSpc>
              <a:buNone/>
            </a:pPr>
            <a:r>
              <a:rPr lang="en-US" sz="1900" dirty="0">
                <a:latin typeface="Century Gothic" charset="0"/>
              </a:rPr>
              <a:t>Students will be able to (</a:t>
            </a:r>
            <a:r>
              <a:rPr lang="en-US" sz="1900" dirty="0">
                <a:solidFill>
                  <a:srgbClr val="008000"/>
                </a:solidFill>
                <a:latin typeface="Century Gothic" charset="0"/>
              </a:rPr>
              <a:t>function</a:t>
            </a:r>
            <a:r>
              <a:rPr lang="en-US" sz="1900" dirty="0">
                <a:solidFill>
                  <a:srgbClr val="000000"/>
                </a:solidFill>
                <a:latin typeface="Century Gothic" charset="0"/>
              </a:rPr>
              <a:t>)</a:t>
            </a:r>
            <a:r>
              <a:rPr lang="en-US" sz="1900" dirty="0">
                <a:solidFill>
                  <a:srgbClr val="FF0000"/>
                </a:solidFill>
                <a:latin typeface="Century Gothic" charset="0"/>
              </a:rPr>
              <a:t>   </a:t>
            </a:r>
            <a:r>
              <a:rPr lang="en-US" sz="1900" dirty="0">
                <a:latin typeface="Century Gothic" charset="0"/>
              </a:rPr>
              <a:t>(</a:t>
            </a:r>
            <a:r>
              <a:rPr lang="en-US" sz="1900" dirty="0">
                <a:solidFill>
                  <a:srgbClr val="FF6600"/>
                </a:solidFill>
                <a:latin typeface="Century Gothic" charset="0"/>
              </a:rPr>
              <a:t>ELD content</a:t>
            </a:r>
            <a:r>
              <a:rPr lang="en-US" sz="1900" dirty="0">
                <a:latin typeface="Century Gothic" charset="0"/>
              </a:rPr>
              <a:t> )  using  (</a:t>
            </a:r>
            <a:r>
              <a:rPr lang="en-US" sz="1900" dirty="0">
                <a:solidFill>
                  <a:srgbClr val="0000FF"/>
                </a:solidFill>
                <a:latin typeface="Century Gothic" charset="0"/>
              </a:rPr>
              <a:t>form/specific language</a:t>
            </a:r>
            <a:r>
              <a:rPr lang="en-US" sz="1900" dirty="0">
                <a:latin typeface="Century Gothic" charset="0"/>
              </a:rPr>
              <a:t>) in a (</a:t>
            </a:r>
            <a:r>
              <a:rPr lang="en-US" sz="1900" dirty="0">
                <a:solidFill>
                  <a:srgbClr val="8919DC"/>
                </a:solidFill>
                <a:latin typeface="Century Gothic" charset="0"/>
              </a:rPr>
              <a:t>type of engagement activity</a:t>
            </a:r>
            <a:r>
              <a:rPr lang="en-US" sz="1900" dirty="0">
                <a:latin typeface="Century Gothic" charset="0"/>
              </a:rPr>
              <a:t>)</a:t>
            </a:r>
            <a:r>
              <a:rPr lang="en-US" sz="1900" dirty="0">
                <a:solidFill>
                  <a:srgbClr val="8919DC"/>
                </a:solidFill>
                <a:latin typeface="Century Gothic" charset="0"/>
              </a:rPr>
              <a:t>.</a:t>
            </a:r>
          </a:p>
          <a:p>
            <a:pPr marL="857250" lvl="1" indent="-457200" eaLnBrk="1" hangingPunct="1">
              <a:lnSpc>
                <a:spcPct val="130000"/>
              </a:lnSpc>
              <a:buFont typeface="Calibri" charset="0"/>
              <a:buAutoNum type="arabicPeriod"/>
            </a:pPr>
            <a:r>
              <a:rPr lang="en-US" sz="2400" b="1" dirty="0" smtClean="0">
                <a:solidFill>
                  <a:srgbClr val="000000"/>
                </a:solidFill>
                <a:latin typeface="Century Gothic" charset="0"/>
                <a:ea typeface="MS PGothic" charset="0"/>
              </a:rPr>
              <a:t>READ </a:t>
            </a:r>
            <a:r>
              <a:rPr lang="en-US" sz="2400" dirty="0">
                <a:solidFill>
                  <a:srgbClr val="000000"/>
                </a:solidFill>
                <a:latin typeface="Century Gothic" charset="0"/>
                <a:ea typeface="MS PGothic" charset="0"/>
              </a:rPr>
              <a:t>sample ELD objectives</a:t>
            </a:r>
          </a:p>
          <a:p>
            <a:pPr marL="857250" lvl="1" indent="-457200" eaLnBrk="1" hangingPunct="1">
              <a:lnSpc>
                <a:spcPct val="130000"/>
              </a:lnSpc>
              <a:buFont typeface="Calibri" charset="0"/>
              <a:buAutoNum type="arabicPeriod"/>
            </a:pPr>
            <a:r>
              <a:rPr lang="en-US" sz="2400" dirty="0">
                <a:solidFill>
                  <a:srgbClr val="000000"/>
                </a:solidFill>
                <a:latin typeface="Century Gothic" charset="0"/>
                <a:ea typeface="MS PGothic" charset="0"/>
              </a:rPr>
              <a:t>Work with a partner to</a:t>
            </a:r>
            <a:r>
              <a:rPr lang="en-US" sz="2400" b="1" dirty="0">
                <a:solidFill>
                  <a:srgbClr val="000000"/>
                </a:solidFill>
                <a:latin typeface="Century Gothic" charset="0"/>
                <a:ea typeface="MS PGothic" charset="0"/>
              </a:rPr>
              <a:t> IDENTIFY </a:t>
            </a:r>
            <a:r>
              <a:rPr lang="en-US" sz="2400" dirty="0">
                <a:solidFill>
                  <a:srgbClr val="000000"/>
                </a:solidFill>
                <a:latin typeface="Century Gothic" charset="0"/>
                <a:ea typeface="MS PGothic" charset="0"/>
              </a:rPr>
              <a:t>the following:</a:t>
            </a:r>
          </a:p>
          <a:p>
            <a:pPr lvl="2" indent="-342900" eaLnBrk="1" hangingPunct="1">
              <a:lnSpc>
                <a:spcPct val="130000"/>
              </a:lnSpc>
              <a:buFont typeface="Wingdings" charset="0"/>
              <a:buChar char="§"/>
            </a:pPr>
            <a:r>
              <a:rPr lang="en-US" b="1" dirty="0" smtClean="0">
                <a:solidFill>
                  <a:srgbClr val="000000"/>
                </a:solidFill>
                <a:latin typeface="Century Gothic" charset="0"/>
                <a:ea typeface="MS PGothic" charset="0"/>
              </a:rPr>
              <a:t>Function</a:t>
            </a:r>
            <a:r>
              <a:rPr lang="en-US" b="1" dirty="0">
                <a:solidFill>
                  <a:srgbClr val="000000"/>
                </a:solidFill>
                <a:latin typeface="Century Gothic" charset="0"/>
                <a:ea typeface="MS PGothic" charset="0"/>
              </a:rPr>
              <a:t>	</a:t>
            </a:r>
            <a:r>
              <a:rPr lang="en-US" b="1" dirty="0" smtClean="0">
                <a:solidFill>
                  <a:srgbClr val="000000"/>
                </a:solidFill>
                <a:latin typeface="Century Gothic" charset="0"/>
                <a:ea typeface="MS PGothic" charset="0"/>
              </a:rPr>
              <a:t>		    (</a:t>
            </a:r>
            <a:r>
              <a:rPr lang="en-US" b="1" dirty="0">
                <a:solidFill>
                  <a:srgbClr val="000000"/>
                </a:solidFill>
                <a:latin typeface="Century Gothic" charset="0"/>
                <a:ea typeface="MS PGothic" charset="0"/>
              </a:rPr>
              <a:t>Circle)</a:t>
            </a:r>
          </a:p>
          <a:p>
            <a:pPr lvl="2" indent="-342900" eaLnBrk="1" hangingPunct="1">
              <a:lnSpc>
                <a:spcPct val="130000"/>
              </a:lnSpc>
              <a:buFont typeface="Wingdings" charset="0"/>
              <a:buChar char="§"/>
            </a:pPr>
            <a:r>
              <a:rPr lang="en-US" b="1" dirty="0">
                <a:solidFill>
                  <a:srgbClr val="000000"/>
                </a:solidFill>
                <a:latin typeface="Century Gothic" charset="0"/>
                <a:ea typeface="MS PGothic" charset="0"/>
              </a:rPr>
              <a:t>ELD Content	</a:t>
            </a:r>
            <a:r>
              <a:rPr lang="en-US" b="1" dirty="0" smtClean="0">
                <a:solidFill>
                  <a:srgbClr val="000000"/>
                </a:solidFill>
                <a:latin typeface="Century Gothic" charset="0"/>
                <a:ea typeface="MS PGothic" charset="0"/>
              </a:rPr>
              <a:t>               (</a:t>
            </a:r>
            <a:r>
              <a:rPr lang="en-US" b="1" dirty="0">
                <a:solidFill>
                  <a:srgbClr val="000000"/>
                </a:solidFill>
                <a:latin typeface="Century Gothic" charset="0"/>
                <a:ea typeface="MS PGothic" charset="0"/>
              </a:rPr>
              <a:t>Underline)</a:t>
            </a:r>
          </a:p>
          <a:p>
            <a:pPr lvl="2" indent="-342900" eaLnBrk="1" hangingPunct="1">
              <a:lnSpc>
                <a:spcPct val="130000"/>
              </a:lnSpc>
              <a:buFont typeface="Wingdings" charset="0"/>
              <a:buChar char="§"/>
            </a:pPr>
            <a:r>
              <a:rPr lang="en-US" b="1" dirty="0">
                <a:solidFill>
                  <a:srgbClr val="000000"/>
                </a:solidFill>
                <a:latin typeface="Century Gothic" charset="0"/>
                <a:ea typeface="MS PGothic" charset="0"/>
              </a:rPr>
              <a:t>Form/Specific Language  </a:t>
            </a:r>
            <a:r>
              <a:rPr lang="en-US" b="1" dirty="0" smtClean="0">
                <a:solidFill>
                  <a:srgbClr val="000000"/>
                </a:solidFill>
                <a:latin typeface="Century Gothic" charset="0"/>
                <a:ea typeface="MS PGothic" charset="0"/>
              </a:rPr>
              <a:t>(</a:t>
            </a:r>
            <a:r>
              <a:rPr lang="en-US" b="1" dirty="0">
                <a:solidFill>
                  <a:srgbClr val="000000"/>
                </a:solidFill>
                <a:latin typeface="Century Gothic" charset="0"/>
                <a:ea typeface="MS PGothic" charset="0"/>
              </a:rPr>
              <a:t>Box)                                </a:t>
            </a:r>
          </a:p>
          <a:p>
            <a:pPr lvl="2" indent="-342900" eaLnBrk="1" hangingPunct="1">
              <a:lnSpc>
                <a:spcPct val="130000"/>
              </a:lnSpc>
              <a:buFont typeface="Wingdings" charset="0"/>
              <a:buChar char="§"/>
            </a:pPr>
            <a:r>
              <a:rPr lang="en-US" b="1" dirty="0">
                <a:solidFill>
                  <a:srgbClr val="000000"/>
                </a:solidFill>
                <a:latin typeface="Century Gothic" charset="0"/>
                <a:ea typeface="MS PGothic" charset="0"/>
              </a:rPr>
              <a:t>Type of Activity	               </a:t>
            </a:r>
            <a:r>
              <a:rPr lang="en-US" b="1" dirty="0" smtClean="0">
                <a:solidFill>
                  <a:srgbClr val="000000"/>
                </a:solidFill>
                <a:latin typeface="Century Gothic" charset="0"/>
                <a:ea typeface="MS PGothic" charset="0"/>
              </a:rPr>
              <a:t>(</a:t>
            </a:r>
            <a:r>
              <a:rPr lang="en-US" b="1" dirty="0">
                <a:solidFill>
                  <a:srgbClr val="000000"/>
                </a:solidFill>
                <a:latin typeface="Century Gothic" charset="0"/>
                <a:ea typeface="MS PGothic" charset="0"/>
              </a:rPr>
              <a:t>Squiggly Line) </a:t>
            </a:r>
          </a:p>
          <a:p>
            <a:pPr marL="857250" lvl="1" indent="-457200" eaLnBrk="1" hangingPunct="1">
              <a:lnSpc>
                <a:spcPct val="130000"/>
              </a:lnSpc>
              <a:buFont typeface="Calibri" charset="0"/>
              <a:buAutoNum type="arabicPeriod"/>
            </a:pPr>
            <a:r>
              <a:rPr lang="en-US" sz="2400" dirty="0">
                <a:solidFill>
                  <a:srgbClr val="000000"/>
                </a:solidFill>
                <a:latin typeface="Century Gothic" charset="0"/>
                <a:ea typeface="MS PGothic" charset="0"/>
              </a:rPr>
              <a:t>At the signal, join another pair to </a:t>
            </a:r>
            <a:r>
              <a:rPr lang="en-US" sz="2400" b="1" dirty="0">
                <a:solidFill>
                  <a:srgbClr val="000000"/>
                </a:solidFill>
                <a:latin typeface="Century Gothic" charset="0"/>
                <a:ea typeface="MS PGothic" charset="0"/>
              </a:rPr>
              <a:t>COMPARE </a:t>
            </a:r>
            <a:r>
              <a:rPr lang="en-US" sz="2400" dirty="0">
                <a:solidFill>
                  <a:srgbClr val="000000"/>
                </a:solidFill>
                <a:latin typeface="Century Gothic" charset="0"/>
                <a:ea typeface="MS PGothic" charset="0"/>
              </a:rPr>
              <a:t>your responses</a:t>
            </a:r>
          </a:p>
          <a:p>
            <a:pPr marL="857250" lvl="1" indent="-457200" eaLnBrk="1" hangingPunct="1">
              <a:lnSpc>
                <a:spcPct val="130000"/>
              </a:lnSpc>
              <a:buFont typeface="Calibri" charset="0"/>
              <a:buAutoNum type="arabicPeriod"/>
            </a:pPr>
            <a:r>
              <a:rPr lang="en-US" sz="2400" dirty="0">
                <a:solidFill>
                  <a:srgbClr val="000000"/>
                </a:solidFill>
                <a:latin typeface="Century Gothic" charset="0"/>
                <a:ea typeface="MS PGothic" charset="0"/>
              </a:rPr>
              <a:t>Be prepared to</a:t>
            </a:r>
            <a:r>
              <a:rPr lang="en-US" sz="2400" b="1" dirty="0">
                <a:solidFill>
                  <a:srgbClr val="000000"/>
                </a:solidFill>
                <a:latin typeface="Century Gothic" charset="0"/>
                <a:ea typeface="MS PGothic" charset="0"/>
              </a:rPr>
              <a:t> SHARE </a:t>
            </a:r>
            <a:r>
              <a:rPr lang="en-US" sz="2400" dirty="0">
                <a:solidFill>
                  <a:srgbClr val="000000"/>
                </a:solidFill>
                <a:latin typeface="Century Gothic" charset="0"/>
                <a:ea typeface="MS PGothic" charset="0"/>
              </a:rPr>
              <a:t>whole group</a:t>
            </a:r>
          </a:p>
          <a:p>
            <a:pPr marL="857250" lvl="1" indent="-457200" eaLnBrk="1" hangingPunct="1">
              <a:lnSpc>
                <a:spcPct val="130000"/>
              </a:lnSpc>
              <a:buFont typeface="Calibri" charset="0"/>
              <a:buAutoNum type="arabicPeriod"/>
            </a:pPr>
            <a:endParaRPr lang="en-US" sz="2300" dirty="0">
              <a:latin typeface="Century Gothic" charset="0"/>
              <a:ea typeface="MS PGothic" charset="0"/>
            </a:endParaRPr>
          </a:p>
          <a:p>
            <a:pPr eaLnBrk="1" hangingPunct="1">
              <a:lnSpc>
                <a:spcPct val="110000"/>
              </a:lnSpc>
            </a:pPr>
            <a:endParaRPr lang="en-US" dirty="0">
              <a:latin typeface="Century Gothic" charset="0"/>
            </a:endParaRPr>
          </a:p>
        </p:txBody>
      </p:sp>
      <p:pic>
        <p:nvPicPr>
          <p:cNvPr id="2" name="Picture 1"/>
          <p:cNvPicPr>
            <a:picLocks noChangeAspect="1"/>
          </p:cNvPicPr>
          <p:nvPr/>
        </p:nvPicPr>
        <p:blipFill>
          <a:blip r:embed="rId3"/>
          <a:stretch>
            <a:fillRect/>
          </a:stretch>
        </p:blipFill>
        <p:spPr>
          <a:xfrm>
            <a:off x="7021327" y="3095309"/>
            <a:ext cx="1922648" cy="1445212"/>
          </a:xfrm>
          <a:prstGeom prst="rect">
            <a:avLst/>
          </a:prstGeom>
          <a:ln>
            <a:solidFill>
              <a:schemeClr val="tx1"/>
            </a:solidFill>
          </a:ln>
        </p:spPr>
      </p:pic>
    </p:spTree>
    <p:extLst>
      <p:ext uri="{BB962C8B-B14F-4D97-AF65-F5344CB8AC3E}">
        <p14:creationId xmlns:p14="http://schemas.microsoft.com/office/powerpoint/2010/main" val="1719475965"/>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98149"/>
            <a:ext cx="8715375" cy="819150"/>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b="1" dirty="0" smtClean="0">
                <a:solidFill>
                  <a:srgbClr val="000000"/>
                </a:solidFill>
                <a:effectLst>
                  <a:outerShdw blurRad="38100" dist="38100" dir="2700000" algn="tl">
                    <a:srgbClr val="DDDDDD"/>
                  </a:outerShdw>
                </a:effectLst>
                <a:latin typeface="Century Gothic" charset="0"/>
              </a:rPr>
              <a:t>Independent Practice-Whole Group Share</a:t>
            </a:r>
            <a:endParaRPr lang="en-US" b="1" dirty="0">
              <a:solidFill>
                <a:srgbClr val="000000"/>
              </a:solidFill>
              <a:effectLst>
                <a:outerShdw blurRad="38100" dist="38100" dir="2700000" algn="tl">
                  <a:srgbClr val="DDDDDD"/>
                </a:outerShdw>
              </a:effectLst>
              <a:latin typeface="Century Gothic" charset="0"/>
            </a:endParaRPr>
          </a:p>
        </p:txBody>
      </p:sp>
      <p:sp>
        <p:nvSpPr>
          <p:cNvPr id="81922" name="Content Placeholder 4"/>
          <p:cNvSpPr>
            <a:spLocks noGrp="1"/>
          </p:cNvSpPr>
          <p:nvPr>
            <p:ph idx="1"/>
          </p:nvPr>
        </p:nvSpPr>
        <p:spPr>
          <a:xfrm>
            <a:off x="258283" y="1471503"/>
            <a:ext cx="8943975" cy="3843337"/>
          </a:xfrm>
        </p:spPr>
        <p:txBody>
          <a:bodyPr>
            <a:normAutofit fontScale="47500" lnSpcReduction="20000"/>
          </a:bodyPr>
          <a:lstStyle/>
          <a:p>
            <a:pPr marL="0" indent="0" eaLnBrk="1" hangingPunct="1">
              <a:lnSpc>
                <a:spcPct val="130000"/>
              </a:lnSpc>
              <a:buFont typeface="Arial" charset="0"/>
              <a:buNone/>
            </a:pPr>
            <a:r>
              <a:rPr lang="en-US" sz="2600" b="1" dirty="0">
                <a:solidFill>
                  <a:srgbClr val="FF0000"/>
                </a:solidFill>
                <a:latin typeface="Times New Roman" charset="0"/>
                <a:cs typeface="Times New Roman" charset="0"/>
              </a:rPr>
              <a:t> </a:t>
            </a:r>
            <a:r>
              <a:rPr lang="en-US" b="1" dirty="0">
                <a:latin typeface="Century Gothic" charset="0"/>
              </a:rPr>
              <a:t>Sample ELD Objectives</a:t>
            </a:r>
          </a:p>
          <a:p>
            <a:pPr marL="0" indent="0">
              <a:lnSpc>
                <a:spcPct val="130000"/>
              </a:lnSpc>
              <a:buNone/>
            </a:pPr>
            <a:r>
              <a:rPr lang="en-US" dirty="0">
                <a:latin typeface="Century Gothic" charset="0"/>
              </a:rPr>
              <a:t>Students will be able to (</a:t>
            </a:r>
            <a:r>
              <a:rPr lang="en-US" dirty="0">
                <a:solidFill>
                  <a:srgbClr val="008000"/>
                </a:solidFill>
                <a:latin typeface="Century Gothic" charset="0"/>
              </a:rPr>
              <a:t>function</a:t>
            </a:r>
            <a:r>
              <a:rPr lang="en-US" dirty="0">
                <a:solidFill>
                  <a:srgbClr val="000000"/>
                </a:solidFill>
                <a:latin typeface="Century Gothic" charset="0"/>
              </a:rPr>
              <a:t>)</a:t>
            </a:r>
            <a:r>
              <a:rPr lang="en-US" dirty="0">
                <a:solidFill>
                  <a:srgbClr val="FF0000"/>
                </a:solidFill>
                <a:latin typeface="Century Gothic" charset="0"/>
              </a:rPr>
              <a:t>   </a:t>
            </a:r>
            <a:r>
              <a:rPr lang="en-US" dirty="0">
                <a:latin typeface="Century Gothic" charset="0"/>
              </a:rPr>
              <a:t>(</a:t>
            </a:r>
            <a:r>
              <a:rPr lang="en-US" dirty="0">
                <a:solidFill>
                  <a:srgbClr val="FF6600"/>
                </a:solidFill>
                <a:latin typeface="Century Gothic" charset="0"/>
              </a:rPr>
              <a:t>ELD content</a:t>
            </a:r>
            <a:r>
              <a:rPr lang="en-US" dirty="0">
                <a:latin typeface="Century Gothic" charset="0"/>
              </a:rPr>
              <a:t> )  using  (</a:t>
            </a:r>
            <a:r>
              <a:rPr lang="en-US" dirty="0">
                <a:solidFill>
                  <a:srgbClr val="0000FF"/>
                </a:solidFill>
                <a:latin typeface="Century Gothic" charset="0"/>
              </a:rPr>
              <a:t>form/specific language</a:t>
            </a:r>
            <a:r>
              <a:rPr lang="en-US" dirty="0">
                <a:latin typeface="Century Gothic" charset="0"/>
              </a:rPr>
              <a:t>) in a (</a:t>
            </a:r>
            <a:r>
              <a:rPr lang="en-US" dirty="0">
                <a:solidFill>
                  <a:srgbClr val="8919DC"/>
                </a:solidFill>
                <a:latin typeface="Century Gothic" charset="0"/>
              </a:rPr>
              <a:t>type of engagement activity</a:t>
            </a:r>
            <a:r>
              <a:rPr lang="en-US" dirty="0">
                <a:latin typeface="Century Gothic" charset="0"/>
              </a:rPr>
              <a:t>)</a:t>
            </a:r>
            <a:r>
              <a:rPr lang="en-US" dirty="0" smtClean="0">
                <a:solidFill>
                  <a:srgbClr val="8919DC"/>
                </a:solidFill>
                <a:latin typeface="Century Gothic" charset="0"/>
              </a:rPr>
              <a:t>.</a:t>
            </a:r>
          </a:p>
          <a:p>
            <a:pPr marL="0" indent="0">
              <a:lnSpc>
                <a:spcPct val="130000"/>
              </a:lnSpc>
              <a:buNone/>
            </a:pPr>
            <a:endParaRPr lang="en-US" dirty="0">
              <a:solidFill>
                <a:srgbClr val="8919DC"/>
              </a:solidFill>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sz="2600" b="1" dirty="0">
              <a:solidFill>
                <a:srgbClr val="FF0000"/>
              </a:solidFill>
              <a:latin typeface="Century Gothic" charset="0"/>
            </a:endParaRPr>
          </a:p>
          <a:p>
            <a:pPr marL="0" indent="0" eaLnBrk="1" hangingPunct="1">
              <a:lnSpc>
                <a:spcPct val="130000"/>
              </a:lnSpc>
              <a:buFont typeface="Arial" charset="0"/>
              <a:buNone/>
            </a:pPr>
            <a:endParaRPr lang="en-US" sz="2000" dirty="0">
              <a:latin typeface="Century Gothic" charset="0"/>
            </a:endParaRPr>
          </a:p>
          <a:p>
            <a:pPr marL="0" indent="0" eaLnBrk="1" hangingPunct="1">
              <a:lnSpc>
                <a:spcPct val="130000"/>
              </a:lnSpc>
              <a:buFont typeface="Arial" charset="0"/>
              <a:buNone/>
            </a:pPr>
            <a:r>
              <a:rPr lang="en-US" sz="2000" dirty="0">
                <a:latin typeface="Century Gothic" charset="0"/>
              </a:rPr>
              <a:t/>
            </a:r>
            <a:br>
              <a:rPr lang="en-US" sz="2000" dirty="0">
                <a:latin typeface="Century Gothic" charset="0"/>
              </a:rPr>
            </a:br>
            <a:endParaRPr lang="en-US" sz="2000" b="1" dirty="0">
              <a:latin typeface="Century Gothic" charset="0"/>
            </a:endParaRPr>
          </a:p>
          <a:p>
            <a:pPr marL="0" indent="0" eaLnBrk="1" hangingPunct="1">
              <a:lnSpc>
                <a:spcPct val="130000"/>
              </a:lnSpc>
              <a:buFont typeface="Arial" charset="0"/>
              <a:buNone/>
            </a:pPr>
            <a:endParaRPr lang="en-US" sz="1800" dirty="0">
              <a:latin typeface="Century Gothic" charset="0"/>
            </a:endParaRPr>
          </a:p>
        </p:txBody>
      </p:sp>
      <p:sp>
        <p:nvSpPr>
          <p:cNvPr id="81923" name="Rectangle 12"/>
          <p:cNvSpPr>
            <a:spLocks noChangeArrowheads="1"/>
          </p:cNvSpPr>
          <p:nvPr/>
        </p:nvSpPr>
        <p:spPr bwMode="auto">
          <a:xfrm>
            <a:off x="420688" y="2801937"/>
            <a:ext cx="8229600" cy="1108075"/>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200">
                <a:solidFill>
                  <a:srgbClr val="000000"/>
                </a:solidFill>
                <a:latin typeface="Century Gothic" charset="0"/>
              </a:rPr>
              <a:t>Students will be able to analyze how noun phrases enrich the meaning of sentences by using complex sentences during a small group discussion of a text. </a:t>
            </a:r>
            <a:endParaRPr lang="en-US" sz="2200">
              <a:latin typeface="Century Gothic" charset="0"/>
            </a:endParaRPr>
          </a:p>
        </p:txBody>
      </p:sp>
      <p:sp>
        <p:nvSpPr>
          <p:cNvPr id="13" name="Rectangle 12"/>
          <p:cNvSpPr>
            <a:spLocks noChangeArrowheads="1"/>
          </p:cNvSpPr>
          <p:nvPr/>
        </p:nvSpPr>
        <p:spPr bwMode="auto">
          <a:xfrm>
            <a:off x="420688" y="2801937"/>
            <a:ext cx="8224837" cy="1108075"/>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200" dirty="0">
                <a:latin typeface="Century Gothic" charset="0"/>
              </a:rPr>
              <a:t>Students will be able to </a:t>
            </a:r>
            <a:r>
              <a:rPr lang="en-US" sz="2200" dirty="0">
                <a:solidFill>
                  <a:srgbClr val="008000"/>
                </a:solidFill>
                <a:latin typeface="Century Gothic" charset="0"/>
              </a:rPr>
              <a:t>analyze </a:t>
            </a:r>
            <a:r>
              <a:rPr lang="en-US" sz="2200" dirty="0">
                <a:latin typeface="Century Gothic" charset="0"/>
              </a:rPr>
              <a:t>how </a:t>
            </a:r>
            <a:r>
              <a:rPr lang="en-US" sz="2200" dirty="0">
                <a:solidFill>
                  <a:srgbClr val="FF6600"/>
                </a:solidFill>
                <a:latin typeface="Century Gothic" charset="0"/>
              </a:rPr>
              <a:t>noun phrases enrich the meaning of sentences </a:t>
            </a:r>
            <a:r>
              <a:rPr lang="en-US" sz="2200" dirty="0">
                <a:solidFill>
                  <a:srgbClr val="0000FF"/>
                </a:solidFill>
                <a:latin typeface="Century Gothic" charset="0"/>
              </a:rPr>
              <a:t>by using complex sentences </a:t>
            </a:r>
            <a:r>
              <a:rPr lang="en-US" sz="2200" dirty="0">
                <a:latin typeface="Century Gothic" charset="0"/>
              </a:rPr>
              <a:t>during a </a:t>
            </a:r>
            <a:r>
              <a:rPr lang="en-US" sz="2200" dirty="0">
                <a:solidFill>
                  <a:srgbClr val="8919DC"/>
                </a:solidFill>
                <a:latin typeface="Century Gothic" charset="0"/>
              </a:rPr>
              <a:t>small group discussion of a </a:t>
            </a:r>
            <a:r>
              <a:rPr lang="en-US" sz="2200" dirty="0">
                <a:latin typeface="Century Gothic" charset="0"/>
              </a:rPr>
              <a:t>text</a:t>
            </a:r>
            <a:r>
              <a:rPr lang="en-US" sz="2200" dirty="0">
                <a:solidFill>
                  <a:srgbClr val="8919DC"/>
                </a:solidFill>
                <a:latin typeface="Century Gothic" charset="0"/>
              </a:rPr>
              <a:t>.</a:t>
            </a:r>
            <a:endParaRPr lang="en-US" sz="2200" dirty="0">
              <a:latin typeface="Century Gothic" charset="0"/>
            </a:endParaRPr>
          </a:p>
        </p:txBody>
      </p:sp>
      <p:sp>
        <p:nvSpPr>
          <p:cNvPr id="14" name="Rectangle 4"/>
          <p:cNvSpPr>
            <a:spLocks noChangeArrowheads="1"/>
          </p:cNvSpPr>
          <p:nvPr/>
        </p:nvSpPr>
        <p:spPr bwMode="auto">
          <a:xfrm>
            <a:off x="406400" y="4685931"/>
            <a:ext cx="8224838" cy="1108075"/>
          </a:xfrm>
          <a:prstGeom prst="rect">
            <a:avLst/>
          </a:prstGeom>
          <a:noFill/>
          <a:ln w="9525">
            <a:solidFill>
              <a:schemeClr val="tx1"/>
            </a:solidFill>
            <a:miter lim="800000"/>
            <a:headEnd/>
            <a:tailEnd/>
          </a:ln>
          <a:extLst/>
        </p:spPr>
        <p:txBody>
          <a:bodyPr>
            <a:spAutoFit/>
          </a:bodyPr>
          <a:lstStyle/>
          <a:p>
            <a:pPr eaLnBrk="1" fontAlgn="auto" hangingPunct="1">
              <a:spcBef>
                <a:spcPts val="0"/>
              </a:spcBef>
              <a:spcAft>
                <a:spcPts val="0"/>
              </a:spcAft>
              <a:defRPr/>
            </a:pPr>
            <a:r>
              <a:rPr lang="en-US" sz="2200" dirty="0">
                <a:latin typeface="Century Gothic"/>
                <a:ea typeface="+mn-ea"/>
                <a:cs typeface="Century Gothic"/>
              </a:rPr>
              <a:t>Students will be able to explain how combined clauses join ideas by using terms (e.g. because, since, therefore) and by working with peers and presenting to a small group.</a:t>
            </a:r>
          </a:p>
        </p:txBody>
      </p:sp>
      <p:sp>
        <p:nvSpPr>
          <p:cNvPr id="15" name="Rectangle 4"/>
          <p:cNvSpPr>
            <a:spLocks noChangeArrowheads="1"/>
          </p:cNvSpPr>
          <p:nvPr/>
        </p:nvSpPr>
        <p:spPr bwMode="auto">
          <a:xfrm>
            <a:off x="406400" y="4687669"/>
            <a:ext cx="8239125" cy="1108075"/>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200" dirty="0">
                <a:latin typeface="Century Gothic" charset="0"/>
              </a:rPr>
              <a:t>Students will be able to </a:t>
            </a:r>
            <a:r>
              <a:rPr lang="en-US" sz="2200" dirty="0">
                <a:solidFill>
                  <a:srgbClr val="008000"/>
                </a:solidFill>
                <a:latin typeface="Century Gothic" charset="0"/>
              </a:rPr>
              <a:t>explain</a:t>
            </a:r>
            <a:r>
              <a:rPr lang="en-US" sz="2200" dirty="0">
                <a:latin typeface="Century Gothic" charset="0"/>
              </a:rPr>
              <a:t> how </a:t>
            </a:r>
            <a:r>
              <a:rPr lang="en-US" sz="2200" dirty="0">
                <a:solidFill>
                  <a:srgbClr val="FF6600"/>
                </a:solidFill>
                <a:latin typeface="Century Gothic" charset="0"/>
              </a:rPr>
              <a:t>combined clauses join ideas </a:t>
            </a:r>
            <a:r>
              <a:rPr lang="en-US" sz="2200" dirty="0">
                <a:solidFill>
                  <a:srgbClr val="000000"/>
                </a:solidFill>
                <a:latin typeface="Century Gothic" charset="0"/>
              </a:rPr>
              <a:t>by</a:t>
            </a:r>
            <a:r>
              <a:rPr lang="en-US" sz="2200" dirty="0">
                <a:solidFill>
                  <a:srgbClr val="FF6600"/>
                </a:solidFill>
                <a:latin typeface="Century Gothic" charset="0"/>
              </a:rPr>
              <a:t> </a:t>
            </a:r>
            <a:r>
              <a:rPr lang="en-US" sz="2200" dirty="0">
                <a:solidFill>
                  <a:srgbClr val="0000FF"/>
                </a:solidFill>
                <a:latin typeface="Century Gothic" charset="0"/>
              </a:rPr>
              <a:t>using terms (e.g. because, since, therefore) </a:t>
            </a:r>
            <a:r>
              <a:rPr lang="en-US" sz="2200" dirty="0">
                <a:latin typeface="Century Gothic" charset="0"/>
              </a:rPr>
              <a:t>and by </a:t>
            </a:r>
            <a:r>
              <a:rPr lang="en-US" sz="2200" dirty="0">
                <a:solidFill>
                  <a:srgbClr val="8919DC"/>
                </a:solidFill>
                <a:latin typeface="Century Gothic" charset="0"/>
              </a:rPr>
              <a:t>working with peers and presenting to a small group. </a:t>
            </a:r>
            <a:endParaRPr lang="en-US" sz="2000" dirty="0">
              <a:latin typeface="Century Gothic" charset="0"/>
            </a:endParaRPr>
          </a:p>
        </p:txBody>
      </p:sp>
    </p:spTree>
    <p:extLst>
      <p:ext uri="{BB962C8B-B14F-4D97-AF65-F5344CB8AC3E}">
        <p14:creationId xmlns:p14="http://schemas.microsoft.com/office/powerpoint/2010/main" val="432581230"/>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58763"/>
            <a:ext cx="8229600" cy="942975"/>
          </a:xfrm>
          <a:prstGeom prst="rect">
            <a:avLst/>
          </a:prstGeom>
          <a:noFill/>
          <a:ln>
            <a:noFill/>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lt1"/>
                </a:solidFill>
                <a:latin typeface="+mn-lt"/>
                <a:ea typeface="+mn-ea"/>
                <a:cs typeface="+mn-cs"/>
              </a:defRPr>
            </a:lvl1pPr>
            <a:lvl2pPr algn="ctr" defTabSz="457200" rtl="0" eaLnBrk="0" fontAlgn="base" hangingPunct="0">
              <a:spcBef>
                <a:spcPct val="0"/>
              </a:spcBef>
              <a:spcAft>
                <a:spcPct val="0"/>
              </a:spcAft>
              <a:defRPr sz="4400">
                <a:solidFill>
                  <a:schemeClr val="lt1"/>
                </a:solidFill>
                <a:latin typeface="+mn-lt"/>
                <a:ea typeface="+mn-ea"/>
                <a:cs typeface="+mn-cs"/>
              </a:defRPr>
            </a:lvl2pPr>
            <a:lvl3pPr algn="ctr" defTabSz="457200" rtl="0" eaLnBrk="0" fontAlgn="base" hangingPunct="0">
              <a:spcBef>
                <a:spcPct val="0"/>
              </a:spcBef>
              <a:spcAft>
                <a:spcPct val="0"/>
              </a:spcAft>
              <a:defRPr sz="4400">
                <a:solidFill>
                  <a:schemeClr val="lt1"/>
                </a:solidFill>
                <a:latin typeface="+mn-lt"/>
                <a:ea typeface="+mn-ea"/>
                <a:cs typeface="+mn-cs"/>
              </a:defRPr>
            </a:lvl3pPr>
            <a:lvl4pPr algn="ctr" defTabSz="457200" rtl="0" eaLnBrk="0" fontAlgn="base" hangingPunct="0">
              <a:spcBef>
                <a:spcPct val="0"/>
              </a:spcBef>
              <a:spcAft>
                <a:spcPct val="0"/>
              </a:spcAft>
              <a:defRPr sz="4400">
                <a:solidFill>
                  <a:schemeClr val="lt1"/>
                </a:solidFill>
                <a:latin typeface="+mn-lt"/>
                <a:ea typeface="+mn-ea"/>
                <a:cs typeface="+mn-cs"/>
              </a:defRPr>
            </a:lvl4pPr>
            <a:lvl5pPr algn="ctr" defTabSz="457200" rtl="0" eaLnBrk="0" fontAlgn="base" hangingPunct="0">
              <a:spcBef>
                <a:spcPct val="0"/>
              </a:spcBef>
              <a:spcAft>
                <a:spcPct val="0"/>
              </a:spcAft>
              <a:defRPr sz="4400">
                <a:solidFill>
                  <a:schemeClr val="lt1"/>
                </a:solidFill>
                <a:latin typeface="+mn-lt"/>
                <a:ea typeface="+mn-ea"/>
                <a:cs typeface="+mn-cs"/>
              </a:defRPr>
            </a:lvl5pPr>
            <a:lvl6pPr marL="457200" algn="ctr" defTabSz="457200" rtl="0" fontAlgn="base">
              <a:spcBef>
                <a:spcPct val="0"/>
              </a:spcBef>
              <a:spcAft>
                <a:spcPct val="0"/>
              </a:spcAft>
              <a:defRPr sz="4400">
                <a:solidFill>
                  <a:schemeClr val="lt1"/>
                </a:solidFill>
                <a:latin typeface="+mn-lt"/>
                <a:ea typeface="+mn-ea"/>
                <a:cs typeface="+mn-cs"/>
              </a:defRPr>
            </a:lvl6pPr>
            <a:lvl7pPr marL="914400" algn="ctr" defTabSz="457200" rtl="0" fontAlgn="base">
              <a:spcBef>
                <a:spcPct val="0"/>
              </a:spcBef>
              <a:spcAft>
                <a:spcPct val="0"/>
              </a:spcAft>
              <a:defRPr sz="4400">
                <a:solidFill>
                  <a:schemeClr val="lt1"/>
                </a:solidFill>
                <a:latin typeface="+mn-lt"/>
                <a:ea typeface="+mn-ea"/>
                <a:cs typeface="+mn-cs"/>
              </a:defRPr>
            </a:lvl7pPr>
            <a:lvl8pPr marL="1371600" algn="ctr" defTabSz="457200" rtl="0" fontAlgn="base">
              <a:spcBef>
                <a:spcPct val="0"/>
              </a:spcBef>
              <a:spcAft>
                <a:spcPct val="0"/>
              </a:spcAft>
              <a:defRPr sz="4400">
                <a:solidFill>
                  <a:schemeClr val="lt1"/>
                </a:solidFill>
                <a:latin typeface="+mn-lt"/>
                <a:ea typeface="+mn-ea"/>
                <a:cs typeface="+mn-cs"/>
              </a:defRPr>
            </a:lvl8pPr>
            <a:lvl9pPr marL="1828800" algn="ctr" defTabSz="457200" rtl="0" fontAlgn="base">
              <a:spcBef>
                <a:spcPct val="0"/>
              </a:spcBef>
              <a:spcAft>
                <a:spcPct val="0"/>
              </a:spcAft>
              <a:defRPr sz="4400">
                <a:solidFill>
                  <a:schemeClr val="lt1"/>
                </a:solidFill>
                <a:latin typeface="+mn-lt"/>
                <a:ea typeface="+mn-ea"/>
                <a:cs typeface="+mn-cs"/>
              </a:defRPr>
            </a:lvl9pPr>
          </a:lstStyle>
          <a:p>
            <a:pPr eaLnBrk="1" fontAlgn="auto" hangingPunct="1">
              <a:spcAft>
                <a:spcPts val="0"/>
              </a:spcAft>
              <a:defRPr/>
            </a:pPr>
            <a:r>
              <a:rPr lang="en-US" sz="4000" b="1" dirty="0" smtClean="0">
                <a:solidFill>
                  <a:srgbClr val="000000"/>
                </a:solidFill>
                <a:latin typeface="Century Gothic"/>
                <a:cs typeface="Century Gothic"/>
              </a:rPr>
              <a:t>Student-Friendly ELD Objectives</a:t>
            </a:r>
            <a:endParaRPr lang="en-US" sz="4000" b="1" dirty="0">
              <a:solidFill>
                <a:srgbClr val="000000"/>
              </a:solidFill>
              <a:latin typeface="Century Gothic"/>
              <a:cs typeface="Century Gothic"/>
            </a:endParaRPr>
          </a:p>
        </p:txBody>
      </p:sp>
      <p:sp>
        <p:nvSpPr>
          <p:cNvPr id="83970" name="TextBox 3"/>
          <p:cNvSpPr txBox="1">
            <a:spLocks noChangeArrowheads="1"/>
          </p:cNvSpPr>
          <p:nvPr/>
        </p:nvSpPr>
        <p:spPr bwMode="auto">
          <a:xfrm>
            <a:off x="457200" y="1404938"/>
            <a:ext cx="8229600"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latin typeface="Century Gothic" charset="0"/>
              </a:rPr>
              <a:t>Teacher Example for planning purposes; </a:t>
            </a:r>
          </a:p>
          <a:p>
            <a:pPr eaLnBrk="1" hangingPunct="1"/>
            <a:r>
              <a:rPr lang="en-US" sz="2000">
                <a:latin typeface="Century Gothic" charset="0"/>
              </a:rPr>
              <a:t>Students will be able to </a:t>
            </a:r>
            <a:r>
              <a:rPr lang="en-US" sz="2000" b="1">
                <a:solidFill>
                  <a:srgbClr val="008000"/>
                </a:solidFill>
                <a:latin typeface="Century Gothic" charset="0"/>
              </a:rPr>
              <a:t>analyze</a:t>
            </a:r>
            <a:r>
              <a:rPr lang="en-US" sz="2000">
                <a:latin typeface="Century Gothic" charset="0"/>
              </a:rPr>
              <a:t> </a:t>
            </a:r>
            <a:r>
              <a:rPr lang="en-US" sz="2000" b="1">
                <a:solidFill>
                  <a:srgbClr val="FF6600"/>
                </a:solidFill>
                <a:latin typeface="Century Gothic" charset="0"/>
              </a:rPr>
              <a:t>verb tenses appropriate to text type</a:t>
            </a:r>
            <a:r>
              <a:rPr lang="en-US" sz="2000">
                <a:latin typeface="Century Gothic" charset="0"/>
              </a:rPr>
              <a:t> </a:t>
            </a:r>
            <a:r>
              <a:rPr lang="en-US" sz="2000" b="1">
                <a:solidFill>
                  <a:srgbClr val="FF6600"/>
                </a:solidFill>
                <a:latin typeface="Century Gothic" charset="0"/>
              </a:rPr>
              <a:t>to convey time </a:t>
            </a:r>
            <a:r>
              <a:rPr lang="en-US" sz="2000" b="1">
                <a:solidFill>
                  <a:srgbClr val="0000FF"/>
                </a:solidFill>
                <a:latin typeface="Century Gothic" charset="0"/>
              </a:rPr>
              <a:t>using simple past tense </a:t>
            </a:r>
            <a:r>
              <a:rPr lang="en-US" sz="2000">
                <a:latin typeface="Century Gothic" charset="0"/>
              </a:rPr>
              <a:t>and </a:t>
            </a:r>
            <a:r>
              <a:rPr lang="en-US" sz="2000" b="1">
                <a:solidFill>
                  <a:srgbClr val="660066"/>
                </a:solidFill>
                <a:latin typeface="Century Gothic" charset="0"/>
              </a:rPr>
              <a:t>building on each other’s ideas during paired and whole group discussions</a:t>
            </a:r>
            <a:r>
              <a:rPr lang="en-US" sz="2000">
                <a:latin typeface="Century Gothic" charset="0"/>
              </a:rPr>
              <a:t>.</a:t>
            </a:r>
          </a:p>
        </p:txBody>
      </p:sp>
      <p:sp>
        <p:nvSpPr>
          <p:cNvPr id="7" name="TextBox 3"/>
          <p:cNvSpPr txBox="1">
            <a:spLocks noChangeArrowheads="1"/>
          </p:cNvSpPr>
          <p:nvPr/>
        </p:nvSpPr>
        <p:spPr bwMode="auto">
          <a:xfrm>
            <a:off x="457200" y="4648200"/>
            <a:ext cx="8229600" cy="123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alibri" charset="0"/>
                <a:ea typeface="ＭＳ Ｐゴシック" charset="0"/>
                <a:cs typeface="ＭＳ Ｐゴシック" charset="0"/>
              </a:defRPr>
            </a:lvl1pPr>
            <a:lvl2pPr marL="857250" indent="-45720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latin typeface="Century Gothic" charset="0"/>
              </a:rPr>
              <a:t>Example of student-friendly ELD Objectives:</a:t>
            </a:r>
          </a:p>
          <a:p>
            <a:pPr lvl="1" eaLnBrk="1" hangingPunct="1">
              <a:buFont typeface="Calibri" charset="0"/>
              <a:buAutoNum type="arabicPeriod"/>
            </a:pPr>
            <a:r>
              <a:rPr lang="en-US" sz="1800">
                <a:solidFill>
                  <a:srgbClr val="000000"/>
                </a:solidFill>
                <a:latin typeface="Century Gothic" charset="0"/>
                <a:cs typeface="MS PGothic" charset="0"/>
              </a:rPr>
              <a:t>I will analyze verb tenses.</a:t>
            </a:r>
          </a:p>
          <a:p>
            <a:pPr lvl="1" eaLnBrk="1" hangingPunct="1">
              <a:buFont typeface="Calibri" charset="0"/>
              <a:buAutoNum type="arabicPeriod"/>
            </a:pPr>
            <a:r>
              <a:rPr lang="en-US" sz="1800">
                <a:solidFill>
                  <a:srgbClr val="000000"/>
                </a:solidFill>
                <a:latin typeface="Century Gothic" charset="0"/>
                <a:cs typeface="MS PGothic" charset="0"/>
              </a:rPr>
              <a:t>I will use simple past tense.</a:t>
            </a:r>
          </a:p>
          <a:p>
            <a:pPr lvl="1" eaLnBrk="1" hangingPunct="1">
              <a:buFont typeface="Calibri" charset="0"/>
              <a:buAutoNum type="arabicPeriod"/>
            </a:pPr>
            <a:r>
              <a:rPr lang="en-US" sz="1800">
                <a:solidFill>
                  <a:srgbClr val="000000"/>
                </a:solidFill>
                <a:latin typeface="Century Gothic" charset="0"/>
                <a:cs typeface="MS PGothic" charset="0"/>
              </a:rPr>
              <a:t>I will build on other’s ideas.</a:t>
            </a:r>
          </a:p>
        </p:txBody>
      </p:sp>
      <p:sp>
        <p:nvSpPr>
          <p:cNvPr id="8" name="TextBox 3"/>
          <p:cNvSpPr txBox="1">
            <a:spLocks noChangeArrowheads="1"/>
          </p:cNvSpPr>
          <p:nvPr/>
        </p:nvSpPr>
        <p:spPr bwMode="auto">
          <a:xfrm>
            <a:off x="457200" y="3048000"/>
            <a:ext cx="8229600"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latin typeface="Century Gothic" charset="0"/>
              </a:rPr>
              <a:t>Example of student-friendly ELD Objectives:</a:t>
            </a:r>
          </a:p>
          <a:p>
            <a:pPr eaLnBrk="1" hangingPunct="1"/>
            <a:r>
              <a:rPr lang="en-US" sz="2000">
                <a:latin typeface="Century Gothic" charset="0"/>
              </a:rPr>
              <a:t>I will analyze verb tenses that show time using simple past tense and build on other’s ideas.</a:t>
            </a:r>
          </a:p>
          <a:p>
            <a:pPr eaLnBrk="1" hangingPunct="1"/>
            <a:endParaRPr lang="en-US" sz="2000" b="1">
              <a:latin typeface="Century Gothic" charset="0"/>
            </a:endParaRPr>
          </a:p>
        </p:txBody>
      </p:sp>
    </p:spTree>
    <p:extLst>
      <p:ext uri="{BB962C8B-B14F-4D97-AF65-F5344CB8AC3E}">
        <p14:creationId xmlns:p14="http://schemas.microsoft.com/office/powerpoint/2010/main" val="400398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461963"/>
            <a:ext cx="8229600" cy="942975"/>
          </a:xfrm>
          <a:prstGeom prst="rect">
            <a:avLst/>
          </a:prstGeom>
          <a:noFill/>
          <a:ln>
            <a:noFill/>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lt1"/>
                </a:solidFill>
                <a:latin typeface="+mn-lt"/>
                <a:ea typeface="+mn-ea"/>
                <a:cs typeface="+mn-cs"/>
              </a:defRPr>
            </a:lvl1pPr>
            <a:lvl2pPr algn="ctr" defTabSz="457200" rtl="0" eaLnBrk="0" fontAlgn="base" hangingPunct="0">
              <a:spcBef>
                <a:spcPct val="0"/>
              </a:spcBef>
              <a:spcAft>
                <a:spcPct val="0"/>
              </a:spcAft>
              <a:defRPr sz="4400">
                <a:solidFill>
                  <a:schemeClr val="lt1"/>
                </a:solidFill>
                <a:latin typeface="+mn-lt"/>
                <a:ea typeface="+mn-ea"/>
                <a:cs typeface="+mn-cs"/>
              </a:defRPr>
            </a:lvl2pPr>
            <a:lvl3pPr algn="ctr" defTabSz="457200" rtl="0" eaLnBrk="0" fontAlgn="base" hangingPunct="0">
              <a:spcBef>
                <a:spcPct val="0"/>
              </a:spcBef>
              <a:spcAft>
                <a:spcPct val="0"/>
              </a:spcAft>
              <a:defRPr sz="4400">
                <a:solidFill>
                  <a:schemeClr val="lt1"/>
                </a:solidFill>
                <a:latin typeface="+mn-lt"/>
                <a:ea typeface="+mn-ea"/>
                <a:cs typeface="+mn-cs"/>
              </a:defRPr>
            </a:lvl3pPr>
            <a:lvl4pPr algn="ctr" defTabSz="457200" rtl="0" eaLnBrk="0" fontAlgn="base" hangingPunct="0">
              <a:spcBef>
                <a:spcPct val="0"/>
              </a:spcBef>
              <a:spcAft>
                <a:spcPct val="0"/>
              </a:spcAft>
              <a:defRPr sz="4400">
                <a:solidFill>
                  <a:schemeClr val="lt1"/>
                </a:solidFill>
                <a:latin typeface="+mn-lt"/>
                <a:ea typeface="+mn-ea"/>
                <a:cs typeface="+mn-cs"/>
              </a:defRPr>
            </a:lvl4pPr>
            <a:lvl5pPr algn="ctr" defTabSz="457200" rtl="0" eaLnBrk="0" fontAlgn="base" hangingPunct="0">
              <a:spcBef>
                <a:spcPct val="0"/>
              </a:spcBef>
              <a:spcAft>
                <a:spcPct val="0"/>
              </a:spcAft>
              <a:defRPr sz="4400">
                <a:solidFill>
                  <a:schemeClr val="lt1"/>
                </a:solidFill>
                <a:latin typeface="+mn-lt"/>
                <a:ea typeface="+mn-ea"/>
                <a:cs typeface="+mn-cs"/>
              </a:defRPr>
            </a:lvl5pPr>
            <a:lvl6pPr marL="457200" algn="ctr" defTabSz="457200" rtl="0" fontAlgn="base">
              <a:spcBef>
                <a:spcPct val="0"/>
              </a:spcBef>
              <a:spcAft>
                <a:spcPct val="0"/>
              </a:spcAft>
              <a:defRPr sz="4400">
                <a:solidFill>
                  <a:schemeClr val="lt1"/>
                </a:solidFill>
                <a:latin typeface="+mn-lt"/>
                <a:ea typeface="+mn-ea"/>
                <a:cs typeface="+mn-cs"/>
              </a:defRPr>
            </a:lvl6pPr>
            <a:lvl7pPr marL="914400" algn="ctr" defTabSz="457200" rtl="0" fontAlgn="base">
              <a:spcBef>
                <a:spcPct val="0"/>
              </a:spcBef>
              <a:spcAft>
                <a:spcPct val="0"/>
              </a:spcAft>
              <a:defRPr sz="4400">
                <a:solidFill>
                  <a:schemeClr val="lt1"/>
                </a:solidFill>
                <a:latin typeface="+mn-lt"/>
                <a:ea typeface="+mn-ea"/>
                <a:cs typeface="+mn-cs"/>
              </a:defRPr>
            </a:lvl7pPr>
            <a:lvl8pPr marL="1371600" algn="ctr" defTabSz="457200" rtl="0" fontAlgn="base">
              <a:spcBef>
                <a:spcPct val="0"/>
              </a:spcBef>
              <a:spcAft>
                <a:spcPct val="0"/>
              </a:spcAft>
              <a:defRPr sz="4400">
                <a:solidFill>
                  <a:schemeClr val="lt1"/>
                </a:solidFill>
                <a:latin typeface="+mn-lt"/>
                <a:ea typeface="+mn-ea"/>
                <a:cs typeface="+mn-cs"/>
              </a:defRPr>
            </a:lvl8pPr>
            <a:lvl9pPr marL="1828800" algn="ctr" defTabSz="457200" rtl="0" fontAlgn="base">
              <a:spcBef>
                <a:spcPct val="0"/>
              </a:spcBef>
              <a:spcAft>
                <a:spcPct val="0"/>
              </a:spcAft>
              <a:defRPr sz="4400">
                <a:solidFill>
                  <a:schemeClr val="lt1"/>
                </a:solidFill>
                <a:latin typeface="+mn-lt"/>
                <a:ea typeface="+mn-ea"/>
                <a:cs typeface="+mn-cs"/>
              </a:defRPr>
            </a:lvl9pPr>
          </a:lstStyle>
          <a:p>
            <a:pPr eaLnBrk="1" fontAlgn="auto" hangingPunct="1">
              <a:spcAft>
                <a:spcPts val="0"/>
              </a:spcAft>
              <a:defRPr/>
            </a:pPr>
            <a:r>
              <a:rPr lang="en-US" sz="4000" b="1" dirty="0" smtClean="0">
                <a:solidFill>
                  <a:srgbClr val="000000"/>
                </a:solidFill>
                <a:latin typeface="Century Gothic"/>
                <a:cs typeface="Century Gothic"/>
              </a:rPr>
              <a:t>Student-Friendly ELD Objectives</a:t>
            </a:r>
          </a:p>
          <a:p>
            <a:pPr eaLnBrk="1" fontAlgn="auto" hangingPunct="1">
              <a:spcAft>
                <a:spcPts val="0"/>
              </a:spcAft>
              <a:defRPr/>
            </a:pPr>
            <a:r>
              <a:rPr lang="en-US" sz="4000" b="1" dirty="0" smtClean="0">
                <a:solidFill>
                  <a:srgbClr val="000000"/>
                </a:solidFill>
                <a:latin typeface="Century Gothic"/>
                <a:cs typeface="Century Gothic"/>
              </a:rPr>
              <a:t>Independent Practice</a:t>
            </a:r>
            <a:endParaRPr lang="en-US" sz="4000" b="1" dirty="0">
              <a:solidFill>
                <a:srgbClr val="000000"/>
              </a:solidFill>
              <a:latin typeface="Century Gothic"/>
              <a:cs typeface="Century Gothic"/>
            </a:endParaRPr>
          </a:p>
        </p:txBody>
      </p:sp>
      <p:sp>
        <p:nvSpPr>
          <p:cNvPr id="86018" name="Rectangle 12"/>
          <p:cNvSpPr>
            <a:spLocks noChangeArrowheads="1"/>
          </p:cNvSpPr>
          <p:nvPr/>
        </p:nvSpPr>
        <p:spPr bwMode="auto">
          <a:xfrm>
            <a:off x="457200" y="2336800"/>
            <a:ext cx="8229600" cy="1200150"/>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400">
                <a:solidFill>
                  <a:srgbClr val="000000"/>
                </a:solidFill>
                <a:latin typeface="Century Gothic" charset="0"/>
              </a:rPr>
              <a:t>Students will be able to analyze how noun phrases enrich the meaning of sentences by using complex sentences during a small group discussion of a text. </a:t>
            </a:r>
            <a:endParaRPr lang="en-US" sz="2400">
              <a:latin typeface="Century Gothic" charset="0"/>
            </a:endParaRPr>
          </a:p>
        </p:txBody>
      </p:sp>
    </p:spTree>
    <p:extLst>
      <p:ext uri="{BB962C8B-B14F-4D97-AF65-F5344CB8AC3E}">
        <p14:creationId xmlns:p14="http://schemas.microsoft.com/office/powerpoint/2010/main" val="4447609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3"/>
          <p:cNvSpPr>
            <a:spLocks noChangeArrowheads="1"/>
          </p:cNvSpPr>
          <p:nvPr/>
        </p:nvSpPr>
        <p:spPr bwMode="auto">
          <a:xfrm>
            <a:off x="5572125" y="6488113"/>
            <a:ext cx="364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r>
              <a:rPr lang="en-US" altLang="en-US">
                <a:solidFill>
                  <a:srgbClr val="595959"/>
                </a:solidFill>
              </a:rPr>
              <a:t>© Zwiers, O’Hara, &amp; Pritchard (2014)</a:t>
            </a:r>
          </a:p>
        </p:txBody>
      </p:sp>
      <p:pic>
        <p:nvPicPr>
          <p:cNvPr id="4098" name="Picture 3" descr="picture 2015-06-11 at 4.21.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610600" cy="64008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444875" y="971550"/>
            <a:ext cx="2895600" cy="5516563"/>
          </a:xfrm>
          <a:prstGeom prst="rect">
            <a:avLst/>
          </a:prstGeom>
          <a:solidFill>
            <a:srgbClr val="FF0000">
              <a:alpha val="12157"/>
            </a:srgbClr>
          </a:solidFill>
          <a:ln w="28575">
            <a:solidFill>
              <a:srgbClr val="FF6600"/>
            </a:solidFill>
            <a:miter lim="800000"/>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2" name="Down Arrow 1"/>
          <p:cNvSpPr/>
          <p:nvPr/>
        </p:nvSpPr>
        <p:spPr>
          <a:xfrm rot="2762922">
            <a:off x="4884965" y="869753"/>
            <a:ext cx="1374318" cy="196564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9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a:xfrm>
            <a:off x="457200" y="231775"/>
            <a:ext cx="8229600" cy="865819"/>
          </a:xfrm>
        </p:spPr>
        <p:txBody>
          <a:bodyPr/>
          <a:lstStyle/>
          <a:p>
            <a:pPr eaLnBrk="1" hangingPunct="1"/>
            <a:r>
              <a:rPr lang="en-US" sz="3600" b="1" dirty="0" smtClean="0">
                <a:latin typeface="Century Gothic" charset="0"/>
                <a:cs typeface="Century Gothic" charset="0"/>
              </a:rPr>
              <a:t>Planning a Designated </a:t>
            </a:r>
            <a:r>
              <a:rPr lang="en-US" sz="3600" b="1" dirty="0">
                <a:latin typeface="Century Gothic" charset="0"/>
                <a:cs typeface="Century Gothic" charset="0"/>
              </a:rPr>
              <a:t>ELD </a:t>
            </a:r>
            <a:r>
              <a:rPr lang="en-US" sz="3600" b="1" dirty="0" smtClean="0">
                <a:latin typeface="Century Gothic" charset="0"/>
                <a:cs typeface="Century Gothic" charset="0"/>
              </a:rPr>
              <a:t>Lesson</a:t>
            </a:r>
            <a:endParaRPr lang="en-US" sz="3600" b="1" dirty="0">
              <a:latin typeface="Century Gothic" charset="0"/>
              <a:cs typeface="Century Gothic" charset="0"/>
            </a:endParaRPr>
          </a:p>
        </p:txBody>
      </p:sp>
      <p:sp>
        <p:nvSpPr>
          <p:cNvPr id="118786" name="Content Placeholder 5"/>
          <p:cNvSpPr>
            <a:spLocks noGrp="1"/>
          </p:cNvSpPr>
          <p:nvPr>
            <p:ph idx="1"/>
          </p:nvPr>
        </p:nvSpPr>
        <p:spPr>
          <a:xfrm>
            <a:off x="457200" y="1110079"/>
            <a:ext cx="8432038" cy="5459803"/>
          </a:xfrm>
        </p:spPr>
        <p:txBody>
          <a:bodyPr rtlCol="0">
            <a:normAutofit fontScale="47500" lnSpcReduction="20000"/>
          </a:bodyPr>
          <a:lstStyle/>
          <a:p>
            <a:pPr eaLnBrk="1" fontAlgn="auto" hangingPunct="1">
              <a:spcAft>
                <a:spcPts val="0"/>
              </a:spcAft>
              <a:buFont typeface="Arial"/>
              <a:buChar char="•"/>
              <a:defRPr/>
            </a:pPr>
            <a:endParaRPr lang="en-US" sz="900" b="1" dirty="0" smtClean="0">
              <a:latin typeface="Calibri" charset="0"/>
              <a:ea typeface="+mn-ea"/>
              <a:cs typeface="+mn-cs"/>
            </a:endParaRPr>
          </a:p>
          <a:p>
            <a:pPr eaLnBrk="1" fontAlgn="auto" hangingPunct="1">
              <a:lnSpc>
                <a:spcPct val="130000"/>
              </a:lnSpc>
              <a:spcAft>
                <a:spcPts val="0"/>
              </a:spcAft>
              <a:buFont typeface="Wingdings" charset="2"/>
              <a:buChar char="ü"/>
              <a:defRPr/>
            </a:pPr>
            <a:r>
              <a:rPr lang="en-US" sz="3600" dirty="0">
                <a:latin typeface="Century Gothic"/>
                <a:cs typeface="Century Gothic"/>
              </a:rPr>
              <a:t>Read the </a:t>
            </a:r>
            <a:r>
              <a:rPr lang="en-US" sz="3600" b="1" dirty="0">
                <a:solidFill>
                  <a:schemeClr val="accent1"/>
                </a:solidFill>
                <a:latin typeface="Century Gothic"/>
                <a:cs typeface="Century Gothic"/>
              </a:rPr>
              <a:t>Using Complex Text </a:t>
            </a:r>
            <a:r>
              <a:rPr lang="en-US" sz="3600" dirty="0">
                <a:latin typeface="Century Gothic"/>
                <a:cs typeface="Century Gothic"/>
              </a:rPr>
              <a:t>section of the ELD Frame of </a:t>
            </a:r>
            <a:r>
              <a:rPr lang="en-US" sz="3600" dirty="0" smtClean="0">
                <a:latin typeface="Century Gothic"/>
                <a:cs typeface="Century Gothic"/>
              </a:rPr>
              <a:t>Practice</a:t>
            </a:r>
            <a:endParaRPr lang="en-US" sz="3600" dirty="0">
              <a:solidFill>
                <a:srgbClr val="000000"/>
              </a:solidFill>
              <a:latin typeface="Century Gothic"/>
              <a:cs typeface="Century Gothic"/>
            </a:endParaRPr>
          </a:p>
          <a:p>
            <a:pPr lvl="1">
              <a:lnSpc>
                <a:spcPct val="130000"/>
              </a:lnSpc>
              <a:buFont typeface="Wingdings" charset="2"/>
              <a:buChar char="ü"/>
              <a:defRPr/>
            </a:pPr>
            <a:r>
              <a:rPr lang="en-US" sz="2900" dirty="0">
                <a:latin typeface="Century Gothic"/>
                <a:ea typeface="MS PGothic" charset="0"/>
                <a:cs typeface="Century Gothic"/>
              </a:rPr>
              <a:t>Develop your lesson </a:t>
            </a:r>
            <a:r>
              <a:rPr lang="en-US" sz="2900" dirty="0" smtClean="0">
                <a:latin typeface="Century Gothic"/>
                <a:ea typeface="MS PGothic" charset="0"/>
                <a:cs typeface="Century Gothic"/>
              </a:rPr>
              <a:t>based on </a:t>
            </a:r>
            <a:r>
              <a:rPr lang="en-US" sz="3200" b="1" dirty="0">
                <a:solidFill>
                  <a:schemeClr val="accent1"/>
                </a:solidFill>
                <a:latin typeface="Century Gothic"/>
                <a:cs typeface="Century Gothic"/>
              </a:rPr>
              <a:t>Using Complex Text </a:t>
            </a:r>
            <a:r>
              <a:rPr lang="en-US" sz="3200" dirty="0">
                <a:latin typeface="Century Gothic"/>
                <a:cs typeface="Century Gothic"/>
              </a:rPr>
              <a:t>section </a:t>
            </a:r>
            <a:endParaRPr lang="en-US" sz="2900" dirty="0" smtClean="0">
              <a:latin typeface="Century Gothic"/>
              <a:ea typeface="MS PGothic" charset="0"/>
              <a:cs typeface="Century Gothic"/>
            </a:endParaRPr>
          </a:p>
          <a:p>
            <a:pPr lvl="1" eaLnBrk="1" fontAlgn="auto" hangingPunct="1">
              <a:lnSpc>
                <a:spcPct val="130000"/>
              </a:lnSpc>
              <a:spcAft>
                <a:spcPts val="0"/>
              </a:spcAft>
              <a:buFont typeface="Wingdings" charset="2"/>
              <a:buChar char="ü"/>
              <a:defRPr/>
            </a:pPr>
            <a:r>
              <a:rPr lang="en-US" sz="2900" b="1" dirty="0" smtClean="0">
                <a:latin typeface="Century Gothic"/>
                <a:ea typeface="+mn-ea"/>
                <a:cs typeface="Century Gothic"/>
              </a:rPr>
              <a:t>Select a Part II: Learning How English Works standard</a:t>
            </a:r>
          </a:p>
          <a:p>
            <a:pPr lvl="1" eaLnBrk="1" fontAlgn="auto" hangingPunct="1">
              <a:lnSpc>
                <a:spcPct val="130000"/>
              </a:lnSpc>
              <a:spcAft>
                <a:spcPts val="0"/>
              </a:spcAft>
              <a:buFont typeface="Wingdings" charset="2"/>
              <a:buChar char="ü"/>
              <a:defRPr/>
            </a:pPr>
            <a:r>
              <a:rPr lang="en-US" sz="2900" dirty="0" smtClean="0">
                <a:latin typeface="Century Gothic"/>
                <a:ea typeface="+mn-ea"/>
                <a:cs typeface="Century Gothic"/>
              </a:rPr>
              <a:t>Select a </a:t>
            </a:r>
            <a:r>
              <a:rPr lang="en-US" sz="2900" b="1" dirty="0" smtClean="0">
                <a:latin typeface="Century Gothic"/>
                <a:ea typeface="+mn-ea"/>
                <a:cs typeface="Century Gothic"/>
              </a:rPr>
              <a:t>mentor text </a:t>
            </a:r>
            <a:r>
              <a:rPr lang="en-US" sz="2900" dirty="0" smtClean="0">
                <a:latin typeface="Century Gothic"/>
                <a:ea typeface="+mn-ea"/>
                <a:cs typeface="Century Gothic"/>
              </a:rPr>
              <a:t>that exemplifies the linguistic feature of the selected Part II standard </a:t>
            </a:r>
          </a:p>
          <a:p>
            <a:pPr lvl="1" eaLnBrk="1" fontAlgn="auto" hangingPunct="1">
              <a:lnSpc>
                <a:spcPct val="130000"/>
              </a:lnSpc>
              <a:spcAft>
                <a:spcPts val="0"/>
              </a:spcAft>
              <a:buFont typeface="Wingdings" charset="2"/>
              <a:buChar char="ü"/>
              <a:defRPr/>
            </a:pPr>
            <a:r>
              <a:rPr lang="en-US" sz="2900" dirty="0" smtClean="0">
                <a:solidFill>
                  <a:srgbClr val="000000"/>
                </a:solidFill>
                <a:latin typeface="Century Gothic"/>
                <a:ea typeface="+mn-ea"/>
                <a:cs typeface="Century Gothic"/>
              </a:rPr>
              <a:t>Turn the standard into a focus question</a:t>
            </a:r>
          </a:p>
          <a:p>
            <a:pPr lvl="1">
              <a:lnSpc>
                <a:spcPct val="130000"/>
              </a:lnSpc>
              <a:buFont typeface="Wingdings" charset="2"/>
              <a:buChar char="ü"/>
              <a:defRPr/>
            </a:pPr>
            <a:r>
              <a:rPr lang="en-US" sz="2900" dirty="0">
                <a:latin typeface="Century Gothic"/>
                <a:cs typeface="Century Gothic"/>
              </a:rPr>
              <a:t>Identify examples of the linguistic feature in each </a:t>
            </a:r>
            <a:r>
              <a:rPr lang="en-US" sz="2900" dirty="0" smtClean="0">
                <a:latin typeface="Century Gothic"/>
                <a:cs typeface="Century Gothic"/>
              </a:rPr>
              <a:t>sentence</a:t>
            </a:r>
            <a:endParaRPr lang="en-US" sz="2900" dirty="0" smtClean="0">
              <a:solidFill>
                <a:srgbClr val="000000"/>
              </a:solidFill>
              <a:latin typeface="Century Gothic"/>
              <a:ea typeface="+mn-ea"/>
              <a:cs typeface="Century Gothic"/>
            </a:endParaRPr>
          </a:p>
          <a:p>
            <a:pPr lvl="1" eaLnBrk="1" fontAlgn="auto" hangingPunct="1">
              <a:lnSpc>
                <a:spcPct val="130000"/>
              </a:lnSpc>
              <a:spcAft>
                <a:spcPts val="0"/>
              </a:spcAft>
              <a:buFont typeface="Wingdings" charset="2"/>
              <a:buChar char="ü"/>
              <a:defRPr/>
            </a:pPr>
            <a:r>
              <a:rPr lang="en-US" sz="2900" dirty="0" smtClean="0">
                <a:solidFill>
                  <a:srgbClr val="000000"/>
                </a:solidFill>
                <a:latin typeface="Century Gothic"/>
                <a:ea typeface="+mn-ea"/>
                <a:cs typeface="Century Gothic"/>
              </a:rPr>
              <a:t>Create guiding questions for each example </a:t>
            </a:r>
          </a:p>
          <a:p>
            <a:pPr lvl="1">
              <a:lnSpc>
                <a:spcPct val="130000"/>
              </a:lnSpc>
              <a:buFont typeface="Wingdings" charset="2"/>
              <a:buChar char="q"/>
              <a:defRPr/>
            </a:pPr>
            <a:r>
              <a:rPr lang="en-US" sz="2900" dirty="0" smtClean="0">
                <a:solidFill>
                  <a:srgbClr val="000000"/>
                </a:solidFill>
                <a:latin typeface="Century Gothic"/>
                <a:ea typeface="+mn-ea"/>
                <a:cs typeface="Century Gothic"/>
              </a:rPr>
              <a:t>Write </a:t>
            </a:r>
            <a:r>
              <a:rPr lang="en-US" sz="2900" dirty="0">
                <a:solidFill>
                  <a:srgbClr val="000000"/>
                </a:solidFill>
                <a:latin typeface="Century Gothic"/>
                <a:ea typeface="+mn-ea"/>
                <a:cs typeface="Century Gothic"/>
              </a:rPr>
              <a:t>an ELD </a:t>
            </a:r>
            <a:r>
              <a:rPr lang="en-US" sz="2900" dirty="0" smtClean="0">
                <a:solidFill>
                  <a:srgbClr val="000000"/>
                </a:solidFill>
                <a:latin typeface="Century Gothic"/>
                <a:ea typeface="+mn-ea"/>
                <a:cs typeface="Century Gothic"/>
              </a:rPr>
              <a:t>Objective </a:t>
            </a:r>
          </a:p>
          <a:p>
            <a:pPr eaLnBrk="1" fontAlgn="auto" hangingPunct="1">
              <a:lnSpc>
                <a:spcPct val="130000"/>
              </a:lnSpc>
              <a:spcAft>
                <a:spcPts val="0"/>
              </a:spcAft>
              <a:buFont typeface="Wingdings" charset="2"/>
              <a:buChar char="q"/>
              <a:defRPr/>
            </a:pPr>
            <a:r>
              <a:rPr lang="en-US" sz="3600" dirty="0" smtClean="0">
                <a:latin typeface="Century Gothic"/>
                <a:ea typeface="MS PGothic" charset="0"/>
                <a:cs typeface="Century Gothic"/>
              </a:rPr>
              <a:t>Remember </a:t>
            </a:r>
            <a:r>
              <a:rPr lang="en-US" sz="3600" dirty="0">
                <a:latin typeface="Century Gothic"/>
                <a:ea typeface="MS PGothic" charset="0"/>
                <a:cs typeface="Century Gothic"/>
              </a:rPr>
              <a:t>to include a</a:t>
            </a:r>
            <a:r>
              <a:rPr lang="en-US" sz="3600" dirty="0" smtClean="0">
                <a:latin typeface="Century Gothic"/>
                <a:ea typeface="MS PGothic" charset="0"/>
                <a:cs typeface="Century Gothic"/>
              </a:rPr>
              <a:t> </a:t>
            </a:r>
            <a:r>
              <a:rPr lang="en-US" sz="3600" dirty="0">
                <a:latin typeface="Century Gothic"/>
                <a:ea typeface="MS PGothic" charset="0"/>
                <a:cs typeface="Century Gothic"/>
              </a:rPr>
              <a:t>Constructive Conversation </a:t>
            </a:r>
            <a:r>
              <a:rPr lang="en-US" sz="3600" dirty="0" smtClean="0">
                <a:latin typeface="Century Gothic"/>
                <a:ea typeface="MS PGothic" charset="0"/>
                <a:cs typeface="Century Gothic"/>
              </a:rPr>
              <a:t>Skill </a:t>
            </a:r>
            <a:r>
              <a:rPr lang="en-US" sz="3600" dirty="0">
                <a:latin typeface="Century Gothic"/>
                <a:ea typeface="MS PGothic" charset="0"/>
                <a:cs typeface="Century Gothic"/>
              </a:rPr>
              <a:t>to open the </a:t>
            </a:r>
            <a:r>
              <a:rPr lang="en-US" sz="3600" dirty="0" smtClean="0">
                <a:latin typeface="Century Gothic"/>
                <a:ea typeface="MS PGothic" charset="0"/>
                <a:cs typeface="Century Gothic"/>
              </a:rPr>
              <a:t>lesson </a:t>
            </a:r>
            <a:r>
              <a:rPr lang="en-US" sz="3600" b="1" dirty="0" smtClean="0">
                <a:solidFill>
                  <a:srgbClr val="C771A9"/>
                </a:solidFill>
                <a:latin typeface="Century Gothic"/>
                <a:ea typeface="MS PGothic" charset="0"/>
                <a:cs typeface="Century Gothic"/>
              </a:rPr>
              <a:t>(Fostering Academic Interactions)</a:t>
            </a:r>
            <a:endParaRPr lang="en-US" sz="3600" b="1" dirty="0">
              <a:solidFill>
                <a:srgbClr val="C771A9"/>
              </a:solidFill>
              <a:latin typeface="Century Gothic"/>
              <a:ea typeface="MS PGothic" charset="0"/>
              <a:cs typeface="Century Gothic"/>
            </a:endParaRPr>
          </a:p>
          <a:p>
            <a:pPr eaLnBrk="1" fontAlgn="auto" hangingPunct="1">
              <a:lnSpc>
                <a:spcPct val="130000"/>
              </a:lnSpc>
              <a:spcAft>
                <a:spcPts val="0"/>
              </a:spcAft>
              <a:buFont typeface="Wingdings" charset="2"/>
              <a:buChar char="q"/>
              <a:defRPr/>
            </a:pPr>
            <a:r>
              <a:rPr lang="en-US" sz="3600" dirty="0">
                <a:latin typeface="Century Gothic"/>
                <a:ea typeface="MS PGothic" charset="0"/>
                <a:cs typeface="Century Gothic"/>
              </a:rPr>
              <a:t>Remember to include the Differentiated Instruction and Wrap Up in your </a:t>
            </a:r>
            <a:r>
              <a:rPr lang="en-US" sz="3600" dirty="0" smtClean="0">
                <a:latin typeface="Century Gothic"/>
                <a:ea typeface="MS PGothic" charset="0"/>
                <a:cs typeface="Century Gothic"/>
              </a:rPr>
              <a:t>lesson </a:t>
            </a:r>
            <a:r>
              <a:rPr lang="en-US" sz="3600" b="1" dirty="0" smtClean="0">
                <a:solidFill>
                  <a:schemeClr val="accent6"/>
                </a:solidFill>
                <a:latin typeface="Century Gothic"/>
                <a:ea typeface="MS PGothic" charset="0"/>
                <a:cs typeface="Century Gothic"/>
              </a:rPr>
              <a:t>(Fortifying Complex Output)</a:t>
            </a:r>
            <a:endParaRPr lang="en-US" sz="3600" b="1" dirty="0">
              <a:solidFill>
                <a:schemeClr val="accent6"/>
              </a:solidFill>
              <a:latin typeface="Century Gothic"/>
              <a:ea typeface="MS PGothic" charset="0"/>
              <a:cs typeface="Century Gothic"/>
            </a:endParaRPr>
          </a:p>
          <a:p>
            <a:pPr eaLnBrk="1" fontAlgn="auto" hangingPunct="1">
              <a:lnSpc>
                <a:spcPct val="130000"/>
              </a:lnSpc>
              <a:spcAft>
                <a:spcPts val="0"/>
              </a:spcAft>
              <a:buFont typeface="Wingdings" charset="2"/>
              <a:buChar char="q"/>
              <a:defRPr/>
            </a:pPr>
            <a:r>
              <a:rPr lang="en-US" sz="3600" dirty="0">
                <a:latin typeface="Century Gothic"/>
                <a:ea typeface="+mn-ea"/>
                <a:cs typeface="Century Gothic"/>
              </a:rPr>
              <a:t>Create a Flow Map of your lesson highlighting the essential </a:t>
            </a:r>
            <a:r>
              <a:rPr lang="en-US" sz="3600" dirty="0" smtClean="0">
                <a:latin typeface="Century Gothic"/>
                <a:ea typeface="+mn-ea"/>
                <a:cs typeface="Century Gothic"/>
              </a:rPr>
              <a:t>components from the Frame of Practice</a:t>
            </a:r>
            <a:endParaRPr lang="en-US" sz="3600" dirty="0">
              <a:latin typeface="Century Gothic"/>
              <a:ea typeface="+mn-ea"/>
              <a:cs typeface="Century Gothic"/>
            </a:endParaRPr>
          </a:p>
        </p:txBody>
      </p:sp>
    </p:spTree>
    <p:extLst>
      <p:ext uri="{BB962C8B-B14F-4D97-AF65-F5344CB8AC3E}">
        <p14:creationId xmlns:p14="http://schemas.microsoft.com/office/powerpoint/2010/main" val="486403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78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78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78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78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78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878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78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87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0" y="0"/>
            <a:ext cx="9144000" cy="1600200"/>
          </a:xfrm>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entury Gothic" charset="0"/>
                <a:ea typeface="MS PGothic" charset="0"/>
                <a:cs typeface="+mj-cs"/>
              </a:rPr>
              <a:t>Learning Outcomes</a:t>
            </a:r>
          </a:p>
        </p:txBody>
      </p:sp>
      <p:sp>
        <p:nvSpPr>
          <p:cNvPr id="17410" name="Content Placeholder 2"/>
          <p:cNvSpPr>
            <a:spLocks noGrp="1"/>
          </p:cNvSpPr>
          <p:nvPr>
            <p:ph idx="1"/>
          </p:nvPr>
        </p:nvSpPr>
        <p:spPr>
          <a:xfrm>
            <a:off x="409575" y="1321388"/>
            <a:ext cx="8369300" cy="4700588"/>
          </a:xfrm>
        </p:spPr>
        <p:txBody>
          <a:bodyPr>
            <a:normAutofit fontScale="92500" lnSpcReduction="10000"/>
          </a:bodyPr>
          <a:lstStyle/>
          <a:p>
            <a:pPr marL="0" indent="0" eaLnBrk="1" hangingPunct="1">
              <a:buClr>
                <a:srgbClr val="A0ADD2"/>
              </a:buClr>
              <a:buFont typeface="Arial" charset="0"/>
              <a:buNone/>
              <a:defRPr/>
            </a:pPr>
            <a:endParaRPr lang="en-US" sz="2400" b="1" dirty="0" smtClean="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Continue to build understanding of the ELD Frame of Practice for Designated ELD instruction</a:t>
            </a:r>
          </a:p>
          <a:p>
            <a:pPr eaLnBrk="1" hangingPunct="1">
              <a:buClr>
                <a:srgbClr val="A0ADD2"/>
              </a:buClr>
              <a:defRPr/>
            </a:pPr>
            <a:endParaRPr lang="en-US" sz="2400" dirty="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Understand the connection between mentor text and ELD Part II Standards</a:t>
            </a:r>
          </a:p>
          <a:p>
            <a:pPr eaLnBrk="1" hangingPunct="1">
              <a:buClr>
                <a:srgbClr val="A0ADD2"/>
              </a:buClr>
              <a:defRPr/>
            </a:pPr>
            <a:endParaRPr lang="en-US" sz="2400" dirty="0" smtClean="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Provide and receive feedback on a draft of a  Designated ELD Lesson</a:t>
            </a:r>
          </a:p>
          <a:p>
            <a:pPr eaLnBrk="1" hangingPunct="1">
              <a:buClr>
                <a:srgbClr val="A0ADD2"/>
              </a:buClr>
              <a:defRPr/>
            </a:pPr>
            <a:endParaRPr lang="en-US" sz="2400" dirty="0" smtClean="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Understand the connection between ELD Objectives and the ELD Standards</a:t>
            </a:r>
          </a:p>
          <a:p>
            <a:pPr marL="0" indent="0" eaLnBrk="1" hangingPunct="1">
              <a:buClr>
                <a:srgbClr val="A0ADD2"/>
              </a:buClr>
              <a:buNone/>
              <a:defRPr/>
            </a:pPr>
            <a:endParaRPr lang="en-US" sz="2400" dirty="0" smtClean="0">
              <a:latin typeface="Century Gothic" charset="0"/>
              <a:cs typeface="Century Gothic" charset="0"/>
            </a:endParaRPr>
          </a:p>
          <a:p>
            <a:pPr eaLnBrk="1" hangingPunct="1">
              <a:buClr>
                <a:srgbClr val="A0ADD2"/>
              </a:buClr>
              <a:defRPr/>
            </a:pPr>
            <a:endParaRPr lang="en-US" sz="2400" dirty="0">
              <a:solidFill>
                <a:srgbClr val="595959"/>
              </a:solidFill>
              <a:latin typeface="Century Gothic" charset="0"/>
              <a:cs typeface="Century Gothic" charset="0"/>
            </a:endParaRPr>
          </a:p>
        </p:txBody>
      </p:sp>
    </p:spTree>
    <p:extLst>
      <p:ext uri="{BB962C8B-B14F-4D97-AF65-F5344CB8AC3E}">
        <p14:creationId xmlns:p14="http://schemas.microsoft.com/office/powerpoint/2010/main" val="2676705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645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2694"/>
            <a:ext cx="8229600" cy="5050957"/>
          </a:xfrm>
        </p:spPr>
        <p:txBody>
          <a:bodyPr>
            <a:noAutofit/>
          </a:bodyPr>
          <a:lstStyle/>
          <a:p>
            <a:pPr marL="0" indent="0">
              <a:buNone/>
            </a:pPr>
            <a:r>
              <a:rPr lang="en-US" sz="2900" dirty="0" smtClean="0">
                <a:latin typeface="Century Gothic" charset="0"/>
                <a:ea typeface="Century Gothic" charset="0"/>
                <a:cs typeface="Century Gothic" charset="0"/>
              </a:rPr>
              <a:t>Swimming along, sometimes at </a:t>
            </a:r>
            <a:r>
              <a:rPr lang="en-US" sz="2900" b="1" dirty="0" smtClean="0">
                <a:latin typeface="Century Gothic" charset="0"/>
                <a:ea typeface="Century Gothic" charset="0"/>
                <a:cs typeface="Century Gothic" charset="0"/>
              </a:rPr>
              <a:t>great</a:t>
            </a:r>
            <a:r>
              <a:rPr lang="en-US" sz="2900" dirty="0" smtClean="0">
                <a:latin typeface="Century Gothic" charset="0"/>
                <a:ea typeface="Century Gothic" charset="0"/>
                <a:cs typeface="Century Gothic" charset="0"/>
              </a:rPr>
              <a:t> speed, sometimes slowly and leisurely, sometimes resting and exchanging ideas, sometimes stopping to sleep, it took them a week to reach Amos’ </a:t>
            </a:r>
            <a:r>
              <a:rPr lang="en-US" sz="2900" b="1" dirty="0" smtClean="0">
                <a:latin typeface="Century Gothic" charset="0"/>
                <a:ea typeface="Century Gothic" charset="0"/>
                <a:cs typeface="Century Gothic" charset="0"/>
              </a:rPr>
              <a:t>home</a:t>
            </a:r>
            <a:r>
              <a:rPr lang="en-US" sz="2900" dirty="0" smtClean="0">
                <a:latin typeface="Century Gothic" charset="0"/>
                <a:ea typeface="Century Gothic" charset="0"/>
                <a:cs typeface="Century Gothic" charset="0"/>
              </a:rPr>
              <a:t> shore.  During that time, they developed a </a:t>
            </a:r>
            <a:r>
              <a:rPr lang="en-US" sz="2900" b="1" dirty="0" smtClean="0">
                <a:latin typeface="Century Gothic" charset="0"/>
                <a:ea typeface="Century Gothic" charset="0"/>
                <a:cs typeface="Century Gothic" charset="0"/>
              </a:rPr>
              <a:t>deep</a:t>
            </a:r>
            <a:r>
              <a:rPr lang="en-US" sz="2900" dirty="0" smtClean="0">
                <a:latin typeface="Century Gothic" charset="0"/>
                <a:ea typeface="Century Gothic" charset="0"/>
                <a:cs typeface="Century Gothic" charset="0"/>
              </a:rPr>
              <a:t> admiration </a:t>
            </a:r>
            <a:r>
              <a:rPr lang="en-US" sz="2900" b="1" dirty="0" smtClean="0">
                <a:latin typeface="Century Gothic" charset="0"/>
                <a:ea typeface="Century Gothic" charset="0"/>
                <a:cs typeface="Century Gothic" charset="0"/>
              </a:rPr>
              <a:t>for one another</a:t>
            </a:r>
            <a:r>
              <a:rPr lang="en-US" sz="2900" dirty="0" smtClean="0">
                <a:latin typeface="Century Gothic" charset="0"/>
                <a:ea typeface="Century Gothic" charset="0"/>
                <a:cs typeface="Century Gothic" charset="0"/>
              </a:rPr>
              <a:t>.  Boris admired the </a:t>
            </a:r>
            <a:r>
              <a:rPr lang="en-US" sz="2900" b="1" dirty="0" smtClean="0">
                <a:latin typeface="Century Gothic" charset="0"/>
                <a:ea typeface="Century Gothic" charset="0"/>
                <a:cs typeface="Century Gothic" charset="0"/>
              </a:rPr>
              <a:t>delicacy, the quivering </a:t>
            </a:r>
            <a:r>
              <a:rPr lang="en-US" sz="2900" dirty="0" smtClean="0">
                <a:latin typeface="Century Gothic" charset="0"/>
                <a:ea typeface="Century Gothic" charset="0"/>
                <a:cs typeface="Century Gothic" charset="0"/>
              </a:rPr>
              <a:t>daintiness, the </a:t>
            </a:r>
            <a:r>
              <a:rPr lang="en-US" sz="2900" b="1" dirty="0" smtClean="0">
                <a:latin typeface="Century Gothic" charset="0"/>
                <a:ea typeface="Century Gothic" charset="0"/>
                <a:cs typeface="Century Gothic" charset="0"/>
              </a:rPr>
              <a:t>light</a:t>
            </a:r>
            <a:r>
              <a:rPr lang="en-US" sz="2900" dirty="0" smtClean="0">
                <a:latin typeface="Century Gothic" charset="0"/>
                <a:ea typeface="Century Gothic" charset="0"/>
                <a:cs typeface="Century Gothic" charset="0"/>
              </a:rPr>
              <a:t> touch, the</a:t>
            </a:r>
            <a:r>
              <a:rPr lang="en-US" sz="2900" b="1" dirty="0" smtClean="0">
                <a:latin typeface="Century Gothic" charset="0"/>
                <a:ea typeface="Century Gothic" charset="0"/>
                <a:cs typeface="Century Gothic" charset="0"/>
              </a:rPr>
              <a:t> small </a:t>
            </a:r>
            <a:r>
              <a:rPr lang="en-US" sz="2900" dirty="0" smtClean="0">
                <a:latin typeface="Century Gothic" charset="0"/>
                <a:ea typeface="Century Gothic" charset="0"/>
                <a:cs typeface="Century Gothic" charset="0"/>
              </a:rPr>
              <a:t>voice, the </a:t>
            </a:r>
            <a:r>
              <a:rPr lang="en-US" sz="2900" b="1" dirty="0" smtClean="0">
                <a:latin typeface="Century Gothic" charset="0"/>
                <a:ea typeface="Century Gothic" charset="0"/>
                <a:cs typeface="Century Gothic" charset="0"/>
              </a:rPr>
              <a:t>gemlike</a:t>
            </a:r>
            <a:r>
              <a:rPr lang="en-US" sz="2900" dirty="0" smtClean="0">
                <a:latin typeface="Century Gothic" charset="0"/>
                <a:ea typeface="Century Gothic" charset="0"/>
                <a:cs typeface="Century Gothic" charset="0"/>
              </a:rPr>
              <a:t> radiance </a:t>
            </a:r>
            <a:r>
              <a:rPr lang="en-US" sz="2900" b="1" dirty="0" smtClean="0">
                <a:latin typeface="Century Gothic" charset="0"/>
                <a:ea typeface="Century Gothic" charset="0"/>
                <a:cs typeface="Century Gothic" charset="0"/>
              </a:rPr>
              <a:t>of the mouse</a:t>
            </a:r>
            <a:r>
              <a:rPr lang="en-US" sz="2900" dirty="0" smtClean="0">
                <a:latin typeface="Century Gothic" charset="0"/>
                <a:ea typeface="Century Gothic" charset="0"/>
                <a:cs typeface="Century Gothic" charset="0"/>
              </a:rPr>
              <a:t>.  Amos admired the bulk, the grandeur, the power, the purpose, the </a:t>
            </a:r>
            <a:r>
              <a:rPr lang="en-US" sz="2900" b="1" dirty="0" smtClean="0">
                <a:latin typeface="Century Gothic" charset="0"/>
                <a:ea typeface="Century Gothic" charset="0"/>
                <a:cs typeface="Century Gothic" charset="0"/>
              </a:rPr>
              <a:t>rich</a:t>
            </a:r>
            <a:r>
              <a:rPr lang="en-US" sz="2900" dirty="0" smtClean="0">
                <a:latin typeface="Century Gothic" charset="0"/>
                <a:ea typeface="Century Gothic" charset="0"/>
                <a:cs typeface="Century Gothic" charset="0"/>
              </a:rPr>
              <a:t> voice, and the </a:t>
            </a:r>
            <a:r>
              <a:rPr lang="en-US" sz="2900" b="1" dirty="0" smtClean="0">
                <a:latin typeface="Century Gothic" charset="0"/>
                <a:ea typeface="Century Gothic" charset="0"/>
                <a:cs typeface="Century Gothic" charset="0"/>
              </a:rPr>
              <a:t>abounding</a:t>
            </a:r>
            <a:r>
              <a:rPr lang="en-US" sz="2900" dirty="0" smtClean="0">
                <a:latin typeface="Century Gothic" charset="0"/>
                <a:ea typeface="Century Gothic" charset="0"/>
                <a:cs typeface="Century Gothic" charset="0"/>
              </a:rPr>
              <a:t> friendliness of the whale.</a:t>
            </a:r>
            <a:endParaRPr lang="en-US" sz="2900" dirty="0">
              <a:latin typeface="Century Gothic" charset="0"/>
              <a:ea typeface="Century Gothic" charset="0"/>
              <a:cs typeface="Century Gothic" charset="0"/>
            </a:endParaRPr>
          </a:p>
        </p:txBody>
      </p:sp>
      <p:sp>
        <p:nvSpPr>
          <p:cNvPr id="2" name="Text Box 1"/>
          <p:cNvSpPr txBox="1">
            <a:spLocks noChangeArrowheads="1"/>
          </p:cNvSpPr>
          <p:nvPr/>
        </p:nvSpPr>
        <p:spPr bwMode="auto">
          <a:xfrm>
            <a:off x="121776" y="475269"/>
            <a:ext cx="8970036" cy="1744649"/>
          </a:xfrm>
          <a:prstGeom prst="rect">
            <a:avLst/>
          </a:prstGeom>
          <a:solidFill>
            <a:srgbClr val="FFFF00"/>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Part II: How English Works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B. Expanding &amp; Enriching Ideas.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4. Using nouns and noun phrases. (Expanding Level) </a:t>
            </a:r>
            <a:r>
              <a:rPr kumimoji="0" lang="en-US" sz="1600" b="0" i="0" u="none" strike="noStrike" cap="none" normalizeH="0" baseline="0" dirty="0">
                <a:ln>
                  <a:noFill/>
                </a:ln>
                <a:solidFill>
                  <a:schemeClr val="tx1"/>
                </a:solidFill>
                <a:effectLst/>
                <a:latin typeface="Century Gothic" charset="0"/>
                <a:ea typeface="Century Gothic" charset="0"/>
                <a:cs typeface="Century Gothic" charset="0"/>
              </a:rPr>
              <a:t>Expand noun phrases in a growing number of ways (e.g., adding a newly learned adjective to a noun) in order to enrich the meaning of sentences and to add details about ideas, people, things, etc., with increasing independence.</a:t>
            </a:r>
          </a:p>
        </p:txBody>
      </p:sp>
      <p:sp>
        <p:nvSpPr>
          <p:cNvPr id="6" name="Text Box 1"/>
          <p:cNvSpPr txBox="1">
            <a:spLocks noChangeArrowheads="1"/>
          </p:cNvSpPr>
          <p:nvPr/>
        </p:nvSpPr>
        <p:spPr bwMode="auto">
          <a:xfrm>
            <a:off x="121776" y="2219918"/>
            <a:ext cx="8970036" cy="1316421"/>
          </a:xfrm>
          <a:prstGeom prst="rect">
            <a:avLst/>
          </a:prstGeom>
          <a:solidFill>
            <a:schemeClr val="tx2">
              <a:lumMod val="20000"/>
              <a:lumOff val="80000"/>
            </a:schemeClr>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a:latin typeface="Century Gothic" charset="0"/>
                <a:ea typeface="Century Gothic" charset="0"/>
                <a:cs typeface="Century Gothic" charset="0"/>
              </a:rPr>
              <a:t>Guiding Question: </a:t>
            </a:r>
            <a:endParaRPr lang="en-US" sz="1600" dirty="0">
              <a:latin typeface="Century Gothic" charset="0"/>
              <a:ea typeface="Century Gothic" charset="0"/>
              <a:cs typeface="Century Gothic" charset="0"/>
            </a:endParaRPr>
          </a:p>
          <a:p>
            <a:r>
              <a:rPr lang="en-US" sz="1600" dirty="0">
                <a:latin typeface="Century Gothic" charset="0"/>
                <a:ea typeface="Century Gothic" charset="0"/>
                <a:cs typeface="Century Gothic" charset="0"/>
              </a:rPr>
              <a:t>Let’s look at the sentence.  </a:t>
            </a:r>
          </a:p>
          <a:p>
            <a:r>
              <a:rPr lang="en-US" sz="1600" dirty="0">
                <a:latin typeface="Century Gothic" charset="0"/>
                <a:ea typeface="Century Gothic" charset="0"/>
                <a:cs typeface="Century Gothic" charset="0"/>
              </a:rPr>
              <a:t>What are the noun phrases?  </a:t>
            </a:r>
          </a:p>
          <a:p>
            <a:r>
              <a:rPr lang="en-US" sz="1600" dirty="0">
                <a:latin typeface="Century Gothic" charset="0"/>
                <a:ea typeface="Century Gothic" charset="0"/>
                <a:cs typeface="Century Gothic" charset="0"/>
              </a:rPr>
              <a:t>How does each noun phrase add details about…? </a:t>
            </a:r>
          </a:p>
        </p:txBody>
      </p:sp>
    </p:spTree>
    <p:extLst>
      <p:ext uri="{BB962C8B-B14F-4D97-AF65-F5344CB8AC3E}">
        <p14:creationId xmlns:p14="http://schemas.microsoft.com/office/powerpoint/2010/main" val="2010708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 y="342900"/>
            <a:ext cx="9105900" cy="6172200"/>
          </a:xfrm>
          <a:prstGeom prst="rect">
            <a:avLst/>
          </a:prstGeom>
        </p:spPr>
      </p:pic>
    </p:spTree>
    <p:extLst>
      <p:ext uri="{BB962C8B-B14F-4D97-AF65-F5344CB8AC3E}">
        <p14:creationId xmlns:p14="http://schemas.microsoft.com/office/powerpoint/2010/main" val="18248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58900"/>
            <a:ext cx="9144000" cy="4138606"/>
          </a:xfrm>
          <a:prstGeom prst="rect">
            <a:avLst/>
          </a:prstGeom>
        </p:spPr>
      </p:pic>
    </p:spTree>
    <p:extLst>
      <p:ext uri="{BB962C8B-B14F-4D97-AF65-F5344CB8AC3E}">
        <p14:creationId xmlns:p14="http://schemas.microsoft.com/office/powerpoint/2010/main" val="99874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8400" y="46182"/>
            <a:ext cx="6785811" cy="6858000"/>
          </a:xfrm>
          <a:prstGeom prst="rect">
            <a:avLst/>
          </a:prstGeom>
        </p:spPr>
      </p:pic>
    </p:spTree>
    <p:extLst>
      <p:ext uri="{BB962C8B-B14F-4D97-AF65-F5344CB8AC3E}">
        <p14:creationId xmlns:p14="http://schemas.microsoft.com/office/powerpoint/2010/main" val="46586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Shape 283"/>
          <p:cNvGrpSpPr>
            <a:grpSpLocks/>
          </p:cNvGrpSpPr>
          <p:nvPr/>
        </p:nvGrpSpPr>
        <p:grpSpPr bwMode="auto">
          <a:xfrm>
            <a:off x="474663" y="1739900"/>
            <a:ext cx="8212137" cy="1689100"/>
            <a:chOff x="130568" y="0"/>
            <a:chExt cx="7931501" cy="2037599"/>
          </a:xfrm>
          <a:solidFill>
            <a:schemeClr val="tx2">
              <a:lumMod val="40000"/>
              <a:lumOff val="60000"/>
            </a:schemeClr>
          </a:solidFill>
        </p:grpSpPr>
        <p:sp>
          <p:nvSpPr>
            <p:cNvPr id="5" name="Shape 284"/>
            <p:cNvSpPr>
              <a:spLocks noChangeArrowheads="1"/>
            </p:cNvSpPr>
            <p:nvPr/>
          </p:nvSpPr>
          <p:spPr bwMode="auto">
            <a:xfrm>
              <a:off x="130568" y="0"/>
              <a:ext cx="3395999" cy="2037599"/>
            </a:xfrm>
            <a:prstGeom prst="roundRect">
              <a:avLst>
                <a:gd name="adj" fmla="val 10000"/>
              </a:avLst>
            </a:prstGeom>
            <a:grpFill/>
            <a:ln w="57150">
              <a:solidFill>
                <a:schemeClr val="tx1"/>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6" name="Shape 285"/>
            <p:cNvSpPr txBox="1">
              <a:spLocks noChangeArrowheads="1"/>
            </p:cNvSpPr>
            <p:nvPr/>
          </p:nvSpPr>
          <p:spPr bwMode="auto">
            <a:xfrm>
              <a:off x="190245" y="59678"/>
              <a:ext cx="3276600" cy="1918200"/>
            </a:xfrm>
            <a:prstGeom prst="rect">
              <a:avLst/>
            </a:prstGeom>
            <a:grp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a:t>
              </a:r>
            </a:p>
            <a:p>
              <a:pPr algn="ctr" eaLnBrk="1" fontAlgn="auto" hangingPunct="1">
                <a:lnSpc>
                  <a:spcPct val="90000"/>
                </a:lnSpc>
                <a:spcBef>
                  <a:spcPts val="165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Standards</a:t>
              </a:r>
            </a:p>
          </p:txBody>
        </p:sp>
        <p:sp>
          <p:nvSpPr>
            <p:cNvPr id="7" name="Shape 286"/>
            <p:cNvSpPr>
              <a:spLocks noChangeArrowheads="1"/>
            </p:cNvSpPr>
            <p:nvPr/>
          </p:nvSpPr>
          <p:spPr bwMode="auto">
            <a:xfrm>
              <a:off x="3811385" y="597681"/>
              <a:ext cx="603899" cy="842099"/>
            </a:xfrm>
            <a:prstGeom prst="rightArrow">
              <a:avLst>
                <a:gd name="adj1" fmla="val 60000"/>
                <a:gd name="adj2" fmla="val 50000"/>
              </a:avLst>
            </a:prstGeom>
            <a:grpFill/>
            <a:ln w="9525">
              <a:solidFill>
                <a:srgbClr val="000000"/>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8" name="Shape 287"/>
            <p:cNvSpPr txBox="1">
              <a:spLocks noChangeArrowheads="1"/>
            </p:cNvSpPr>
            <p:nvPr/>
          </p:nvSpPr>
          <p:spPr bwMode="auto">
            <a:xfrm>
              <a:off x="3811385" y="766120"/>
              <a:ext cx="422700" cy="505200"/>
            </a:xfrm>
            <a:prstGeom prst="rect">
              <a:avLst/>
            </a:prstGeom>
            <a:grpFill/>
            <a:ln>
              <a:noFill/>
            </a:ln>
            <a:extLst/>
          </p:spPr>
          <p:txBody>
            <a:bodyPr lIns="0" tIns="0" rIns="0" bIns="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1263"/>
                </a:spcAft>
                <a:buClr>
                  <a:srgbClr val="000000"/>
                </a:buClr>
                <a:buFont typeface="Arial" charset="0"/>
                <a:buNone/>
                <a:defRPr/>
              </a:pPr>
              <a:endParaRPr lang="en-US" sz="3600" smtClean="0">
                <a:solidFill>
                  <a:srgbClr val="FFFFFF"/>
                </a:solidFill>
                <a:cs typeface="Calibri" charset="0"/>
                <a:sym typeface="Calibri" charset="0"/>
              </a:endParaRPr>
            </a:p>
          </p:txBody>
        </p:sp>
        <p:sp>
          <p:nvSpPr>
            <p:cNvPr id="9" name="Shape 288"/>
            <p:cNvSpPr>
              <a:spLocks noChangeArrowheads="1"/>
            </p:cNvSpPr>
            <p:nvPr/>
          </p:nvSpPr>
          <p:spPr bwMode="auto">
            <a:xfrm>
              <a:off x="4666069" y="0"/>
              <a:ext cx="3395999" cy="2037599"/>
            </a:xfrm>
            <a:prstGeom prst="roundRect">
              <a:avLst>
                <a:gd name="adj" fmla="val 10000"/>
              </a:avLst>
            </a:prstGeom>
            <a:grpFill/>
            <a:ln w="57150">
              <a:solidFill>
                <a:srgbClr val="000000"/>
              </a:solidFill>
              <a:round/>
              <a:headEnd/>
              <a:tailEnd/>
            </a:ln>
          </p:spPr>
          <p:txBody>
            <a:bodyPr lIns="91425" tIns="91425" rIns="91425" bIns="91425" anchor="ctr"/>
            <a:lstStyle/>
            <a:p>
              <a:pPr eaLnBrk="1" fontAlgn="auto" hangingPunct="1">
                <a:spcBef>
                  <a:spcPts val="0"/>
                </a:spcBef>
                <a:spcAft>
                  <a:spcPts val="0"/>
                </a:spcAft>
                <a:buClr>
                  <a:srgbClr val="000000"/>
                </a:buClr>
                <a:buFont typeface="Arial" charset="0"/>
                <a:buNone/>
                <a:defRPr/>
              </a:pPr>
              <a:endParaRPr lang="en-US" sz="1400">
                <a:solidFill>
                  <a:srgbClr val="000000"/>
                </a:solidFill>
                <a:latin typeface="Arial" charset="0"/>
                <a:ea typeface="+mn-ea"/>
                <a:cs typeface="Arial" charset="0"/>
                <a:sym typeface="Arial" charset="0"/>
              </a:endParaRPr>
            </a:p>
          </p:txBody>
        </p:sp>
        <p:sp>
          <p:nvSpPr>
            <p:cNvPr id="10" name="Shape 289"/>
            <p:cNvSpPr txBox="1">
              <a:spLocks noChangeArrowheads="1"/>
            </p:cNvSpPr>
            <p:nvPr/>
          </p:nvSpPr>
          <p:spPr bwMode="auto">
            <a:xfrm>
              <a:off x="4725746" y="59678"/>
              <a:ext cx="3276600" cy="1918200"/>
            </a:xfrm>
            <a:prstGeom prst="rect">
              <a:avLst/>
            </a:prstGeom>
            <a:grpFill/>
            <a:ln>
              <a:noFill/>
            </a:ln>
            <a:extLst/>
          </p:spPr>
          <p:txBody>
            <a:bodyPr lIns="179050" tIns="179050" rIns="179050" bIns="17905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auto" hangingPunct="1">
                <a:lnSpc>
                  <a:spcPct val="90000"/>
                </a:lnSpc>
                <a:spcBef>
                  <a:spcPts val="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ELD </a:t>
              </a:r>
            </a:p>
            <a:p>
              <a:pPr algn="ctr" eaLnBrk="1" fontAlgn="auto" hangingPunct="1">
                <a:lnSpc>
                  <a:spcPct val="90000"/>
                </a:lnSpc>
                <a:spcBef>
                  <a:spcPts val="0"/>
                </a:spcBef>
                <a:spcAft>
                  <a:spcPts val="1650"/>
                </a:spcAft>
                <a:buClr>
                  <a:srgbClr val="000000"/>
                </a:buClr>
                <a:buSzPct val="25000"/>
                <a:buFont typeface="Calibri" charset="0"/>
                <a:buNone/>
                <a:defRPr/>
              </a:pPr>
              <a:r>
                <a:rPr lang="en-US" sz="2800" dirty="0" smtClean="0">
                  <a:solidFill>
                    <a:srgbClr val="000000"/>
                  </a:solidFill>
                  <a:latin typeface="+mj-lt"/>
                  <a:cs typeface="Calibri" charset="0"/>
                  <a:sym typeface="Calibri" charset="0"/>
                </a:rPr>
                <a:t>Objective</a:t>
              </a:r>
            </a:p>
          </p:txBody>
        </p:sp>
      </p:grpSp>
      <p:sp>
        <p:nvSpPr>
          <p:cNvPr id="2" name="Title 1"/>
          <p:cNvSpPr>
            <a:spLocks noGrp="1"/>
          </p:cNvSpPr>
          <p:nvPr>
            <p:ph type="title"/>
          </p:nvPr>
        </p:nvSpPr>
        <p:spPr>
          <a:xfrm>
            <a:off x="0" y="0"/>
            <a:ext cx="9144000" cy="1066800"/>
          </a:xfrm>
        </p:spPr>
        <p:txBody>
          <a:bodyPr/>
          <a:lstStyle/>
          <a:p>
            <a:pPr eaLnBrk="1" hangingPunct="1">
              <a:defRPr/>
            </a:pPr>
            <a:r>
              <a:rPr lang="en-US" sz="4800" b="1">
                <a:effectLst>
                  <a:outerShdw blurRad="38100" dist="38100" dir="2700000" algn="tl">
                    <a:srgbClr val="DDDDDD"/>
                  </a:outerShdw>
                </a:effectLst>
                <a:latin typeface="Century Gothic" charset="0"/>
              </a:rPr>
              <a:t>Developing ELD Objectives</a:t>
            </a:r>
          </a:p>
        </p:txBody>
      </p:sp>
      <p:sp>
        <p:nvSpPr>
          <p:cNvPr id="102403" name="Content Placeholder 2"/>
          <p:cNvSpPr>
            <a:spLocks noGrp="1"/>
          </p:cNvSpPr>
          <p:nvPr>
            <p:ph idx="1"/>
          </p:nvPr>
        </p:nvSpPr>
        <p:spPr>
          <a:xfrm>
            <a:off x="26349" y="944250"/>
            <a:ext cx="9144000" cy="5257800"/>
          </a:xfrm>
        </p:spPr>
        <p:txBody>
          <a:bodyPr/>
          <a:lstStyle/>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endParaRPr lang="en-US" dirty="0">
              <a:latin typeface="Times New Roman" charset="0"/>
              <a:cs typeface="Times New Roman" charset="0"/>
            </a:endParaRPr>
          </a:p>
          <a:p>
            <a:pPr marL="292100" indent="0" eaLnBrk="1" hangingPunct="1">
              <a:buFont typeface="Arial" charset="0"/>
              <a:buNone/>
            </a:pPr>
            <a:r>
              <a:rPr lang="en-US" sz="2000" dirty="0">
                <a:latin typeface="Times New Roman" charset="0"/>
                <a:cs typeface="Times New Roman" charset="0"/>
              </a:rPr>
              <a:t/>
            </a:r>
            <a:br>
              <a:rPr lang="en-US" sz="2000" dirty="0">
                <a:latin typeface="Times New Roman" charset="0"/>
                <a:cs typeface="Times New Roman" charset="0"/>
              </a:rPr>
            </a:br>
            <a:r>
              <a:rPr lang="en-US" sz="1800" dirty="0">
                <a:latin typeface="Century Gothic" charset="0"/>
                <a:cs typeface="Times New Roman" charset="0"/>
              </a:rPr>
              <a:t>Students will be able to </a:t>
            </a:r>
            <a:r>
              <a:rPr lang="en-US" sz="1800" dirty="0">
                <a:solidFill>
                  <a:srgbClr val="000000"/>
                </a:solidFill>
                <a:latin typeface="Century Gothic" charset="0"/>
                <a:cs typeface="Times New Roman" charset="0"/>
              </a:rPr>
              <a:t>(</a:t>
            </a:r>
            <a:r>
              <a:rPr lang="en-US" sz="1800" dirty="0">
                <a:solidFill>
                  <a:srgbClr val="008000"/>
                </a:solidFill>
                <a:latin typeface="Century Gothic" charset="0"/>
                <a:cs typeface="Times New Roman" charset="0"/>
              </a:rPr>
              <a:t>function</a:t>
            </a:r>
            <a:r>
              <a:rPr lang="en-US" sz="1600" dirty="0">
                <a:solidFill>
                  <a:srgbClr val="000000"/>
                </a:solidFill>
                <a:latin typeface="Century Gothic" charset="0"/>
                <a:cs typeface="Times New Roman" charset="0"/>
              </a:rPr>
              <a:t>)</a:t>
            </a:r>
            <a:r>
              <a:rPr lang="en-US" sz="1600" dirty="0">
                <a:solidFill>
                  <a:srgbClr val="FF0000"/>
                </a:solidFill>
                <a:latin typeface="Century Gothic" charset="0"/>
                <a:cs typeface="Times New Roman" charset="0"/>
              </a:rPr>
              <a:t>  </a:t>
            </a:r>
            <a:r>
              <a:rPr lang="en-US" sz="1600" dirty="0">
                <a:latin typeface="Century Gothic" charset="0"/>
                <a:cs typeface="Times New Roman" charset="0"/>
              </a:rPr>
              <a:t>(</a:t>
            </a:r>
            <a:r>
              <a:rPr lang="en-US" sz="1600" dirty="0">
                <a:solidFill>
                  <a:srgbClr val="FF6600"/>
                </a:solidFill>
                <a:latin typeface="Century Gothic" charset="0"/>
                <a:cs typeface="Times New Roman" charset="0"/>
              </a:rPr>
              <a:t>ELD content</a:t>
            </a:r>
            <a:r>
              <a:rPr lang="en-US" sz="1600" dirty="0">
                <a:latin typeface="Century Gothic" charset="0"/>
                <a:cs typeface="Times New Roman" charset="0"/>
              </a:rPr>
              <a:t>)  </a:t>
            </a:r>
            <a:r>
              <a:rPr lang="en-US" sz="1600" dirty="0">
                <a:solidFill>
                  <a:srgbClr val="000000"/>
                </a:solidFill>
                <a:latin typeface="Century Gothic" charset="0"/>
                <a:cs typeface="Times New Roman" charset="0"/>
              </a:rPr>
              <a:t>using</a:t>
            </a:r>
            <a:r>
              <a:rPr lang="en-US" sz="1600" dirty="0">
                <a:latin typeface="Century Gothic" charset="0"/>
                <a:cs typeface="Times New Roman" charset="0"/>
              </a:rPr>
              <a:t> (</a:t>
            </a:r>
            <a:r>
              <a:rPr lang="en-US" sz="1600" dirty="0" smtClean="0">
                <a:solidFill>
                  <a:srgbClr val="0000FF"/>
                </a:solidFill>
                <a:latin typeface="Century Gothic" charset="0"/>
                <a:cs typeface="Times New Roman" charset="0"/>
              </a:rPr>
              <a:t>form/specific language</a:t>
            </a:r>
            <a:r>
              <a:rPr lang="en-US" sz="1600" dirty="0">
                <a:latin typeface="Century Gothic" charset="0"/>
                <a:cs typeface="Times New Roman" charset="0"/>
              </a:rPr>
              <a:t>) </a:t>
            </a:r>
            <a:r>
              <a:rPr lang="en-US" sz="1600" dirty="0">
                <a:solidFill>
                  <a:srgbClr val="000000"/>
                </a:solidFill>
                <a:latin typeface="Century Gothic" charset="0"/>
                <a:cs typeface="Times New Roman" charset="0"/>
              </a:rPr>
              <a:t>in</a:t>
            </a:r>
            <a:r>
              <a:rPr lang="en-US" sz="1600" dirty="0">
                <a:latin typeface="Century Gothic" charset="0"/>
                <a:cs typeface="Times New Roman" charset="0"/>
              </a:rPr>
              <a:t> </a:t>
            </a:r>
            <a:r>
              <a:rPr lang="en-US" sz="1600" dirty="0">
                <a:solidFill>
                  <a:srgbClr val="000000"/>
                </a:solidFill>
                <a:latin typeface="Century Gothic" charset="0"/>
                <a:cs typeface="Times New Roman" charset="0"/>
              </a:rPr>
              <a:t>a</a:t>
            </a:r>
            <a:r>
              <a:rPr lang="en-US" sz="1600" dirty="0">
                <a:latin typeface="Century Gothic" charset="0"/>
                <a:cs typeface="Times New Roman" charset="0"/>
              </a:rPr>
              <a:t> (</a:t>
            </a:r>
            <a:r>
              <a:rPr lang="en-US" sz="1600" dirty="0">
                <a:solidFill>
                  <a:srgbClr val="8919DC"/>
                </a:solidFill>
                <a:latin typeface="Century Gothic" charset="0"/>
                <a:cs typeface="Times New Roman" charset="0"/>
              </a:rPr>
              <a:t>type of engagement activity</a:t>
            </a:r>
            <a:r>
              <a:rPr lang="en-US" sz="1600" dirty="0">
                <a:latin typeface="Century Gothic" charset="0"/>
                <a:cs typeface="Times New Roman" charset="0"/>
              </a:rPr>
              <a:t>)</a:t>
            </a:r>
            <a:r>
              <a:rPr lang="en-US" sz="1600" dirty="0">
                <a:solidFill>
                  <a:srgbClr val="8919DC"/>
                </a:solidFill>
                <a:latin typeface="Century Gothic" charset="0"/>
                <a:cs typeface="Times New Roman" charset="0"/>
              </a:rPr>
              <a:t>.</a:t>
            </a:r>
          </a:p>
          <a:p>
            <a:pPr marL="292100" indent="0" eaLnBrk="1" hangingPunct="1"/>
            <a:endParaRPr lang="en-US" sz="2000" dirty="0">
              <a:latin typeface="Century Gothic" charset="0"/>
            </a:endParaRPr>
          </a:p>
        </p:txBody>
      </p:sp>
      <p:grpSp>
        <p:nvGrpSpPr>
          <p:cNvPr id="102404" name="Group 10"/>
          <p:cNvGrpSpPr>
            <a:grpSpLocks/>
          </p:cNvGrpSpPr>
          <p:nvPr/>
        </p:nvGrpSpPr>
        <p:grpSpPr bwMode="auto">
          <a:xfrm>
            <a:off x="3736974" y="3569494"/>
            <a:ext cx="2459038" cy="1564293"/>
            <a:chOff x="4019438" y="3752850"/>
            <a:chExt cx="2459038" cy="1564880"/>
          </a:xfrm>
        </p:grpSpPr>
        <p:sp>
          <p:nvSpPr>
            <p:cNvPr id="12" name="Double Brace 11"/>
            <p:cNvSpPr>
              <a:spLocks noChangeArrowheads="1"/>
            </p:cNvSpPr>
            <p:nvPr/>
          </p:nvSpPr>
          <p:spPr bwMode="auto">
            <a:xfrm rot="-5400000">
              <a:off x="4954505" y="3200483"/>
              <a:ext cx="436727" cy="1541462"/>
            </a:xfrm>
            <a:prstGeom prst="bracePair">
              <a:avLst>
                <a:gd name="adj" fmla="val 8333"/>
              </a:avLst>
            </a:prstGeom>
            <a:noFill/>
            <a:ln w="28575">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97300" name="TextBox 3"/>
            <p:cNvSpPr txBox="1">
              <a:spLocks noChangeArrowheads="1"/>
            </p:cNvSpPr>
            <p:nvPr/>
          </p:nvSpPr>
          <p:spPr bwMode="auto">
            <a:xfrm flipH="1">
              <a:off x="4019438" y="4733311"/>
              <a:ext cx="2459038" cy="584419"/>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600" dirty="0" smtClean="0">
                  <a:solidFill>
                    <a:srgbClr val="FF6600"/>
                  </a:solidFill>
                  <a:latin typeface="+mj-lt"/>
                  <a:cs typeface="Times New Roman" charset="0"/>
                </a:rPr>
                <a:t>Part II: Learning How English Works</a:t>
              </a:r>
            </a:p>
          </p:txBody>
        </p:sp>
      </p:grpSp>
      <p:pic>
        <p:nvPicPr>
          <p:cNvPr id="14" name="Shape 763"/>
          <p:cNvPicPr preferRelativeResize="0">
            <a:picLocks noChangeAspect="1" noChangeArrowheads="1"/>
          </p:cNvPicPr>
          <p:nvPr/>
        </p:nvPicPr>
        <p:blipFill>
          <a:blip r:embed="rId3"/>
          <a:srcRect/>
          <a:stretch>
            <a:fillRect/>
          </a:stretch>
        </p:blipFill>
        <p:spPr bwMode="auto">
          <a:xfrm>
            <a:off x="3788805" y="5154894"/>
            <a:ext cx="2201863" cy="1471613"/>
          </a:xfrm>
          <a:prstGeom prst="rect">
            <a:avLst/>
          </a:prstGeom>
          <a:noFill/>
          <a:ln w="9525">
            <a:solidFill>
              <a:schemeClr val="accent6"/>
            </a:solidFill>
            <a:miter lim="800000"/>
            <a:headEnd/>
            <a:tailEnd/>
          </a:ln>
          <a:extLst/>
        </p:spPr>
      </p:pic>
      <p:grpSp>
        <p:nvGrpSpPr>
          <p:cNvPr id="102406" name="Group 14"/>
          <p:cNvGrpSpPr>
            <a:grpSpLocks/>
          </p:cNvGrpSpPr>
          <p:nvPr/>
        </p:nvGrpSpPr>
        <p:grpSpPr bwMode="auto">
          <a:xfrm>
            <a:off x="4223594" y="3927475"/>
            <a:ext cx="1504950" cy="609600"/>
            <a:chOff x="4573588" y="4843463"/>
            <a:chExt cx="1504950" cy="796925"/>
          </a:xfrm>
        </p:grpSpPr>
        <p:cxnSp>
          <p:nvCxnSpPr>
            <p:cNvPr id="16" name="Straight Arrow Connector 15"/>
            <p:cNvCxnSpPr>
              <a:cxnSpLocks noChangeShapeType="1"/>
            </p:cNvCxnSpPr>
            <p:nvPr/>
          </p:nvCxnSpPr>
          <p:spPr bwMode="auto">
            <a:xfrm flipH="1" flipV="1">
              <a:off x="5276851" y="4843463"/>
              <a:ext cx="0" cy="435818"/>
            </a:xfrm>
            <a:prstGeom prst="straightConnector1">
              <a:avLst/>
            </a:prstGeom>
            <a:noFill/>
            <a:ln w="57150">
              <a:solidFill>
                <a:srgbClr val="FF6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Left Brace 16"/>
            <p:cNvSpPr>
              <a:spLocks/>
            </p:cNvSpPr>
            <p:nvPr/>
          </p:nvSpPr>
          <p:spPr bwMode="auto">
            <a:xfrm rot="5400000">
              <a:off x="5167300" y="4729152"/>
              <a:ext cx="317524" cy="1504950"/>
            </a:xfrm>
            <a:prstGeom prst="leftBrace">
              <a:avLst>
                <a:gd name="adj1" fmla="val 56108"/>
                <a:gd name="adj2" fmla="val 52343"/>
              </a:avLst>
            </a:prstGeom>
            <a:noFill/>
            <a:ln w="57150">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grpSp>
      <p:grpSp>
        <p:nvGrpSpPr>
          <p:cNvPr id="102407" name="Group 17"/>
          <p:cNvGrpSpPr>
            <a:grpSpLocks/>
          </p:cNvGrpSpPr>
          <p:nvPr/>
        </p:nvGrpSpPr>
        <p:grpSpPr bwMode="auto">
          <a:xfrm>
            <a:off x="6115050" y="4204568"/>
            <a:ext cx="723900" cy="2216150"/>
            <a:chOff x="6133396" y="4224338"/>
            <a:chExt cx="710317" cy="2560719"/>
          </a:xfrm>
        </p:grpSpPr>
        <p:cxnSp>
          <p:nvCxnSpPr>
            <p:cNvPr id="19" name="Straight Arrow Connector 18"/>
            <p:cNvCxnSpPr>
              <a:cxnSpLocks noChangeShapeType="1"/>
            </p:cNvCxnSpPr>
            <p:nvPr/>
          </p:nvCxnSpPr>
          <p:spPr bwMode="auto">
            <a:xfrm flipV="1">
              <a:off x="6250224" y="4224338"/>
              <a:ext cx="593489" cy="1243673"/>
            </a:xfrm>
            <a:prstGeom prst="straightConnector1">
              <a:avLst/>
            </a:prstGeom>
            <a:noFill/>
            <a:ln w="5715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 name="Left Brace 19"/>
            <p:cNvSpPr/>
            <p:nvPr/>
          </p:nvSpPr>
          <p:spPr>
            <a:xfrm rot="10800000">
              <a:off x="6133396" y="5507120"/>
              <a:ext cx="317500" cy="1277937"/>
            </a:xfrm>
            <a:prstGeom prst="leftBrace">
              <a:avLst>
                <a:gd name="adj1" fmla="val 56107"/>
                <a:gd name="adj2" fmla="val 52343"/>
              </a:avLst>
            </a:prstGeom>
            <a:noFill/>
            <a:ln w="57150" cmpd="sng">
              <a:solidFill>
                <a:srgbClr val="0000FF"/>
              </a:solidFill>
            </a:ln>
            <a:scene3d>
              <a:camera prst="orthographicFront"/>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pic>
        <p:nvPicPr>
          <p:cNvPr id="21" name="Shape 7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05" y="4901332"/>
            <a:ext cx="2209800"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Left Brace 23"/>
          <p:cNvSpPr>
            <a:spLocks/>
          </p:cNvSpPr>
          <p:nvPr/>
        </p:nvSpPr>
        <p:spPr bwMode="auto">
          <a:xfrm rot="5400000">
            <a:off x="3840645" y="4678195"/>
            <a:ext cx="319088" cy="414337"/>
          </a:xfrm>
          <a:prstGeom prst="leftBrace">
            <a:avLst>
              <a:gd name="adj1" fmla="val 56106"/>
              <a:gd name="adj2" fmla="val 52343"/>
            </a:avLst>
          </a:prstGeom>
          <a:noFill/>
          <a:ln w="5715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cxnSp>
        <p:nvCxnSpPr>
          <p:cNvPr id="25" name="Straight Arrow Connector 24"/>
          <p:cNvCxnSpPr>
            <a:cxnSpLocks noChangeShapeType="1"/>
          </p:cNvCxnSpPr>
          <p:nvPr/>
        </p:nvCxnSpPr>
        <p:spPr bwMode="auto">
          <a:xfrm flipH="1" flipV="1">
            <a:off x="3777940" y="3909501"/>
            <a:ext cx="222250" cy="817562"/>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TextBox 6"/>
          <p:cNvSpPr txBox="1">
            <a:spLocks noChangeArrowheads="1"/>
          </p:cNvSpPr>
          <p:nvPr/>
        </p:nvSpPr>
        <p:spPr bwMode="auto">
          <a:xfrm flipH="1">
            <a:off x="781524" y="4260850"/>
            <a:ext cx="2200275" cy="584200"/>
          </a:xfrm>
          <a:prstGeom prst="rect">
            <a:avLst/>
          </a:prstGeom>
          <a:noFill/>
          <a:ln>
            <a:noFill/>
          </a:ln>
          <a:extLst/>
        </p:spPr>
        <p:txBody>
          <a:bodyPr>
            <a:spAutoFit/>
          </a:bodyPr>
          <a:lstStyle>
            <a:lvl1pPr>
              <a:defRPr sz="2400">
                <a:solidFill>
                  <a:srgbClr val="7F7F7F"/>
                </a:solidFill>
                <a:latin typeface="Century Gothic" charset="0"/>
                <a:ea typeface="ＭＳ Ｐゴシック"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eaLnBrk="1" hangingPunct="1">
              <a:defRPr/>
            </a:pPr>
            <a:r>
              <a:rPr lang="en-US" sz="1600" dirty="0" smtClean="0">
                <a:solidFill>
                  <a:srgbClr val="8919DC"/>
                </a:solidFill>
                <a:latin typeface="+mj-lt"/>
                <a:cs typeface="Times New Roman" charset="0"/>
              </a:rPr>
              <a:t>Part I: Interacting in Meaningful Ways</a:t>
            </a:r>
          </a:p>
        </p:txBody>
      </p:sp>
      <p:sp>
        <p:nvSpPr>
          <p:cNvPr id="33" name="Double Brace 32"/>
          <p:cNvSpPr>
            <a:spLocks noChangeArrowheads="1"/>
          </p:cNvSpPr>
          <p:nvPr/>
        </p:nvSpPr>
        <p:spPr bwMode="auto">
          <a:xfrm rot="-5400000">
            <a:off x="1900521" y="2522292"/>
            <a:ext cx="361001" cy="3028950"/>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273387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xEl>
                                              <p:pRg st="4" end="4"/>
                                            </p:txEl>
                                          </p:spTgt>
                                        </p:tgtEl>
                                        <p:attrNameLst>
                                          <p:attrName>style.visibility</p:attrName>
                                        </p:attrNameLst>
                                      </p:cBhvr>
                                      <p:to>
                                        <p:strVal val="visible"/>
                                      </p:to>
                                    </p:set>
                                    <p:anim calcmode="lin" valueType="num">
                                      <p:cBhvr additive="base">
                                        <p:cTn id="7"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04"/>
                                        </p:tgtEl>
                                        <p:attrNameLst>
                                          <p:attrName>style.visibility</p:attrName>
                                        </p:attrNameLst>
                                      </p:cBhvr>
                                      <p:to>
                                        <p:strVal val="visible"/>
                                      </p:to>
                                    </p:set>
                                    <p:anim calcmode="lin" valueType="num">
                                      <p:cBhvr additive="base">
                                        <p:cTn id="17" dur="500" fill="hold"/>
                                        <p:tgtEl>
                                          <p:spTgt spid="102404"/>
                                        </p:tgtEl>
                                        <p:attrNameLst>
                                          <p:attrName>ppt_x</p:attrName>
                                        </p:attrNameLst>
                                      </p:cBhvr>
                                      <p:tavLst>
                                        <p:tav tm="0">
                                          <p:val>
                                            <p:strVal val="#ppt_x"/>
                                          </p:val>
                                        </p:tav>
                                        <p:tav tm="100000">
                                          <p:val>
                                            <p:strVal val="#ppt_x"/>
                                          </p:val>
                                        </p:tav>
                                      </p:tavLst>
                                    </p:anim>
                                    <p:anim calcmode="lin" valueType="num">
                                      <p:cBhvr additive="base">
                                        <p:cTn id="18" dur="500" fill="hold"/>
                                        <p:tgtEl>
                                          <p:spTgt spid="10240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06"/>
                                        </p:tgtEl>
                                        <p:attrNameLst>
                                          <p:attrName>style.visibility</p:attrName>
                                        </p:attrNameLst>
                                      </p:cBhvr>
                                      <p:to>
                                        <p:strVal val="visible"/>
                                      </p:to>
                                    </p:set>
                                    <p:anim calcmode="lin" valueType="num">
                                      <p:cBhvr additive="base">
                                        <p:cTn id="21" dur="500" fill="hold"/>
                                        <p:tgtEl>
                                          <p:spTgt spid="102406"/>
                                        </p:tgtEl>
                                        <p:attrNameLst>
                                          <p:attrName>ppt_x</p:attrName>
                                        </p:attrNameLst>
                                      </p:cBhvr>
                                      <p:tavLst>
                                        <p:tav tm="0">
                                          <p:val>
                                            <p:strVal val="#ppt_x"/>
                                          </p:val>
                                        </p:tav>
                                        <p:tav tm="100000">
                                          <p:val>
                                            <p:strVal val="#ppt_x"/>
                                          </p:val>
                                        </p:tav>
                                      </p:tavLst>
                                    </p:anim>
                                    <p:anim calcmode="lin" valueType="num">
                                      <p:cBhvr additive="base">
                                        <p:cTn id="22"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407"/>
                                        </p:tgtEl>
                                        <p:attrNameLst>
                                          <p:attrName>style.visibility</p:attrName>
                                        </p:attrNameLst>
                                      </p:cBhvr>
                                      <p:to>
                                        <p:strVal val="visible"/>
                                      </p:to>
                                    </p:set>
                                    <p:anim calcmode="lin" valueType="num">
                                      <p:cBhvr additive="base">
                                        <p:cTn id="37" dur="500" fill="hold"/>
                                        <p:tgtEl>
                                          <p:spTgt spid="102407"/>
                                        </p:tgtEl>
                                        <p:attrNameLst>
                                          <p:attrName>ppt_x</p:attrName>
                                        </p:attrNameLst>
                                      </p:cBhvr>
                                      <p:tavLst>
                                        <p:tav tm="0">
                                          <p:val>
                                            <p:strVal val="#ppt_x"/>
                                          </p:val>
                                        </p:tav>
                                        <p:tav tm="100000">
                                          <p:val>
                                            <p:strVal val="#ppt_x"/>
                                          </p:val>
                                        </p:tav>
                                      </p:tavLst>
                                    </p:anim>
                                    <p:anim calcmode="lin" valueType="num">
                                      <p:cBhvr additive="base">
                                        <p:cTn id="38"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2975"/>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sz="3600" b="1">
                <a:solidFill>
                  <a:srgbClr val="2F5897"/>
                </a:solidFill>
                <a:effectLst>
                  <a:outerShdw blurRad="38100" dist="38100" dir="2700000" algn="tl">
                    <a:srgbClr val="DDDDDD"/>
                  </a:outerShdw>
                </a:effectLst>
                <a:latin typeface="Calibri" charset="0"/>
              </a:rPr>
              <a:t>Developing ELD Objectives</a:t>
            </a:r>
          </a:p>
        </p:txBody>
      </p:sp>
      <p:sp>
        <p:nvSpPr>
          <p:cNvPr id="108546" name="Content Placeholder 2"/>
          <p:cNvSpPr>
            <a:spLocks noGrp="1"/>
          </p:cNvSpPr>
          <p:nvPr>
            <p:ph idx="1"/>
          </p:nvPr>
        </p:nvSpPr>
        <p:spPr>
          <a:xfrm>
            <a:off x="457200" y="1373188"/>
            <a:ext cx="8558213" cy="5640387"/>
          </a:xfrm>
        </p:spPr>
        <p:txBody>
          <a:bodyPr/>
          <a:lstStyle/>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a:p>
            <a:pPr marL="292100" indent="0" eaLnBrk="1" hangingPunct="1">
              <a:buFont typeface="Arial" charset="0"/>
              <a:buNone/>
            </a:pPr>
            <a:r>
              <a:rPr lang="en-US" sz="2000" dirty="0">
                <a:latin typeface="Times New Roman" charset="0"/>
                <a:cs typeface="Times New Roman" charset="0"/>
              </a:rPr>
              <a:t>Students will be able to </a:t>
            </a:r>
            <a:r>
              <a:rPr lang="en-US" sz="2000" dirty="0">
                <a:solidFill>
                  <a:srgbClr val="000000"/>
                </a:solidFill>
                <a:latin typeface="Times New Roman" charset="0"/>
                <a:cs typeface="Times New Roman" charset="0"/>
              </a:rPr>
              <a:t>(</a:t>
            </a:r>
            <a:r>
              <a:rPr lang="en-US" sz="2000" dirty="0">
                <a:solidFill>
                  <a:srgbClr val="008000"/>
                </a:solidFill>
                <a:latin typeface="Times New Roman" charset="0"/>
                <a:cs typeface="Times New Roman" charset="0"/>
              </a:rPr>
              <a:t>function</a:t>
            </a:r>
            <a:r>
              <a:rPr lang="en-US" sz="2000" dirty="0">
                <a:solidFill>
                  <a:srgbClr val="000000"/>
                </a:solidFill>
                <a:latin typeface="Times New Roman" charset="0"/>
                <a:cs typeface="Times New Roman" charset="0"/>
              </a:rPr>
              <a:t>)</a:t>
            </a:r>
            <a:r>
              <a:rPr lang="en-US" sz="2000" dirty="0">
                <a:solidFill>
                  <a:srgbClr val="FF0000"/>
                </a:solidFill>
                <a:latin typeface="Times New Roman" charset="0"/>
                <a:cs typeface="Times New Roman" charset="0"/>
              </a:rPr>
              <a:t>  </a:t>
            </a:r>
            <a:r>
              <a:rPr lang="en-US" sz="2000" dirty="0">
                <a:latin typeface="Times New Roman" charset="0"/>
                <a:cs typeface="Times New Roman" charset="0"/>
              </a:rPr>
              <a:t>(</a:t>
            </a:r>
            <a:r>
              <a:rPr lang="en-US" sz="2000" dirty="0">
                <a:solidFill>
                  <a:srgbClr val="FF6600"/>
                </a:solidFill>
                <a:latin typeface="Times New Roman" charset="0"/>
                <a:cs typeface="Times New Roman" charset="0"/>
              </a:rPr>
              <a:t>ELD content</a:t>
            </a:r>
            <a:r>
              <a:rPr lang="en-US" sz="2000" dirty="0">
                <a:latin typeface="Times New Roman" charset="0"/>
                <a:cs typeface="Times New Roman" charset="0"/>
              </a:rPr>
              <a:t>) using (</a:t>
            </a:r>
            <a:r>
              <a:rPr lang="en-US" sz="2000" dirty="0">
                <a:solidFill>
                  <a:srgbClr val="0000FF"/>
                </a:solidFill>
                <a:latin typeface="Times New Roman" charset="0"/>
                <a:cs typeface="Times New Roman" charset="0"/>
              </a:rPr>
              <a:t>form/specific </a:t>
            </a:r>
          </a:p>
          <a:p>
            <a:pPr marL="292100" indent="0" eaLnBrk="1" hangingPunct="1">
              <a:buFont typeface="Arial" charset="0"/>
              <a:buNone/>
            </a:pPr>
            <a:endParaRPr lang="en-US" sz="2000" dirty="0">
              <a:solidFill>
                <a:srgbClr val="0000FF"/>
              </a:solidFill>
              <a:latin typeface="Times New Roman" charset="0"/>
              <a:cs typeface="Times New Roman" charset="0"/>
            </a:endParaRPr>
          </a:p>
          <a:p>
            <a:pPr marL="292100" indent="0" eaLnBrk="1" hangingPunct="1">
              <a:buFont typeface="Arial" charset="0"/>
              <a:buNone/>
            </a:pPr>
            <a:r>
              <a:rPr lang="en-US" sz="2000" dirty="0">
                <a:solidFill>
                  <a:srgbClr val="0000FF"/>
                </a:solidFill>
                <a:latin typeface="Times New Roman" charset="0"/>
                <a:cs typeface="Times New Roman" charset="0"/>
              </a:rPr>
              <a:t>language)</a:t>
            </a:r>
            <a:r>
              <a:rPr lang="en-US" sz="2000" dirty="0">
                <a:latin typeface="Times New Roman" charset="0"/>
                <a:cs typeface="Times New Roman" charset="0"/>
              </a:rPr>
              <a:t>  in a (</a:t>
            </a:r>
            <a:r>
              <a:rPr lang="en-US" sz="2000" dirty="0">
                <a:solidFill>
                  <a:srgbClr val="8919DC"/>
                </a:solidFill>
                <a:latin typeface="Times New Roman" charset="0"/>
                <a:cs typeface="Times New Roman" charset="0"/>
              </a:rPr>
              <a:t>type of engagement activity</a:t>
            </a:r>
            <a:r>
              <a:rPr lang="en-US" sz="2000" dirty="0">
                <a:latin typeface="Times New Roman" charset="0"/>
                <a:cs typeface="Times New Roman" charset="0"/>
              </a:rPr>
              <a:t>)</a:t>
            </a:r>
            <a:r>
              <a:rPr lang="en-US" sz="2000" dirty="0">
                <a:solidFill>
                  <a:srgbClr val="8919DC"/>
                </a:solidFill>
                <a:latin typeface="Times New Roman" charset="0"/>
                <a:cs typeface="Times New Roman" charset="0"/>
              </a:rPr>
              <a:t>.</a:t>
            </a:r>
            <a:endParaRPr lang="en-US" sz="2000" b="1" dirty="0">
              <a:latin typeface="Times New Roman" charset="0"/>
              <a:cs typeface="Times New Roman" charset="0"/>
            </a:endParaRPr>
          </a:p>
          <a:p>
            <a:pPr marL="292100" indent="0" eaLnBrk="1" hangingPunct="1">
              <a:buFont typeface="Arial" charset="0"/>
              <a:buNone/>
            </a:pPr>
            <a:endParaRPr lang="en-US" sz="2800" b="1" dirty="0">
              <a:latin typeface="Times New Roman" charset="0"/>
              <a:cs typeface="Times New Roman" charset="0"/>
            </a:endParaRPr>
          </a:p>
          <a:p>
            <a:pPr marL="292100" indent="0" eaLnBrk="1" hangingPunct="1">
              <a:buFont typeface="Arial" charset="0"/>
              <a:buNone/>
            </a:pPr>
            <a:endParaRPr lang="en-US" sz="2800" b="1" dirty="0">
              <a:latin typeface="Times New Roman" charset="0"/>
              <a:cs typeface="Times New Roman" charset="0"/>
            </a:endParaRPr>
          </a:p>
          <a:p>
            <a:pPr marL="292100" indent="0" eaLnBrk="1" hangingPunct="1">
              <a:buFont typeface="Arial" charset="0"/>
              <a:buNone/>
            </a:pPr>
            <a:endParaRPr lang="en-US" sz="2800" dirty="0">
              <a:latin typeface="Times New Roman" charset="0"/>
              <a:cs typeface="Times New Roman" charset="0"/>
            </a:endParaRPr>
          </a:p>
          <a:p>
            <a:pPr marL="292100" indent="0" eaLnBrk="1" hangingPunct="1">
              <a:buFont typeface="Arial" charset="0"/>
              <a:buNone/>
            </a:pPr>
            <a:endParaRPr lang="en-US" sz="2000" dirty="0">
              <a:latin typeface="Times New Roman" charset="0"/>
              <a:cs typeface="Times New Roman" charset="0"/>
            </a:endParaRPr>
          </a:p>
        </p:txBody>
      </p:sp>
      <p:sp>
        <p:nvSpPr>
          <p:cNvPr id="8" name="Double Brace 7"/>
          <p:cNvSpPr>
            <a:spLocks noChangeArrowheads="1"/>
          </p:cNvSpPr>
          <p:nvPr/>
        </p:nvSpPr>
        <p:spPr bwMode="auto">
          <a:xfrm rot="-5400000">
            <a:off x="3591719" y="2880601"/>
            <a:ext cx="458788" cy="2886075"/>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20486" name="TextBox 6"/>
          <p:cNvSpPr txBox="1">
            <a:spLocks noChangeArrowheads="1"/>
          </p:cNvSpPr>
          <p:nvPr/>
        </p:nvSpPr>
        <p:spPr bwMode="auto">
          <a:xfrm flipH="1">
            <a:off x="1868488" y="4446588"/>
            <a:ext cx="2200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8919DC"/>
                </a:solidFill>
                <a:latin typeface="Times New Roman" charset="0"/>
                <a:cs typeface="Times New Roman" charset="0"/>
              </a:rPr>
              <a:t>Part I: Interacting in Meaningful Ways</a:t>
            </a:r>
          </a:p>
        </p:txBody>
      </p:sp>
      <p:pic>
        <p:nvPicPr>
          <p:cNvPr id="20487" name="Shape 76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5040313"/>
            <a:ext cx="2146300" cy="153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Box 3"/>
          <p:cNvSpPr txBox="1">
            <a:spLocks noChangeArrowheads="1"/>
          </p:cNvSpPr>
          <p:nvPr/>
        </p:nvSpPr>
        <p:spPr bwMode="auto">
          <a:xfrm>
            <a:off x="457200" y="1371600"/>
            <a:ext cx="82296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latin typeface="Times New Roman" charset="0"/>
                <a:cs typeface="Times New Roman" charset="0"/>
              </a:rPr>
              <a:t>Example</a:t>
            </a:r>
          </a:p>
          <a:p>
            <a:pPr eaLnBrk="1" hangingPunct="1"/>
            <a:endParaRPr lang="en-US" sz="1800">
              <a:cs typeface="Times New Roman" charset="0"/>
            </a:endParaRPr>
          </a:p>
          <a:p>
            <a:pPr eaLnBrk="1" hangingPunct="1"/>
            <a:r>
              <a:rPr lang="en-US" sz="2000">
                <a:latin typeface="Times New Roman" charset="0"/>
                <a:cs typeface="Times New Roman" charset="0"/>
              </a:rPr>
              <a:t>Students will be able to analyze verb tenses appropriate to text type and</a:t>
            </a:r>
          </a:p>
          <a:p>
            <a:pPr eaLnBrk="1" hangingPunct="1"/>
            <a:r>
              <a:rPr lang="en-US" sz="2000">
                <a:latin typeface="Times New Roman" charset="0"/>
                <a:cs typeface="Times New Roman" charset="0"/>
              </a:rPr>
              <a:t>disciplines to convey time using simple past tense and building on each </a:t>
            </a:r>
          </a:p>
          <a:p>
            <a:pPr eaLnBrk="1" hangingPunct="1"/>
            <a:r>
              <a:rPr lang="en-US" sz="2000">
                <a:latin typeface="Times New Roman" charset="0"/>
                <a:cs typeface="Times New Roman" charset="0"/>
              </a:rPr>
              <a:t>other’s ideas during paired and whole group discussions.</a:t>
            </a:r>
          </a:p>
        </p:txBody>
      </p:sp>
      <p:sp>
        <p:nvSpPr>
          <p:cNvPr id="19" name="TextBox 18"/>
          <p:cNvSpPr txBox="1">
            <a:spLocks noChangeArrowheads="1"/>
          </p:cNvSpPr>
          <p:nvPr/>
        </p:nvSpPr>
        <p:spPr bwMode="auto">
          <a:xfrm>
            <a:off x="0" y="1944688"/>
            <a:ext cx="7915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solidFill>
                  <a:srgbClr val="FF6600"/>
                </a:solidFill>
                <a:latin typeface="Times New Roman" charset="0"/>
                <a:cs typeface="Times New Roman" charset="0"/>
              </a:rPr>
              <a:t>                                              </a:t>
            </a:r>
            <a:r>
              <a:rPr lang="en-US" sz="2000">
                <a:solidFill>
                  <a:srgbClr val="FF0000"/>
                </a:solidFill>
                <a:latin typeface="Times New Roman" charset="0"/>
                <a:cs typeface="Times New Roman" charset="0"/>
              </a:rPr>
              <a:t>             </a:t>
            </a:r>
            <a:r>
              <a:rPr lang="en-US" sz="2000">
                <a:solidFill>
                  <a:srgbClr val="FF6600"/>
                </a:solidFill>
                <a:latin typeface="Times New Roman" charset="0"/>
                <a:cs typeface="Times New Roman" charset="0"/>
              </a:rPr>
              <a:t>verb tenses appropriate to text type                      </a:t>
            </a:r>
          </a:p>
          <a:p>
            <a:pPr eaLnBrk="1" hangingPunct="1"/>
            <a:r>
              <a:rPr lang="en-US" sz="2000">
                <a:solidFill>
                  <a:srgbClr val="FF6600"/>
                </a:solidFill>
                <a:latin typeface="Times New Roman" charset="0"/>
                <a:cs typeface="Times New Roman" charset="0"/>
              </a:rPr>
              <a:t>       disciplines to convey time </a:t>
            </a:r>
            <a:endParaRPr lang="en-US" sz="2000">
              <a:solidFill>
                <a:srgbClr val="FF6600"/>
              </a:solidFill>
              <a:cs typeface="Times New Roman" charset="0"/>
            </a:endParaRPr>
          </a:p>
        </p:txBody>
      </p:sp>
      <p:sp>
        <p:nvSpPr>
          <p:cNvPr id="20" name="TextBox 19"/>
          <p:cNvSpPr txBox="1">
            <a:spLocks noChangeArrowheads="1"/>
          </p:cNvSpPr>
          <p:nvPr/>
        </p:nvSpPr>
        <p:spPr bwMode="auto">
          <a:xfrm>
            <a:off x="2895600" y="1949450"/>
            <a:ext cx="96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solidFill>
                  <a:srgbClr val="008000"/>
                </a:solidFill>
                <a:latin typeface="Times New Roman" charset="0"/>
                <a:cs typeface="Times New Roman" charset="0"/>
              </a:rPr>
              <a:t>analyze</a:t>
            </a:r>
            <a:endParaRPr lang="en-US" sz="2000">
              <a:solidFill>
                <a:srgbClr val="008000"/>
              </a:solidFill>
              <a:cs typeface="Times New Roman" charset="0"/>
            </a:endParaRPr>
          </a:p>
        </p:txBody>
      </p:sp>
      <p:sp>
        <p:nvSpPr>
          <p:cNvPr id="22" name="TextBox 21"/>
          <p:cNvSpPr txBox="1">
            <a:spLocks noChangeArrowheads="1"/>
          </p:cNvSpPr>
          <p:nvPr/>
        </p:nvSpPr>
        <p:spPr bwMode="auto">
          <a:xfrm>
            <a:off x="-876300" y="2249488"/>
            <a:ext cx="9396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6600"/>
                </a:solidFill>
                <a:latin typeface="Times New Roman" charset="0"/>
                <a:cs typeface="Times New Roman" charset="0"/>
              </a:rPr>
              <a:t>                                                                                                             </a:t>
            </a:r>
            <a:r>
              <a:rPr lang="en-US" sz="2000" dirty="0">
                <a:solidFill>
                  <a:srgbClr val="8919DC"/>
                </a:solidFill>
                <a:latin typeface="Times New Roman" charset="0"/>
                <a:cs typeface="Times New Roman" charset="0"/>
              </a:rPr>
              <a:t>building on each   	          </a:t>
            </a:r>
          </a:p>
          <a:p>
            <a:pPr eaLnBrk="1" hangingPunct="1"/>
            <a:r>
              <a:rPr lang="en-US" sz="2000" dirty="0">
                <a:solidFill>
                  <a:srgbClr val="8919DC"/>
                </a:solidFill>
                <a:latin typeface="Times New Roman" charset="0"/>
                <a:cs typeface="Times New Roman" charset="0"/>
              </a:rPr>
              <a:t>                     other’s ideas during paired and whole group discussions</a:t>
            </a:r>
            <a:endParaRPr lang="en-US" sz="2000" dirty="0">
              <a:solidFill>
                <a:srgbClr val="FF6600"/>
              </a:solidFill>
              <a:cs typeface="Times New Roman" charset="0"/>
            </a:endParaRPr>
          </a:p>
        </p:txBody>
      </p:sp>
      <p:sp>
        <p:nvSpPr>
          <p:cNvPr id="21" name="TextBox 20"/>
          <p:cNvSpPr txBox="1">
            <a:spLocks noChangeArrowheads="1"/>
          </p:cNvSpPr>
          <p:nvPr/>
        </p:nvSpPr>
        <p:spPr bwMode="auto">
          <a:xfrm>
            <a:off x="3106738" y="1947863"/>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rgbClr val="FF6600"/>
                </a:solidFill>
                <a:latin typeface="Times New Roman" charset="0"/>
                <a:cs typeface="Times New Roman" charset="0"/>
              </a:rPr>
              <a:t>                                                         </a:t>
            </a:r>
          </a:p>
          <a:p>
            <a:pPr eaLnBrk="1" hangingPunct="1"/>
            <a:r>
              <a:rPr lang="en-US" sz="2000" dirty="0">
                <a:solidFill>
                  <a:srgbClr val="FF6600"/>
                </a:solidFill>
                <a:latin typeface="Times New Roman" charset="0"/>
                <a:cs typeface="Times New Roman" charset="0"/>
              </a:rPr>
              <a:t> </a:t>
            </a:r>
            <a:r>
              <a:rPr lang="en-US" sz="2000" dirty="0">
                <a:solidFill>
                  <a:srgbClr val="0000FF"/>
                </a:solidFill>
                <a:latin typeface="Times New Roman" charset="0"/>
                <a:cs typeface="Times New Roman" charset="0"/>
              </a:rPr>
              <a:t>using simple past tense</a:t>
            </a:r>
            <a:endParaRPr lang="en-US" sz="2000" dirty="0">
              <a:solidFill>
                <a:srgbClr val="0000FF"/>
              </a:solidFill>
              <a:cs typeface="Times New Roman" charset="0"/>
            </a:endParaRPr>
          </a:p>
        </p:txBody>
      </p:sp>
      <p:sp>
        <p:nvSpPr>
          <p:cNvPr id="25" name="Double Brace 24"/>
          <p:cNvSpPr>
            <a:spLocks noChangeArrowheads="1"/>
          </p:cNvSpPr>
          <p:nvPr/>
        </p:nvSpPr>
        <p:spPr bwMode="auto">
          <a:xfrm rot="-5400000">
            <a:off x="4942682" y="2833127"/>
            <a:ext cx="425450" cy="1506537"/>
          </a:xfrm>
          <a:prstGeom prst="bracePair">
            <a:avLst>
              <a:gd name="adj" fmla="val 8333"/>
            </a:avLst>
          </a:prstGeom>
          <a:noFill/>
          <a:ln w="28575">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26" name="TextBox 3"/>
          <p:cNvSpPr txBox="1">
            <a:spLocks noChangeArrowheads="1"/>
          </p:cNvSpPr>
          <p:nvPr/>
        </p:nvSpPr>
        <p:spPr bwMode="auto">
          <a:xfrm flipH="1">
            <a:off x="4679950" y="6181725"/>
            <a:ext cx="2459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F6600"/>
                </a:solidFill>
                <a:latin typeface="Times New Roman" charset="0"/>
                <a:cs typeface="Times New Roman" charset="0"/>
              </a:rPr>
              <a:t>Part II: Learning How English Works</a:t>
            </a:r>
          </a:p>
        </p:txBody>
      </p:sp>
      <p:cxnSp>
        <p:nvCxnSpPr>
          <p:cNvPr id="27" name="Straight Arrow Connector 26"/>
          <p:cNvCxnSpPr>
            <a:cxnSpLocks noChangeShapeType="1"/>
          </p:cNvCxnSpPr>
          <p:nvPr/>
        </p:nvCxnSpPr>
        <p:spPr bwMode="auto">
          <a:xfrm flipH="1" flipV="1">
            <a:off x="5543550" y="3770313"/>
            <a:ext cx="546100" cy="935037"/>
          </a:xfrm>
          <a:prstGeom prst="straightConnector1">
            <a:avLst/>
          </a:prstGeom>
          <a:noFill/>
          <a:ln w="57150">
            <a:solidFill>
              <a:srgbClr val="FF66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8" name="Shape 763"/>
          <p:cNvPicPr preferRelativeResize="0">
            <a:picLocks noChangeAspect="1" noChangeArrowheads="1"/>
          </p:cNvPicPr>
          <p:nvPr/>
        </p:nvPicPr>
        <p:blipFill>
          <a:blip r:embed="rId4"/>
          <a:srcRect/>
          <a:stretch>
            <a:fillRect/>
          </a:stretch>
        </p:blipFill>
        <p:spPr bwMode="auto">
          <a:xfrm>
            <a:off x="4730750" y="4770438"/>
            <a:ext cx="2201863" cy="1471612"/>
          </a:xfrm>
          <a:prstGeom prst="rect">
            <a:avLst/>
          </a:prstGeom>
          <a:noFill/>
          <a:ln w="9525">
            <a:solidFill>
              <a:schemeClr val="accent6"/>
            </a:solidFill>
            <a:miter lim="800000"/>
            <a:headEnd/>
            <a:tailEnd/>
          </a:ln>
          <a:extLst/>
        </p:spPr>
      </p:pic>
      <p:sp>
        <p:nvSpPr>
          <p:cNvPr id="29" name="Left Brace 28"/>
          <p:cNvSpPr>
            <a:spLocks/>
          </p:cNvSpPr>
          <p:nvPr/>
        </p:nvSpPr>
        <p:spPr bwMode="auto">
          <a:xfrm rot="5400000">
            <a:off x="5959475" y="4127500"/>
            <a:ext cx="317500" cy="1504950"/>
          </a:xfrm>
          <a:prstGeom prst="leftBrace">
            <a:avLst>
              <a:gd name="adj1" fmla="val 56112"/>
              <a:gd name="adj2" fmla="val 52343"/>
            </a:avLst>
          </a:prstGeom>
          <a:noFill/>
          <a:ln w="57150">
            <a:solidFill>
              <a:srgbClr val="FF66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30" name="Left Brace 29"/>
          <p:cNvSpPr>
            <a:spLocks/>
          </p:cNvSpPr>
          <p:nvPr/>
        </p:nvSpPr>
        <p:spPr bwMode="auto">
          <a:xfrm rot="5400000">
            <a:off x="4838700" y="4699000"/>
            <a:ext cx="327025" cy="523875"/>
          </a:xfrm>
          <a:prstGeom prst="leftBrace">
            <a:avLst>
              <a:gd name="adj1" fmla="val 56105"/>
              <a:gd name="adj2" fmla="val 52343"/>
            </a:avLst>
          </a:prstGeom>
          <a:noFill/>
          <a:ln w="57150">
            <a:solidFill>
              <a:srgbClr val="008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cxnSp>
        <p:nvCxnSpPr>
          <p:cNvPr id="31" name="Straight Arrow Connector 30"/>
          <p:cNvCxnSpPr>
            <a:cxnSpLocks noChangeShapeType="1"/>
          </p:cNvCxnSpPr>
          <p:nvPr/>
        </p:nvCxnSpPr>
        <p:spPr bwMode="auto">
          <a:xfrm flipH="1" flipV="1">
            <a:off x="3975100" y="3560763"/>
            <a:ext cx="973138" cy="1195387"/>
          </a:xfrm>
          <a:prstGeom prst="straightConnector1">
            <a:avLst/>
          </a:prstGeom>
          <a:noFill/>
          <a:ln w="5715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V="1">
            <a:off x="6996113" y="3595688"/>
            <a:ext cx="342900" cy="1174750"/>
          </a:xfrm>
          <a:prstGeom prst="straightConnector1">
            <a:avLst/>
          </a:prstGeom>
          <a:noFill/>
          <a:ln w="5715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Left Brace 32"/>
          <p:cNvSpPr/>
          <p:nvPr/>
        </p:nvSpPr>
        <p:spPr>
          <a:xfrm rot="10800000">
            <a:off x="6996242" y="4857750"/>
            <a:ext cx="317500" cy="1277937"/>
          </a:xfrm>
          <a:prstGeom prst="leftBrace">
            <a:avLst>
              <a:gd name="adj1" fmla="val 56107"/>
              <a:gd name="adj2" fmla="val 52343"/>
            </a:avLst>
          </a:prstGeom>
          <a:noFill/>
          <a:ln w="57150" cmpd="sng">
            <a:solidFill>
              <a:srgbClr val="0000FF"/>
            </a:solidFill>
          </a:ln>
          <a:scene3d>
            <a:camera prst="orthographicFront"/>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78664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5" end="5"/>
                                            </p:txEl>
                                          </p:spTgt>
                                        </p:tgtEl>
                                        <p:attrNameLst>
                                          <p:attrName>style.visibility</p:attrName>
                                        </p:attrNameLst>
                                      </p:cBhvr>
                                      <p:to>
                                        <p:strVal val="visible"/>
                                      </p:to>
                                    </p:set>
                                    <p:anim calcmode="lin" valueType="num">
                                      <p:cBhvr additive="base">
                                        <p:cTn id="7"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546">
                                            <p:txEl>
                                              <p:pRg st="7" end="7"/>
                                            </p:txEl>
                                          </p:spTgt>
                                        </p:tgtEl>
                                        <p:attrNameLst>
                                          <p:attrName>style.visibility</p:attrName>
                                        </p:attrNameLst>
                                      </p:cBhvr>
                                      <p:to>
                                        <p:strVal val="visible"/>
                                      </p:to>
                                    </p:set>
                                    <p:anim calcmode="lin" valueType="num">
                                      <p:cBhvr additive="base">
                                        <p:cTn id="11" dur="500" fill="hold"/>
                                        <p:tgtEl>
                                          <p:spTgt spid="108546">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85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486"/>
                                        </p:tgtEl>
                                        <p:attrNameLst>
                                          <p:attrName>style.visibility</p:attrName>
                                        </p:attrNameLst>
                                      </p:cBhvr>
                                      <p:to>
                                        <p:strVal val="visible"/>
                                      </p:to>
                                    </p:set>
                                    <p:anim calcmode="lin" valueType="num">
                                      <p:cBhvr additive="base">
                                        <p:cTn id="88" dur="500" fill="hold"/>
                                        <p:tgtEl>
                                          <p:spTgt spid="20486"/>
                                        </p:tgtEl>
                                        <p:attrNameLst>
                                          <p:attrName>ppt_x</p:attrName>
                                        </p:attrNameLst>
                                      </p:cBhvr>
                                      <p:tavLst>
                                        <p:tav tm="0">
                                          <p:val>
                                            <p:strVal val="#ppt_x"/>
                                          </p:val>
                                        </p:tav>
                                        <p:tav tm="100000">
                                          <p:val>
                                            <p:strVal val="#ppt_x"/>
                                          </p:val>
                                        </p:tav>
                                      </p:tavLst>
                                    </p:anim>
                                    <p:anim calcmode="lin" valueType="num">
                                      <p:cBhvr additive="base">
                                        <p:cTn id="89" dur="500" fill="hold"/>
                                        <p:tgtEl>
                                          <p:spTgt spid="2048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0487"/>
                                        </p:tgtEl>
                                        <p:attrNameLst>
                                          <p:attrName>style.visibility</p:attrName>
                                        </p:attrNameLst>
                                      </p:cBhvr>
                                      <p:to>
                                        <p:strVal val="visible"/>
                                      </p:to>
                                    </p:set>
                                    <p:anim calcmode="lin" valueType="num">
                                      <p:cBhvr additive="base">
                                        <p:cTn id="92" dur="500" fill="hold"/>
                                        <p:tgtEl>
                                          <p:spTgt spid="20487"/>
                                        </p:tgtEl>
                                        <p:attrNameLst>
                                          <p:attrName>ppt_x</p:attrName>
                                        </p:attrNameLst>
                                      </p:cBhvr>
                                      <p:tavLst>
                                        <p:tav tm="0">
                                          <p:val>
                                            <p:strVal val="#ppt_x"/>
                                          </p:val>
                                        </p:tav>
                                        <p:tav tm="100000">
                                          <p:val>
                                            <p:strVal val="#ppt_x"/>
                                          </p:val>
                                        </p:tav>
                                      </p:tavLst>
                                    </p:anim>
                                    <p:anim calcmode="lin" valueType="num">
                                      <p:cBhvr additive="base">
                                        <p:cTn id="93"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500" fill="hold"/>
                                        <p:tgtEl>
                                          <p:spTgt spid="22"/>
                                        </p:tgtEl>
                                        <p:attrNameLst>
                                          <p:attrName>ppt_x</p:attrName>
                                        </p:attrNameLst>
                                      </p:cBhvr>
                                      <p:tavLst>
                                        <p:tav tm="0">
                                          <p:val>
                                            <p:strVal val="#ppt_x"/>
                                          </p:val>
                                        </p:tav>
                                        <p:tav tm="100000">
                                          <p:val>
                                            <p:strVal val="#ppt_x"/>
                                          </p:val>
                                        </p:tav>
                                      </p:tavLst>
                                    </p:anim>
                                    <p:anim calcmode="lin" valueType="num">
                                      <p:cBhvr additive="base">
                                        <p:cTn id="9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486" grpId="0"/>
      <p:bldP spid="19" grpId="0"/>
      <p:bldP spid="20" grpId="0"/>
      <p:bldP spid="22" grpId="0"/>
      <p:bldP spid="21" grpId="0"/>
      <p:bldP spid="25" grpId="0" animBg="1"/>
      <p:bldP spid="26" grpId="0"/>
      <p:bldP spid="29"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667000"/>
            <a:ext cx="9144000" cy="2601913"/>
          </a:xfrm>
          <a:prstGeom prst="rect">
            <a:avLst/>
          </a:prstGeom>
          <a:solidFill>
            <a:srgbClr val="F0B57A">
              <a:alpha val="16862"/>
            </a:srgbClr>
          </a:solidFill>
          <a:ln w="57150">
            <a:solidFill>
              <a:schemeClr val="tx1"/>
            </a:solidFill>
            <a:prstDash val="dash"/>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cs typeface="+mn-cs"/>
            </a:endParaRPr>
          </a:p>
        </p:txBody>
      </p:sp>
      <p:sp>
        <p:nvSpPr>
          <p:cNvPr id="4" name="Title 3"/>
          <p:cNvSpPr>
            <a:spLocks noGrp="1"/>
          </p:cNvSpPr>
          <p:nvPr>
            <p:ph type="title"/>
          </p:nvPr>
        </p:nvSpPr>
        <p:spPr>
          <a:xfrm>
            <a:off x="228600" y="257175"/>
            <a:ext cx="8715375" cy="819150"/>
          </a:xfrm>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lstStyle/>
          <a:p>
            <a:pPr eaLnBrk="1" hangingPunct="1">
              <a:defRPr/>
            </a:pPr>
            <a:r>
              <a:rPr lang="en-US" sz="4000" b="1">
                <a:solidFill>
                  <a:srgbClr val="000000"/>
                </a:solidFill>
                <a:effectLst>
                  <a:outerShdw blurRad="38100" dist="38100" dir="2700000" algn="tl">
                    <a:srgbClr val="DDDDDD"/>
                  </a:outerShdw>
                </a:effectLst>
                <a:latin typeface="Century Gothic" charset="0"/>
              </a:rPr>
              <a:t>Practice &amp; Apply</a:t>
            </a:r>
          </a:p>
        </p:txBody>
      </p:sp>
      <p:sp>
        <p:nvSpPr>
          <p:cNvPr id="5" name="Content Placeholder 4"/>
          <p:cNvSpPr>
            <a:spLocks noGrp="1"/>
          </p:cNvSpPr>
          <p:nvPr>
            <p:ph idx="1"/>
          </p:nvPr>
        </p:nvSpPr>
        <p:spPr>
          <a:xfrm>
            <a:off x="0" y="1109663"/>
            <a:ext cx="9144000" cy="5664200"/>
          </a:xfrm>
        </p:spPr>
        <p:txBody>
          <a:bodyPr rtlCol="0">
            <a:normAutofit lnSpcReduction="10000"/>
          </a:bodyPr>
          <a:lstStyle/>
          <a:p>
            <a:pPr marL="0" indent="0" eaLnBrk="1" fontAlgn="auto" hangingPunct="1">
              <a:lnSpc>
                <a:spcPct val="130000"/>
              </a:lnSpc>
              <a:spcAft>
                <a:spcPts val="0"/>
              </a:spcAft>
              <a:buFont typeface="Arial"/>
              <a:buNone/>
              <a:defRPr/>
            </a:pPr>
            <a:endParaRPr lang="en-US" sz="2000" b="1" dirty="0" smtClean="0">
              <a:solidFill>
                <a:srgbClr val="FF0000"/>
              </a:solidFill>
              <a:ea typeface="+mn-ea"/>
              <a:cs typeface="Century Gothic"/>
            </a:endParaRPr>
          </a:p>
          <a:p>
            <a:pPr eaLnBrk="1" fontAlgn="auto" hangingPunct="1">
              <a:lnSpc>
                <a:spcPct val="130000"/>
              </a:lnSpc>
              <a:spcAft>
                <a:spcPts val="0"/>
              </a:spcAft>
              <a:buFont typeface="Arial" panose="020B0604020202020204" pitchFamily="34" charset="0"/>
              <a:buChar char="•"/>
              <a:defRPr/>
            </a:pPr>
            <a:r>
              <a:rPr lang="en-US" sz="2000" dirty="0" smtClean="0">
                <a:latin typeface="Century Gothic"/>
                <a:ea typeface="+mn-ea"/>
                <a:cs typeface="Century Gothic"/>
              </a:rPr>
              <a:t>Identify the components of  ELD Objectives using Part I and Part II of New CA ELD Standards</a:t>
            </a:r>
            <a:endParaRPr lang="en-US" sz="2700" b="1" dirty="0" smtClean="0">
              <a:latin typeface="Century Gothic"/>
              <a:ea typeface="+mn-ea"/>
              <a:cs typeface="Century Gothic"/>
            </a:endParaRPr>
          </a:p>
          <a:p>
            <a:pPr marL="0" indent="0" eaLnBrk="1" fontAlgn="auto" hangingPunct="1">
              <a:lnSpc>
                <a:spcPct val="130000"/>
              </a:lnSpc>
              <a:spcAft>
                <a:spcPts val="0"/>
              </a:spcAft>
              <a:buFont typeface="Arial" charset="0"/>
              <a:buNone/>
              <a:defRPr/>
            </a:pPr>
            <a:endParaRPr lang="en-US" sz="2000" dirty="0" smtClean="0">
              <a:solidFill>
                <a:schemeClr val="tx1">
                  <a:lumMod val="50000"/>
                  <a:lumOff val="50000"/>
                </a:schemeClr>
              </a:solidFill>
              <a:ea typeface="+mn-ea"/>
              <a:cs typeface="Century Gothic"/>
            </a:endParaRPr>
          </a:p>
          <a:p>
            <a:pPr marL="0" indent="0" eaLnBrk="1" fontAlgn="auto" hangingPunct="1">
              <a:lnSpc>
                <a:spcPct val="130000"/>
              </a:lnSpc>
              <a:spcAft>
                <a:spcPts val="0"/>
              </a:spcAft>
              <a:buFont typeface="Arial"/>
              <a:buNone/>
              <a:defRPr/>
            </a:pPr>
            <a:r>
              <a:rPr lang="en-US" sz="2000" dirty="0" smtClean="0">
                <a:latin typeface="Century Gothic"/>
                <a:ea typeface="+mn-ea"/>
                <a:cs typeface="Century Gothic"/>
              </a:rPr>
              <a:t>Students </a:t>
            </a:r>
            <a:r>
              <a:rPr lang="en-US" sz="2000" dirty="0">
                <a:latin typeface="Century Gothic"/>
                <a:ea typeface="+mn-ea"/>
                <a:cs typeface="Century Gothic"/>
              </a:rPr>
              <a:t>will be able </a:t>
            </a:r>
            <a:r>
              <a:rPr lang="en-US" sz="2000" dirty="0" smtClean="0">
                <a:latin typeface="Century Gothic"/>
                <a:ea typeface="+mn-ea"/>
                <a:cs typeface="Century Gothic"/>
              </a:rPr>
              <a:t>to </a:t>
            </a:r>
            <a:r>
              <a:rPr lang="en-US" sz="2000" dirty="0" smtClean="0">
                <a:solidFill>
                  <a:schemeClr val="tx1">
                    <a:lumMod val="50000"/>
                    <a:lumOff val="50000"/>
                  </a:schemeClr>
                </a:solidFill>
                <a:latin typeface="Century Gothic"/>
                <a:ea typeface="+mn-ea"/>
                <a:cs typeface="Century Gothic"/>
              </a:rPr>
              <a:t>(</a:t>
            </a:r>
            <a:r>
              <a:rPr lang="en-US" sz="2000" dirty="0" smtClean="0">
                <a:solidFill>
                  <a:srgbClr val="008000"/>
                </a:solidFill>
                <a:latin typeface="Century Gothic"/>
                <a:ea typeface="+mn-ea"/>
                <a:cs typeface="Century Gothic"/>
              </a:rPr>
              <a:t>function</a:t>
            </a:r>
            <a:r>
              <a:rPr lang="en-US" sz="2000" dirty="0" smtClean="0">
                <a:solidFill>
                  <a:schemeClr val="tx1">
                    <a:lumMod val="50000"/>
                    <a:lumOff val="50000"/>
                  </a:schemeClr>
                </a:solidFill>
                <a:latin typeface="Century Gothic"/>
                <a:ea typeface="+mn-ea"/>
                <a:cs typeface="Century Gothic"/>
              </a:rPr>
              <a:t>)    (</a:t>
            </a:r>
            <a:r>
              <a:rPr lang="en-US" sz="1900" dirty="0" smtClean="0">
                <a:solidFill>
                  <a:srgbClr val="FF6600"/>
                </a:solidFill>
                <a:latin typeface="Century Gothic"/>
                <a:ea typeface="+mn-ea"/>
                <a:cs typeface="Century Gothic"/>
              </a:rPr>
              <a:t>ELD content</a:t>
            </a:r>
            <a:r>
              <a:rPr lang="en-US" sz="1900" dirty="0" smtClean="0">
                <a:solidFill>
                  <a:schemeClr val="tx1">
                    <a:lumMod val="50000"/>
                    <a:lumOff val="50000"/>
                  </a:schemeClr>
                </a:solidFill>
                <a:latin typeface="Century Gothic"/>
                <a:ea typeface="+mn-ea"/>
                <a:cs typeface="Century Gothic"/>
              </a:rPr>
              <a:t> </a:t>
            </a:r>
            <a:r>
              <a:rPr lang="en-US" sz="2000" dirty="0">
                <a:solidFill>
                  <a:schemeClr val="tx1">
                    <a:lumMod val="50000"/>
                    <a:lumOff val="50000"/>
                  </a:schemeClr>
                </a:solidFill>
                <a:latin typeface="Century Gothic"/>
                <a:ea typeface="+mn-ea"/>
                <a:cs typeface="Century Gothic"/>
              </a:rPr>
              <a:t>) </a:t>
            </a:r>
            <a:r>
              <a:rPr lang="en-US" sz="2000" dirty="0" smtClean="0">
                <a:latin typeface="Century Gothic"/>
                <a:ea typeface="+mn-ea"/>
                <a:cs typeface="Century Gothic"/>
              </a:rPr>
              <a:t>using </a:t>
            </a:r>
            <a:r>
              <a:rPr lang="en-US" sz="2000" dirty="0" smtClean="0">
                <a:solidFill>
                  <a:schemeClr val="tx1">
                    <a:lumMod val="50000"/>
                    <a:lumOff val="50000"/>
                  </a:schemeClr>
                </a:solidFill>
                <a:latin typeface="Century Gothic"/>
                <a:ea typeface="+mn-ea"/>
                <a:cs typeface="Century Gothic"/>
              </a:rPr>
              <a:t>(</a:t>
            </a:r>
            <a:r>
              <a:rPr lang="en-US" sz="1900" dirty="0">
                <a:solidFill>
                  <a:srgbClr val="0000FF"/>
                </a:solidFill>
                <a:latin typeface="Century Gothic"/>
                <a:ea typeface="+mn-ea"/>
                <a:cs typeface="Century Gothic"/>
              </a:rPr>
              <a:t>f</a:t>
            </a:r>
            <a:r>
              <a:rPr lang="en-US" sz="1900" dirty="0" smtClean="0">
                <a:solidFill>
                  <a:srgbClr val="0000FF"/>
                </a:solidFill>
                <a:latin typeface="Century Gothic"/>
                <a:ea typeface="+mn-ea"/>
                <a:cs typeface="Century Gothic"/>
              </a:rPr>
              <a:t>orm/specific</a:t>
            </a:r>
            <a:endParaRPr lang="en-US" sz="2000" dirty="0" smtClean="0">
              <a:solidFill>
                <a:schemeClr val="tx1">
                  <a:lumMod val="50000"/>
                  <a:lumOff val="50000"/>
                </a:schemeClr>
              </a:solidFill>
              <a:latin typeface="Century Gothic"/>
              <a:ea typeface="+mn-ea"/>
              <a:cs typeface="Century Gothic"/>
            </a:endParaRPr>
          </a:p>
          <a:p>
            <a:pPr marL="0" indent="0" eaLnBrk="1" fontAlgn="auto" hangingPunct="1">
              <a:lnSpc>
                <a:spcPct val="130000"/>
              </a:lnSpc>
              <a:spcAft>
                <a:spcPts val="0"/>
              </a:spcAft>
              <a:buFont typeface="Arial"/>
              <a:buNone/>
              <a:defRPr/>
            </a:pPr>
            <a:endParaRPr lang="en-US" sz="2000" dirty="0" smtClean="0">
              <a:solidFill>
                <a:schemeClr val="tx1">
                  <a:lumMod val="50000"/>
                  <a:lumOff val="50000"/>
                </a:schemeClr>
              </a:solidFill>
              <a:latin typeface="Century Gothic"/>
              <a:ea typeface="+mn-ea"/>
              <a:cs typeface="Century Gothic"/>
            </a:endParaRPr>
          </a:p>
          <a:p>
            <a:pPr marL="0" indent="0" eaLnBrk="1" fontAlgn="auto" hangingPunct="1">
              <a:lnSpc>
                <a:spcPct val="130000"/>
              </a:lnSpc>
              <a:spcAft>
                <a:spcPts val="0"/>
              </a:spcAft>
              <a:buFont typeface="Arial"/>
              <a:buNone/>
              <a:defRPr/>
            </a:pPr>
            <a:endParaRPr lang="en-US" sz="2000" dirty="0" smtClean="0">
              <a:solidFill>
                <a:schemeClr val="tx1">
                  <a:lumMod val="50000"/>
                  <a:lumOff val="50000"/>
                </a:schemeClr>
              </a:solidFill>
              <a:latin typeface="Century Gothic"/>
              <a:ea typeface="+mn-ea"/>
              <a:cs typeface="Century Gothic"/>
            </a:endParaRPr>
          </a:p>
          <a:p>
            <a:pPr marL="0" indent="0" eaLnBrk="1" fontAlgn="auto" hangingPunct="1">
              <a:lnSpc>
                <a:spcPct val="130000"/>
              </a:lnSpc>
              <a:spcAft>
                <a:spcPts val="0"/>
              </a:spcAft>
              <a:buFont typeface="Arial"/>
              <a:buNone/>
              <a:defRPr/>
            </a:pPr>
            <a:r>
              <a:rPr lang="en-US" sz="2000" dirty="0" smtClean="0">
                <a:solidFill>
                  <a:srgbClr val="0000FF"/>
                </a:solidFill>
                <a:latin typeface="Century Gothic"/>
                <a:ea typeface="+mn-ea"/>
                <a:cs typeface="Century Gothic"/>
              </a:rPr>
              <a:t>language</a:t>
            </a:r>
            <a:r>
              <a:rPr lang="en-US" sz="2000" dirty="0">
                <a:solidFill>
                  <a:schemeClr val="tx1">
                    <a:lumMod val="50000"/>
                    <a:lumOff val="50000"/>
                  </a:schemeClr>
                </a:solidFill>
                <a:latin typeface="Century Gothic"/>
                <a:ea typeface="+mn-ea"/>
                <a:cs typeface="Century Gothic"/>
              </a:rPr>
              <a:t>) </a:t>
            </a:r>
            <a:r>
              <a:rPr lang="en-US" sz="2000" dirty="0" smtClean="0">
                <a:solidFill>
                  <a:schemeClr val="tx1">
                    <a:lumMod val="50000"/>
                    <a:lumOff val="50000"/>
                  </a:schemeClr>
                </a:solidFill>
                <a:latin typeface="Century Gothic"/>
                <a:ea typeface="+mn-ea"/>
                <a:cs typeface="Century Gothic"/>
              </a:rPr>
              <a:t> </a:t>
            </a:r>
            <a:r>
              <a:rPr lang="en-US" sz="2000" dirty="0" smtClean="0">
                <a:latin typeface="Century Gothic"/>
                <a:ea typeface="+mn-ea"/>
                <a:cs typeface="Century Gothic"/>
              </a:rPr>
              <a:t>in </a:t>
            </a:r>
            <a:r>
              <a:rPr lang="en-US" sz="2000" dirty="0">
                <a:latin typeface="Century Gothic"/>
                <a:ea typeface="+mn-ea"/>
                <a:cs typeface="Century Gothic"/>
              </a:rPr>
              <a:t>a</a:t>
            </a:r>
            <a:r>
              <a:rPr lang="en-US" sz="2000" dirty="0">
                <a:solidFill>
                  <a:schemeClr val="tx1">
                    <a:lumMod val="50000"/>
                    <a:lumOff val="50000"/>
                  </a:schemeClr>
                </a:solidFill>
                <a:latin typeface="Century Gothic"/>
                <a:ea typeface="+mn-ea"/>
                <a:cs typeface="Century Gothic"/>
              </a:rPr>
              <a:t> (</a:t>
            </a:r>
            <a:r>
              <a:rPr lang="en-US" sz="2000" dirty="0">
                <a:solidFill>
                  <a:srgbClr val="8919DC"/>
                </a:solidFill>
                <a:latin typeface="Century Gothic"/>
                <a:ea typeface="+mn-ea"/>
                <a:cs typeface="Century Gothic"/>
              </a:rPr>
              <a:t>type of </a:t>
            </a:r>
            <a:r>
              <a:rPr lang="en-US" sz="2000" dirty="0" smtClean="0">
                <a:solidFill>
                  <a:srgbClr val="8919DC"/>
                </a:solidFill>
                <a:latin typeface="Century Gothic"/>
                <a:ea typeface="+mn-ea"/>
                <a:cs typeface="Century Gothic"/>
              </a:rPr>
              <a:t>engagement activity</a:t>
            </a:r>
            <a:r>
              <a:rPr lang="en-US" sz="2000" dirty="0">
                <a:solidFill>
                  <a:schemeClr val="tx1">
                    <a:lumMod val="50000"/>
                    <a:lumOff val="50000"/>
                  </a:schemeClr>
                </a:solidFill>
                <a:latin typeface="Century Gothic"/>
                <a:ea typeface="+mn-ea"/>
                <a:cs typeface="Century Gothic"/>
              </a:rPr>
              <a:t>).</a:t>
            </a:r>
          </a:p>
          <a:p>
            <a:pPr marL="292100" indent="0" algn="dist" eaLnBrk="1" fontAlgn="auto" hangingPunct="1">
              <a:spcAft>
                <a:spcPts val="0"/>
              </a:spcAft>
              <a:buFont typeface="Arial"/>
              <a:buNone/>
              <a:defRPr/>
            </a:pPr>
            <a:endParaRPr lang="en-US" sz="2000" b="1" dirty="0">
              <a:solidFill>
                <a:schemeClr val="tx1">
                  <a:lumMod val="50000"/>
                  <a:lumOff val="50000"/>
                </a:schemeClr>
              </a:solidFill>
              <a:latin typeface="Century Gothic"/>
              <a:ea typeface="+mn-ea"/>
              <a:cs typeface="Century Gothic"/>
            </a:endParaRPr>
          </a:p>
          <a:p>
            <a:pPr marL="457200" indent="-457200" eaLnBrk="1" fontAlgn="auto" hangingPunct="1">
              <a:lnSpc>
                <a:spcPct val="130000"/>
              </a:lnSpc>
              <a:spcAft>
                <a:spcPts val="0"/>
              </a:spcAft>
              <a:buFont typeface="Arial"/>
              <a:buAutoNum type="arabicPeriod"/>
              <a:defRPr/>
            </a:pPr>
            <a:endParaRPr lang="en-US" sz="1800" dirty="0" smtClean="0">
              <a:solidFill>
                <a:schemeClr val="tx1">
                  <a:lumMod val="50000"/>
                  <a:lumOff val="50000"/>
                </a:schemeClr>
              </a:solidFill>
              <a:ea typeface="+mn-ea"/>
              <a:cs typeface="Century Gothic"/>
            </a:endParaRPr>
          </a:p>
          <a:p>
            <a:pPr eaLnBrk="1" fontAlgn="auto" hangingPunct="1">
              <a:spcAft>
                <a:spcPts val="0"/>
              </a:spcAft>
              <a:buFont typeface="Arial" panose="020B0604020202020204" pitchFamily="34" charset="0"/>
              <a:buChar char="•"/>
              <a:defRPr/>
            </a:pPr>
            <a:r>
              <a:rPr lang="en-US" sz="1800" dirty="0" smtClean="0">
                <a:latin typeface="Century Gothic"/>
                <a:ea typeface="+mn-ea"/>
                <a:cs typeface="Century Gothic"/>
              </a:rPr>
              <a:t>Collaboratively work with a partner to identify the different components </a:t>
            </a:r>
            <a:endParaRPr lang="en-US" sz="1800" dirty="0">
              <a:latin typeface="Century Gothic"/>
              <a:ea typeface="+mn-ea"/>
              <a:cs typeface="Century Gothic"/>
            </a:endParaRPr>
          </a:p>
          <a:p>
            <a:pPr marL="400050" lvl="1" indent="0" eaLnBrk="1" fontAlgn="auto" hangingPunct="1">
              <a:spcAft>
                <a:spcPts val="0"/>
              </a:spcAft>
              <a:buFont typeface="Arial" charset="0"/>
              <a:buNone/>
              <a:defRPr/>
            </a:pPr>
            <a:r>
              <a:rPr lang="en-US" sz="1800" dirty="0" smtClean="0">
                <a:latin typeface="Century Gothic"/>
                <a:ea typeface="+mn-ea"/>
                <a:cs typeface="Century Gothic"/>
              </a:rPr>
              <a:t>of the sample ELD Objectives</a:t>
            </a:r>
          </a:p>
          <a:p>
            <a:pPr eaLnBrk="1" fontAlgn="auto" hangingPunct="1">
              <a:lnSpc>
                <a:spcPct val="130000"/>
              </a:lnSpc>
              <a:spcAft>
                <a:spcPts val="0"/>
              </a:spcAft>
              <a:buFont typeface="Arial" panose="020B0604020202020204" pitchFamily="34" charset="0"/>
              <a:buChar char="•"/>
              <a:defRPr/>
            </a:pPr>
            <a:r>
              <a:rPr lang="en-US" sz="1800" dirty="0" smtClean="0">
                <a:latin typeface="Century Gothic"/>
                <a:ea typeface="+mn-ea"/>
                <a:cs typeface="Century Gothic"/>
              </a:rPr>
              <a:t>Be prepared to share</a:t>
            </a:r>
          </a:p>
          <a:p>
            <a:pPr marL="0" indent="0" eaLnBrk="1" fontAlgn="auto" hangingPunct="1">
              <a:lnSpc>
                <a:spcPct val="110000"/>
              </a:lnSpc>
              <a:spcAft>
                <a:spcPts val="0"/>
              </a:spcAft>
              <a:buFont typeface="Arial" charset="0"/>
              <a:buNone/>
              <a:defRPr/>
            </a:pPr>
            <a:endParaRPr lang="en-US" dirty="0" smtClean="0">
              <a:solidFill>
                <a:schemeClr val="tx1">
                  <a:lumMod val="50000"/>
                  <a:lumOff val="50000"/>
                </a:schemeClr>
              </a:solidFill>
              <a:latin typeface="Times New Roman"/>
              <a:ea typeface="+mn-ea"/>
              <a:cs typeface="Times New Roman"/>
            </a:endParaRPr>
          </a:p>
        </p:txBody>
      </p:sp>
      <p:sp>
        <p:nvSpPr>
          <p:cNvPr id="7" name="Double Brace 6"/>
          <p:cNvSpPr>
            <a:spLocks noChangeArrowheads="1"/>
          </p:cNvSpPr>
          <p:nvPr/>
        </p:nvSpPr>
        <p:spPr bwMode="auto">
          <a:xfrm rot="-5400000">
            <a:off x="5114131" y="2267744"/>
            <a:ext cx="436563" cy="1838325"/>
          </a:xfrm>
          <a:prstGeom prst="bracePair">
            <a:avLst>
              <a:gd name="adj" fmla="val 8333"/>
            </a:avLst>
          </a:prstGeom>
          <a:noFill/>
          <a:ln w="28575">
            <a:solidFill>
              <a:srgbClr val="58606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rgbClr val="FF6600"/>
              </a:solidFill>
              <a:latin typeface="+mn-lt"/>
              <a:ea typeface="+mn-ea"/>
              <a:cs typeface="+mn-cs"/>
            </a:endParaRPr>
          </a:p>
        </p:txBody>
      </p:sp>
      <p:sp>
        <p:nvSpPr>
          <p:cNvPr id="26628" name="TextBox 7"/>
          <p:cNvSpPr txBox="1">
            <a:spLocks noChangeArrowheads="1"/>
          </p:cNvSpPr>
          <p:nvPr/>
        </p:nvSpPr>
        <p:spPr bwMode="auto">
          <a:xfrm flipH="1">
            <a:off x="4406900" y="3397250"/>
            <a:ext cx="1841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6600"/>
                </a:solidFill>
                <a:latin typeface="Century Gothic" charset="0"/>
              </a:rPr>
              <a:t>Part II: Learning</a:t>
            </a:r>
          </a:p>
          <a:p>
            <a:pPr algn="ctr" eaLnBrk="1" hangingPunct="1"/>
            <a:r>
              <a:rPr lang="en-US" sz="1600">
                <a:solidFill>
                  <a:srgbClr val="FF6600"/>
                </a:solidFill>
                <a:latin typeface="Century Gothic" charset="0"/>
              </a:rPr>
              <a:t> How English Works</a:t>
            </a:r>
          </a:p>
        </p:txBody>
      </p:sp>
      <p:sp>
        <p:nvSpPr>
          <p:cNvPr id="9" name="Double Brace 8"/>
          <p:cNvSpPr>
            <a:spLocks noChangeArrowheads="1"/>
          </p:cNvSpPr>
          <p:nvPr/>
        </p:nvSpPr>
        <p:spPr bwMode="auto">
          <a:xfrm rot="-5400000">
            <a:off x="3708400" y="2770188"/>
            <a:ext cx="407987" cy="3525838"/>
          </a:xfrm>
          <a:prstGeom prst="bracePair">
            <a:avLst>
              <a:gd name="adj" fmla="val 8333"/>
            </a:avLst>
          </a:prstGeom>
          <a:noFill/>
          <a:ln w="28575">
            <a:solidFill>
              <a:srgbClr val="634D3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latin typeface="+mn-lt"/>
              <a:ea typeface="+mn-ea"/>
              <a:cs typeface="+mn-cs"/>
            </a:endParaRPr>
          </a:p>
        </p:txBody>
      </p:sp>
      <p:sp>
        <p:nvSpPr>
          <p:cNvPr id="26630" name="TextBox 9"/>
          <p:cNvSpPr txBox="1">
            <a:spLocks noChangeArrowheads="1"/>
          </p:cNvSpPr>
          <p:nvPr/>
        </p:nvSpPr>
        <p:spPr bwMode="auto">
          <a:xfrm flipH="1">
            <a:off x="2905125" y="4676775"/>
            <a:ext cx="220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8919DC"/>
                </a:solidFill>
                <a:latin typeface="Century Gothic" charset="0"/>
              </a:rPr>
              <a:t>Part I: Interacting in Meaningful Ways</a:t>
            </a:r>
          </a:p>
        </p:txBody>
      </p:sp>
      <p:sp>
        <p:nvSpPr>
          <p:cNvPr id="26631" name="TextBox 7"/>
          <p:cNvSpPr txBox="1">
            <a:spLocks noChangeArrowheads="1"/>
          </p:cNvSpPr>
          <p:nvPr/>
        </p:nvSpPr>
        <p:spPr bwMode="auto">
          <a:xfrm flipH="1">
            <a:off x="2362200" y="3378200"/>
            <a:ext cx="2239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008000"/>
                </a:solidFill>
                <a:latin typeface="Century Gothic" charset="0"/>
              </a:rPr>
              <a:t>Teacher Resources:</a:t>
            </a:r>
          </a:p>
          <a:p>
            <a:pPr algn="ctr" eaLnBrk="1" hangingPunct="1"/>
            <a:r>
              <a:rPr lang="en-US" sz="1600">
                <a:solidFill>
                  <a:srgbClr val="008000"/>
                </a:solidFill>
                <a:latin typeface="Century Gothic" charset="0"/>
              </a:rPr>
              <a:t>Purposes for Using Language</a:t>
            </a:r>
          </a:p>
        </p:txBody>
      </p:sp>
      <p:sp>
        <p:nvSpPr>
          <p:cNvPr id="10" name="Double Brace 9"/>
          <p:cNvSpPr>
            <a:spLocks noChangeArrowheads="1"/>
          </p:cNvSpPr>
          <p:nvPr/>
        </p:nvSpPr>
        <p:spPr bwMode="auto">
          <a:xfrm rot="-5400000">
            <a:off x="3423443" y="2577307"/>
            <a:ext cx="436563" cy="1219200"/>
          </a:xfrm>
          <a:prstGeom prst="bracePair">
            <a:avLst>
              <a:gd name="adj" fmla="val 8333"/>
            </a:avLst>
          </a:prstGeom>
          <a:noFill/>
          <a:ln w="28575">
            <a:solidFill>
              <a:srgbClr val="B2631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rgbClr val="FF6600"/>
              </a:solidFill>
              <a:latin typeface="+mn-lt"/>
              <a:ea typeface="+mn-ea"/>
              <a:cs typeface="+mn-cs"/>
            </a:endParaRPr>
          </a:p>
        </p:txBody>
      </p:sp>
      <p:sp>
        <p:nvSpPr>
          <p:cNvPr id="11" name="TextBox 7"/>
          <p:cNvSpPr txBox="1">
            <a:spLocks noChangeArrowheads="1"/>
          </p:cNvSpPr>
          <p:nvPr/>
        </p:nvSpPr>
        <p:spPr bwMode="auto">
          <a:xfrm flipH="1">
            <a:off x="6910388" y="3390900"/>
            <a:ext cx="1841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6600"/>
                </a:solidFill>
                <a:latin typeface="Century Gothic" charset="0"/>
              </a:rPr>
              <a:t>Part II: Learning</a:t>
            </a:r>
          </a:p>
          <a:p>
            <a:pPr algn="ctr" eaLnBrk="1" hangingPunct="1"/>
            <a:r>
              <a:rPr lang="en-US" sz="1600">
                <a:solidFill>
                  <a:srgbClr val="FF6600"/>
                </a:solidFill>
                <a:latin typeface="Century Gothic" charset="0"/>
              </a:rPr>
              <a:t> How English Works OR other sources</a:t>
            </a:r>
          </a:p>
        </p:txBody>
      </p:sp>
    </p:spTree>
    <p:extLst>
      <p:ext uri="{BB962C8B-B14F-4D97-AF65-F5344CB8AC3E}">
        <p14:creationId xmlns:p14="http://schemas.microsoft.com/office/powerpoint/2010/main" val="3771826056"/>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P spid="26631"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Content Placeholder 4"/>
          <p:cNvSpPr>
            <a:spLocks noGrp="1"/>
          </p:cNvSpPr>
          <p:nvPr>
            <p:ph idx="1"/>
          </p:nvPr>
        </p:nvSpPr>
        <p:spPr>
          <a:xfrm>
            <a:off x="238125" y="310369"/>
            <a:ext cx="8943975" cy="3843337"/>
          </a:xfrm>
        </p:spPr>
        <p:txBody>
          <a:bodyPr>
            <a:normAutofit fontScale="47500" lnSpcReduction="20000"/>
          </a:bodyPr>
          <a:lstStyle/>
          <a:p>
            <a:pPr marL="0" indent="0" eaLnBrk="1" hangingPunct="1">
              <a:lnSpc>
                <a:spcPct val="130000"/>
              </a:lnSpc>
              <a:buFont typeface="Arial" charset="0"/>
              <a:buNone/>
            </a:pPr>
            <a:r>
              <a:rPr lang="en-US" sz="2600" b="1" dirty="0">
                <a:solidFill>
                  <a:srgbClr val="FF0000"/>
                </a:solidFill>
                <a:latin typeface="Times New Roman" charset="0"/>
                <a:cs typeface="Times New Roman" charset="0"/>
              </a:rPr>
              <a:t> </a:t>
            </a:r>
            <a:r>
              <a:rPr lang="en-US" b="1" dirty="0">
                <a:latin typeface="Century Gothic" charset="0"/>
              </a:rPr>
              <a:t>Sample ELD Objectives</a:t>
            </a:r>
          </a:p>
          <a:p>
            <a:pPr marL="0" indent="0">
              <a:lnSpc>
                <a:spcPct val="130000"/>
              </a:lnSpc>
              <a:buNone/>
            </a:pPr>
            <a:r>
              <a:rPr lang="en-US" dirty="0">
                <a:solidFill>
                  <a:schemeClr val="tx1"/>
                </a:solidFill>
                <a:latin typeface="Century Gothic" charset="0"/>
              </a:rPr>
              <a:t>Students will be able to (function)   (ELD content )  using  (form/specific language) in a (type of engagement activity)</a:t>
            </a:r>
            <a:r>
              <a:rPr lang="en-US" dirty="0" smtClean="0">
                <a:solidFill>
                  <a:schemeClr val="tx1"/>
                </a:solidFill>
                <a:latin typeface="Century Gothic" charset="0"/>
              </a:rPr>
              <a:t>.</a:t>
            </a:r>
          </a:p>
          <a:p>
            <a:pPr marL="0" indent="0">
              <a:lnSpc>
                <a:spcPct val="130000"/>
              </a:lnSpc>
              <a:buNone/>
            </a:pPr>
            <a:endParaRPr lang="en-US" dirty="0">
              <a:solidFill>
                <a:srgbClr val="8919DC"/>
              </a:solidFill>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b="1" dirty="0">
              <a:latin typeface="Century Gothic" charset="0"/>
            </a:endParaRPr>
          </a:p>
          <a:p>
            <a:pPr marL="0" indent="0" eaLnBrk="1" hangingPunct="1">
              <a:lnSpc>
                <a:spcPct val="130000"/>
              </a:lnSpc>
              <a:buFont typeface="Arial" charset="0"/>
              <a:buNone/>
            </a:pPr>
            <a:endParaRPr lang="en-US" sz="2600" b="1" dirty="0">
              <a:solidFill>
                <a:srgbClr val="FF0000"/>
              </a:solidFill>
              <a:latin typeface="Century Gothic" charset="0"/>
            </a:endParaRPr>
          </a:p>
          <a:p>
            <a:pPr marL="0" indent="0" eaLnBrk="1" hangingPunct="1">
              <a:lnSpc>
                <a:spcPct val="130000"/>
              </a:lnSpc>
              <a:buFont typeface="Arial" charset="0"/>
              <a:buNone/>
            </a:pPr>
            <a:endParaRPr lang="en-US" sz="2000" dirty="0">
              <a:latin typeface="Century Gothic" charset="0"/>
            </a:endParaRPr>
          </a:p>
          <a:p>
            <a:pPr marL="0" indent="0" eaLnBrk="1" hangingPunct="1">
              <a:lnSpc>
                <a:spcPct val="130000"/>
              </a:lnSpc>
              <a:buFont typeface="Arial" charset="0"/>
              <a:buNone/>
            </a:pPr>
            <a:r>
              <a:rPr lang="en-US" sz="2000" dirty="0">
                <a:latin typeface="Century Gothic" charset="0"/>
              </a:rPr>
              <a:t/>
            </a:r>
            <a:br>
              <a:rPr lang="en-US" sz="2000" dirty="0">
                <a:latin typeface="Century Gothic" charset="0"/>
              </a:rPr>
            </a:br>
            <a:endParaRPr lang="en-US" sz="2000" b="1" dirty="0">
              <a:latin typeface="Century Gothic" charset="0"/>
            </a:endParaRPr>
          </a:p>
          <a:p>
            <a:pPr marL="0" indent="0" eaLnBrk="1" hangingPunct="1">
              <a:lnSpc>
                <a:spcPct val="130000"/>
              </a:lnSpc>
              <a:buFont typeface="Arial" charset="0"/>
              <a:buNone/>
            </a:pPr>
            <a:endParaRPr lang="en-US" sz="1800" dirty="0">
              <a:latin typeface="Century Gothic" charset="0"/>
            </a:endParaRPr>
          </a:p>
        </p:txBody>
      </p:sp>
      <p:sp>
        <p:nvSpPr>
          <p:cNvPr id="13" name="Rectangle 12"/>
          <p:cNvSpPr>
            <a:spLocks noChangeArrowheads="1"/>
          </p:cNvSpPr>
          <p:nvPr/>
        </p:nvSpPr>
        <p:spPr bwMode="auto">
          <a:xfrm>
            <a:off x="420688" y="1511256"/>
            <a:ext cx="8224837" cy="1108075"/>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200" dirty="0">
                <a:latin typeface="Century Gothic" charset="0"/>
              </a:rPr>
              <a:t>St</a:t>
            </a:r>
            <a:r>
              <a:rPr lang="en-US" sz="2200" dirty="0">
                <a:solidFill>
                  <a:schemeClr val="tx1"/>
                </a:solidFill>
                <a:latin typeface="Century Gothic" charset="0"/>
              </a:rPr>
              <a:t>udents will be able to analyze how noun phrases enrich the meaning of sentences by using complex sentences during a small group discussion of a text.</a:t>
            </a:r>
          </a:p>
        </p:txBody>
      </p:sp>
      <p:sp>
        <p:nvSpPr>
          <p:cNvPr id="15" name="Rectangle 4"/>
          <p:cNvSpPr>
            <a:spLocks noChangeArrowheads="1"/>
          </p:cNvSpPr>
          <p:nvPr/>
        </p:nvSpPr>
        <p:spPr bwMode="auto">
          <a:xfrm>
            <a:off x="406400" y="3712080"/>
            <a:ext cx="8239125" cy="1108075"/>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sz="2200" dirty="0">
                <a:solidFill>
                  <a:schemeClr val="tx1"/>
                </a:solidFill>
                <a:latin typeface="Century Gothic" charset="0"/>
              </a:rPr>
              <a:t>Students will be able to explain how combined clauses join ideas by using terms (e.g. because, since, therefore) and by working with peers and presenting to a small group. </a:t>
            </a:r>
            <a:endParaRPr lang="en-US" sz="2000" dirty="0">
              <a:solidFill>
                <a:schemeClr val="tx1"/>
              </a:solidFill>
              <a:latin typeface="Century Gothic" charset="0"/>
            </a:endParaRPr>
          </a:p>
        </p:txBody>
      </p:sp>
    </p:spTree>
    <p:extLst>
      <p:ext uri="{BB962C8B-B14F-4D97-AF65-F5344CB8AC3E}">
        <p14:creationId xmlns:p14="http://schemas.microsoft.com/office/powerpoint/2010/main" val="3146062902"/>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9395"/>
            <a:ext cx="8229600" cy="4525963"/>
          </a:xfrm>
        </p:spPr>
        <p:txBody>
          <a:bodyPr>
            <a:noAutofit/>
          </a:bodyPr>
          <a:lstStyle/>
          <a:p>
            <a:pPr marL="0" indent="0">
              <a:buNone/>
            </a:pPr>
            <a:r>
              <a:rPr lang="en-US" sz="2600" dirty="0" smtClean="0">
                <a:latin typeface="Century Gothic" charset="0"/>
                <a:ea typeface="Century Gothic" charset="0"/>
                <a:cs typeface="Century Gothic" charset="0"/>
              </a:rPr>
              <a:t>Days </a:t>
            </a:r>
            <a:r>
              <a:rPr lang="en-US" sz="2600" b="1" dirty="0" smtClean="0">
                <a:latin typeface="Century Gothic" charset="0"/>
                <a:ea typeface="Century Gothic" charset="0"/>
                <a:cs typeface="Century Gothic" charset="0"/>
              </a:rPr>
              <a:t>were</a:t>
            </a:r>
            <a:r>
              <a:rPr lang="en-US" sz="2600" dirty="0" smtClean="0">
                <a:latin typeface="Century Gothic" charset="0"/>
                <a:ea typeface="Century Gothic" charset="0"/>
                <a:cs typeface="Century Gothic" charset="0"/>
              </a:rPr>
              <a:t> long and lonely.  The hills </a:t>
            </a:r>
            <a:r>
              <a:rPr lang="en-US" sz="2600" b="1" dirty="0" smtClean="0">
                <a:latin typeface="Century Gothic" charset="0"/>
                <a:ea typeface="Century Gothic" charset="0"/>
                <a:cs typeface="Century Gothic" charset="0"/>
              </a:rPr>
              <a:t>spread</a:t>
            </a:r>
            <a:r>
              <a:rPr lang="en-US" sz="2600" dirty="0" smtClean="0">
                <a:latin typeface="Century Gothic" charset="0"/>
                <a:ea typeface="Century Gothic" charset="0"/>
                <a:cs typeface="Century Gothic" charset="0"/>
              </a:rPr>
              <a:t> out as far as forever.  Nights, me and Ma and my brothers and Baby Betsy would sit out and wait for a shooting star to sail across the sky.  Once in a while a crow </a:t>
            </a:r>
            <a:r>
              <a:rPr lang="en-US" sz="2600" b="1" dirty="0" smtClean="0">
                <a:latin typeface="Century Gothic" charset="0"/>
                <a:ea typeface="Century Gothic" charset="0"/>
                <a:cs typeface="Century Gothic" charset="0"/>
              </a:rPr>
              <a:t>flew</a:t>
            </a:r>
            <a:r>
              <a:rPr lang="en-US" sz="2600" dirty="0" smtClean="0">
                <a:latin typeface="Century Gothic" charset="0"/>
                <a:ea typeface="Century Gothic" charset="0"/>
                <a:cs typeface="Century Gothic" charset="0"/>
              </a:rPr>
              <a:t> by.  That’s all the excitement there </a:t>
            </a:r>
            <a:r>
              <a:rPr lang="en-US" sz="2600" b="1" dirty="0" smtClean="0">
                <a:latin typeface="Century Gothic" charset="0"/>
                <a:ea typeface="Century Gothic" charset="0"/>
                <a:cs typeface="Century Gothic" charset="0"/>
              </a:rPr>
              <a:t>was</a:t>
            </a:r>
            <a:r>
              <a:rPr lang="en-US" sz="2600" dirty="0" smtClean="0">
                <a:latin typeface="Century Gothic" charset="0"/>
                <a:ea typeface="Century Gothic" charset="0"/>
                <a:cs typeface="Century Gothic" charset="0"/>
              </a:rPr>
              <a:t>.</a:t>
            </a:r>
          </a:p>
          <a:p>
            <a:pPr marL="0" indent="0">
              <a:buNone/>
            </a:pPr>
            <a:r>
              <a:rPr lang="en-US" sz="2600" dirty="0" smtClean="0">
                <a:latin typeface="Century Gothic" charset="0"/>
                <a:ea typeface="Century Gothic" charset="0"/>
                <a:cs typeface="Century Gothic" charset="0"/>
              </a:rPr>
              <a:t>My brothers </a:t>
            </a:r>
            <a:r>
              <a:rPr lang="en-US" sz="2600" b="1" dirty="0" smtClean="0">
                <a:latin typeface="Century Gothic" charset="0"/>
                <a:ea typeface="Century Gothic" charset="0"/>
                <a:cs typeface="Century Gothic" charset="0"/>
              </a:rPr>
              <a:t>worked</a:t>
            </a:r>
            <a:r>
              <a:rPr lang="en-US" sz="2600" dirty="0" smtClean="0">
                <a:latin typeface="Century Gothic" charset="0"/>
                <a:ea typeface="Century Gothic" charset="0"/>
                <a:cs typeface="Century Gothic" charset="0"/>
              </a:rPr>
              <a:t> up some furrows.  They </a:t>
            </a:r>
            <a:r>
              <a:rPr lang="en-US" sz="2600" b="1" dirty="0" smtClean="0">
                <a:latin typeface="Century Gothic" charset="0"/>
                <a:ea typeface="Century Gothic" charset="0"/>
                <a:cs typeface="Century Gothic" charset="0"/>
              </a:rPr>
              <a:t>planted</a:t>
            </a:r>
            <a:r>
              <a:rPr lang="en-US" sz="2600" dirty="0" smtClean="0">
                <a:latin typeface="Century Gothic" charset="0"/>
                <a:ea typeface="Century Gothic" charset="0"/>
                <a:cs typeface="Century Gothic" charset="0"/>
              </a:rPr>
              <a:t> corn and potatoes and beans.  Then they </a:t>
            </a:r>
            <a:r>
              <a:rPr lang="en-US" sz="2600" b="1" dirty="0" smtClean="0">
                <a:latin typeface="Century Gothic" charset="0"/>
                <a:ea typeface="Century Gothic" charset="0"/>
                <a:cs typeface="Century Gothic" charset="0"/>
              </a:rPr>
              <a:t>ran</a:t>
            </a:r>
            <a:r>
              <a:rPr lang="en-US" sz="2600" dirty="0" smtClean="0">
                <a:latin typeface="Century Gothic" charset="0"/>
                <a:ea typeface="Century Gothic" charset="0"/>
                <a:cs typeface="Century Gothic" charset="0"/>
              </a:rPr>
              <a:t> around climbing trees, skinning their knees.  But after all the water </a:t>
            </a:r>
            <a:r>
              <a:rPr lang="en-US" sz="2600" b="1" dirty="0" smtClean="0">
                <a:latin typeface="Century Gothic" charset="0"/>
                <a:ea typeface="Century Gothic" charset="0"/>
                <a:cs typeface="Century Gothic" charset="0"/>
              </a:rPr>
              <a:t>was fetched </a:t>
            </a:r>
            <a:r>
              <a:rPr lang="en-US" sz="2600" dirty="0" smtClean="0">
                <a:latin typeface="Century Gothic" charset="0"/>
                <a:ea typeface="Century Gothic" charset="0"/>
                <a:cs typeface="Century Gothic" charset="0"/>
              </a:rPr>
              <a:t>and the wash </a:t>
            </a:r>
            <a:r>
              <a:rPr lang="en-US" sz="2600" b="1" dirty="0" smtClean="0">
                <a:latin typeface="Century Gothic" charset="0"/>
                <a:ea typeface="Century Gothic" charset="0"/>
                <a:cs typeface="Century Gothic" charset="0"/>
              </a:rPr>
              <a:t>was done</a:t>
            </a:r>
            <a:r>
              <a:rPr lang="en-US" sz="2600" dirty="0" smtClean="0">
                <a:latin typeface="Century Gothic" charset="0"/>
                <a:ea typeface="Century Gothic" charset="0"/>
                <a:cs typeface="Century Gothic" charset="0"/>
              </a:rPr>
              <a:t>, after the soap </a:t>
            </a:r>
            <a:r>
              <a:rPr lang="en-US" sz="2600" b="1" dirty="0" smtClean="0">
                <a:latin typeface="Century Gothic" charset="0"/>
                <a:ea typeface="Century Gothic" charset="0"/>
                <a:cs typeface="Century Gothic" charset="0"/>
              </a:rPr>
              <a:t>was made </a:t>
            </a:r>
            <a:r>
              <a:rPr lang="en-US" sz="2600" dirty="0" smtClean="0">
                <a:latin typeface="Century Gothic" charset="0"/>
                <a:ea typeface="Century Gothic" charset="0"/>
                <a:cs typeface="Century Gothic" charset="0"/>
              </a:rPr>
              <a:t>and the fire </a:t>
            </a:r>
            <a:r>
              <a:rPr lang="en-US" sz="2600" b="1" dirty="0" smtClean="0">
                <a:latin typeface="Century Gothic" charset="0"/>
                <a:ea typeface="Century Gothic" charset="0"/>
                <a:cs typeface="Century Gothic" charset="0"/>
              </a:rPr>
              <a:t>laid</a:t>
            </a:r>
            <a:r>
              <a:rPr lang="en-US" sz="2600" dirty="0" smtClean="0">
                <a:latin typeface="Century Gothic" charset="0"/>
                <a:ea typeface="Century Gothic" charset="0"/>
                <a:cs typeface="Century Gothic" charset="0"/>
              </a:rPr>
              <a:t>, after all the beds </a:t>
            </a:r>
            <a:r>
              <a:rPr lang="en-US" sz="2600" b="1" dirty="0" smtClean="0">
                <a:latin typeface="Century Gothic" charset="0"/>
                <a:ea typeface="Century Gothic" charset="0"/>
                <a:cs typeface="Century Gothic" charset="0"/>
              </a:rPr>
              <a:t>were fixed </a:t>
            </a:r>
            <a:r>
              <a:rPr lang="en-US" sz="2600" dirty="0" smtClean="0">
                <a:latin typeface="Century Gothic" charset="0"/>
                <a:ea typeface="Century Gothic" charset="0"/>
                <a:cs typeface="Century Gothic" charset="0"/>
              </a:rPr>
              <a:t>and the floor </a:t>
            </a:r>
            <a:r>
              <a:rPr lang="en-US" sz="2600" b="1" dirty="0" smtClean="0">
                <a:latin typeface="Century Gothic" charset="0"/>
                <a:ea typeface="Century Gothic" charset="0"/>
                <a:cs typeface="Century Gothic" charset="0"/>
              </a:rPr>
              <a:t>was swept </a:t>
            </a:r>
            <a:r>
              <a:rPr lang="en-US" sz="2600" dirty="0" smtClean="0">
                <a:latin typeface="Century Gothic" charset="0"/>
                <a:ea typeface="Century Gothic" charset="0"/>
                <a:cs typeface="Century Gothic" charset="0"/>
              </a:rPr>
              <a:t>clean, I’d sit outside our cabin door with Baby Betsy, so bored I thought I’d die.</a:t>
            </a:r>
            <a:endParaRPr lang="en-US" sz="2600" dirty="0">
              <a:latin typeface="Century Gothic" charset="0"/>
              <a:ea typeface="Century Gothic" charset="0"/>
              <a:cs typeface="Century Gothic" charset="0"/>
            </a:endParaRPr>
          </a:p>
        </p:txBody>
      </p:sp>
      <p:sp>
        <p:nvSpPr>
          <p:cNvPr id="5" name="Text Box 1"/>
          <p:cNvSpPr txBox="1">
            <a:spLocks noChangeArrowheads="1"/>
          </p:cNvSpPr>
          <p:nvPr/>
        </p:nvSpPr>
        <p:spPr bwMode="auto">
          <a:xfrm>
            <a:off x="139174" y="826784"/>
            <a:ext cx="8900450" cy="1991214"/>
          </a:xfrm>
          <a:prstGeom prst="rect">
            <a:avLst/>
          </a:prstGeom>
          <a:solidFill>
            <a:srgbClr val="FFFF00"/>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entury Gothic" charset="0"/>
                <a:ea typeface="Century Gothic" charset="0"/>
                <a:cs typeface="Century Gothic" charset="0"/>
              </a:rPr>
              <a:t>Part II: How English Works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B. Expanding &amp; Enriching Ideas.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3. Using verbs and verb phrases. (Expanding Level) </a:t>
            </a:r>
            <a:r>
              <a:rPr kumimoji="0" lang="en-US" sz="1600" b="0" i="0" u="none" strike="noStrike" cap="none" normalizeH="0" baseline="0" dirty="0">
                <a:ln>
                  <a:noFill/>
                </a:ln>
                <a:solidFill>
                  <a:schemeClr val="tx1"/>
                </a:solidFill>
                <a:effectLst/>
                <a:latin typeface="Century Gothic" charset="0"/>
                <a:ea typeface="Century Gothic" charset="0"/>
                <a:cs typeface="Century Gothic" charset="0"/>
              </a:rPr>
              <a:t>Use a growing number of verb types (e.g., doing, saying, being/having, thinking/feeling) and verb tenses appropriate for the text type and discipline to convey time (e.g. simple past for retelling, simple present for a science description).</a:t>
            </a:r>
          </a:p>
        </p:txBody>
      </p:sp>
      <p:sp>
        <p:nvSpPr>
          <p:cNvPr id="6" name="Text Box 1"/>
          <p:cNvSpPr txBox="1">
            <a:spLocks noChangeArrowheads="1"/>
          </p:cNvSpPr>
          <p:nvPr/>
        </p:nvSpPr>
        <p:spPr bwMode="auto">
          <a:xfrm>
            <a:off x="139174" y="2817998"/>
            <a:ext cx="8900450" cy="1475181"/>
          </a:xfrm>
          <a:prstGeom prst="rect">
            <a:avLst/>
          </a:prstGeom>
          <a:solidFill>
            <a:schemeClr val="tx2">
              <a:lumMod val="20000"/>
              <a:lumOff val="80000"/>
            </a:schemeClr>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a:latin typeface="Century Gothic" charset="0"/>
                <a:ea typeface="Century Gothic" charset="0"/>
                <a:cs typeface="Century Gothic" charset="0"/>
              </a:rPr>
              <a:t>Guiding Question:</a:t>
            </a:r>
            <a:endParaRPr lang="en-US" sz="1600" dirty="0">
              <a:latin typeface="Century Gothic" charset="0"/>
              <a:ea typeface="Century Gothic" charset="0"/>
              <a:cs typeface="Century Gothic" charset="0"/>
            </a:endParaRPr>
          </a:p>
          <a:p>
            <a:r>
              <a:rPr lang="en-US" sz="1600" dirty="0">
                <a:latin typeface="Century Gothic" charset="0"/>
                <a:ea typeface="Century Gothic" charset="0"/>
                <a:cs typeface="Century Gothic" charset="0"/>
              </a:rPr>
              <a:t>Let’s look at the sentence.  </a:t>
            </a:r>
          </a:p>
          <a:p>
            <a:r>
              <a:rPr lang="en-US" sz="1600" dirty="0">
                <a:latin typeface="Century Gothic" charset="0"/>
                <a:ea typeface="Century Gothic" charset="0"/>
                <a:cs typeface="Century Gothic" charset="0"/>
              </a:rPr>
              <a:t>What kinds of verbs are in the sentence?   </a:t>
            </a:r>
          </a:p>
          <a:p>
            <a:r>
              <a:rPr lang="en-US" sz="1600" dirty="0">
                <a:latin typeface="Century Gothic" charset="0"/>
                <a:ea typeface="Century Gothic" charset="0"/>
                <a:cs typeface="Century Gothic" charset="0"/>
              </a:rPr>
              <a:t>How do these verbs convey or show a sense of time? </a:t>
            </a:r>
          </a:p>
        </p:txBody>
      </p:sp>
    </p:spTree>
    <p:extLst>
      <p:ext uri="{BB962C8B-B14F-4D97-AF65-F5344CB8AC3E}">
        <p14:creationId xmlns:p14="http://schemas.microsoft.com/office/powerpoint/2010/main" val="1180199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33400" y="381000"/>
            <a:ext cx="8042275" cy="742950"/>
          </a:xfrm>
        </p:spPr>
        <p:txBody>
          <a:bodyPr rtlCol="0">
            <a:normAutofit fontScale="90000"/>
          </a:bodyPr>
          <a:lstStyle/>
          <a:p>
            <a:pPr eaLnBrk="1" fontAlgn="auto" hangingPunct="1">
              <a:spcAft>
                <a:spcPts val="0"/>
              </a:spcAft>
              <a:defRPr/>
            </a:pPr>
            <a:r>
              <a:rPr lang="en-US" b="1" dirty="0" smtClean="0">
                <a:latin typeface="Century Gothic"/>
                <a:ea typeface="MS PGothic" charset="0"/>
                <a:cs typeface="Century Gothic"/>
              </a:rPr>
              <a:t>Norms</a:t>
            </a:r>
            <a:endParaRPr lang="en-US" b="1" dirty="0">
              <a:solidFill>
                <a:schemeClr val="tx2">
                  <a:lumMod val="50000"/>
                  <a:lumOff val="50000"/>
                </a:schemeClr>
              </a:solidFill>
              <a:latin typeface="Century Gothic"/>
              <a:ea typeface="MS PGothic" charset="0"/>
              <a:cs typeface="Century Gothic"/>
            </a:endParaRPr>
          </a:p>
        </p:txBody>
      </p:sp>
      <p:sp>
        <p:nvSpPr>
          <p:cNvPr id="19458" name="Content Placeholder 2"/>
          <p:cNvSpPr>
            <a:spLocks noGrp="1"/>
          </p:cNvSpPr>
          <p:nvPr>
            <p:ph idx="1"/>
          </p:nvPr>
        </p:nvSpPr>
        <p:spPr>
          <a:xfrm>
            <a:off x="549275" y="1600200"/>
            <a:ext cx="8042275" cy="3884613"/>
          </a:xfrm>
        </p:spPr>
        <p:txBody>
          <a:bodyPr/>
          <a:lstStyle/>
          <a:p>
            <a:pPr marL="0" indent="0" eaLnBrk="1" hangingPunct="1">
              <a:buFont typeface="Wingdings 2" charset="0"/>
              <a:buNone/>
            </a:pPr>
            <a:endParaRPr lang="en-US">
              <a:latin typeface="Calibri" charset="0"/>
            </a:endParaRPr>
          </a:p>
          <a:p>
            <a:pPr marL="0" indent="0" eaLnBrk="1" hangingPunct="1">
              <a:buFont typeface="Wingdings 2" charset="0"/>
              <a:buNone/>
            </a:pPr>
            <a:endParaRPr lang="en-US">
              <a:latin typeface="Calibri" charset="0"/>
            </a:endParaRPr>
          </a:p>
        </p:txBody>
      </p:sp>
      <p:sp>
        <p:nvSpPr>
          <p:cNvPr id="4" name="TextBox 3"/>
          <p:cNvSpPr txBox="1"/>
          <p:nvPr/>
        </p:nvSpPr>
        <p:spPr>
          <a:xfrm>
            <a:off x="377825" y="1471613"/>
            <a:ext cx="8480425" cy="4425950"/>
          </a:xfrm>
          <a:prstGeom prst="rect">
            <a:avLst/>
          </a:prstGeom>
          <a:noFill/>
        </p:spPr>
        <p:txBody>
          <a:bodyPr>
            <a:spAutoFit/>
          </a:bodyPr>
          <a:lstStyle/>
          <a:p>
            <a:pPr marL="457200" indent="-457200" fontAlgn="auto">
              <a:lnSpc>
                <a:spcPct val="200000"/>
              </a:lnSpc>
              <a:spcBef>
                <a:spcPts val="0"/>
              </a:spcBef>
              <a:spcAft>
                <a:spcPts val="0"/>
              </a:spcAft>
              <a:buFont typeface="+mj-lt"/>
              <a:buAutoNum type="arabicPeriod"/>
              <a:defRPr/>
            </a:pPr>
            <a:r>
              <a:rPr lang="en-US" sz="2200" dirty="0">
                <a:solidFill>
                  <a:srgbClr val="000000"/>
                </a:solidFill>
                <a:latin typeface="Century Gothic"/>
                <a:ea typeface="MS PGothic" charset="0"/>
                <a:cs typeface="Century Gothic"/>
              </a:rPr>
              <a:t>Presume positive intentions </a:t>
            </a:r>
          </a:p>
          <a:p>
            <a:pPr marL="457200" indent="-457200" fontAlgn="auto">
              <a:lnSpc>
                <a:spcPct val="110000"/>
              </a:lnSpc>
              <a:spcBef>
                <a:spcPts val="0"/>
              </a:spcBef>
              <a:spcAft>
                <a:spcPts val="0"/>
              </a:spcAft>
              <a:buFont typeface="+mj-lt"/>
              <a:buAutoNum type="arabicPeriod"/>
              <a:defRPr/>
            </a:pPr>
            <a:endParaRPr lang="en-US" sz="2200" dirty="0">
              <a:solidFill>
                <a:srgbClr val="000000"/>
              </a:solidFill>
              <a:latin typeface="Century Gothic"/>
              <a:ea typeface="MS PGothic" charset="0"/>
              <a:cs typeface="Century Gothic"/>
            </a:endParaRPr>
          </a:p>
          <a:p>
            <a:pPr marL="457200" indent="-457200" fontAlgn="auto">
              <a:lnSpc>
                <a:spcPct val="110000"/>
              </a:lnSpc>
              <a:spcBef>
                <a:spcPts val="0"/>
              </a:spcBef>
              <a:spcAft>
                <a:spcPts val="0"/>
              </a:spcAft>
              <a:buFont typeface="+mj-lt"/>
              <a:buAutoNum type="arabicPeriod"/>
              <a:defRPr/>
            </a:pPr>
            <a:r>
              <a:rPr lang="en-US" sz="2200" dirty="0" smtClean="0">
                <a:solidFill>
                  <a:srgbClr val="000000"/>
                </a:solidFill>
                <a:latin typeface="Century Gothic"/>
                <a:ea typeface="MS PGothic" charset="0"/>
                <a:cs typeface="Century Gothic"/>
              </a:rPr>
              <a:t>Place </a:t>
            </a:r>
            <a:r>
              <a:rPr lang="en-US" sz="2200" dirty="0">
                <a:solidFill>
                  <a:srgbClr val="000000"/>
                </a:solidFill>
                <a:latin typeface="Century Gothic"/>
                <a:ea typeface="MS PGothic" charset="0"/>
                <a:cs typeface="Century Gothic"/>
              </a:rPr>
              <a:t>inquiry at the center to allow for processing, probing, and think time</a:t>
            </a:r>
          </a:p>
          <a:p>
            <a:pPr marL="457200" indent="-457200" fontAlgn="auto">
              <a:lnSpc>
                <a:spcPct val="200000"/>
              </a:lnSpc>
              <a:spcBef>
                <a:spcPts val="0"/>
              </a:spcBef>
              <a:spcAft>
                <a:spcPts val="0"/>
              </a:spcAft>
              <a:buFont typeface="+mj-lt"/>
              <a:buAutoNum type="arabicPeriod"/>
              <a:defRPr/>
            </a:pPr>
            <a:r>
              <a:rPr lang="en-US" sz="2200" dirty="0" smtClean="0">
                <a:solidFill>
                  <a:srgbClr val="000000"/>
                </a:solidFill>
                <a:latin typeface="Century Gothic"/>
                <a:ea typeface="MS PGothic" charset="0"/>
                <a:cs typeface="Century Gothic"/>
              </a:rPr>
              <a:t>Build </a:t>
            </a:r>
            <a:r>
              <a:rPr lang="en-US" sz="2200" dirty="0">
                <a:solidFill>
                  <a:srgbClr val="000000"/>
                </a:solidFill>
                <a:latin typeface="Century Gothic"/>
                <a:ea typeface="MS PGothic" charset="0"/>
                <a:cs typeface="Century Gothic"/>
              </a:rPr>
              <a:t>a network through respect and support</a:t>
            </a:r>
          </a:p>
          <a:p>
            <a:pPr marL="457200" indent="-457200" fontAlgn="auto">
              <a:lnSpc>
                <a:spcPct val="200000"/>
              </a:lnSpc>
              <a:spcBef>
                <a:spcPts val="0"/>
              </a:spcBef>
              <a:spcAft>
                <a:spcPts val="0"/>
              </a:spcAft>
              <a:buFont typeface="+mj-lt"/>
              <a:buAutoNum type="arabicPeriod"/>
              <a:defRPr/>
            </a:pPr>
            <a:r>
              <a:rPr lang="en-US" sz="2200" dirty="0">
                <a:solidFill>
                  <a:srgbClr val="000000"/>
                </a:solidFill>
                <a:latin typeface="Century Gothic"/>
                <a:ea typeface="MS PGothic" charset="0"/>
                <a:cs typeface="Century Gothic"/>
              </a:rPr>
              <a:t>Be prompt </a:t>
            </a:r>
          </a:p>
          <a:p>
            <a:pPr fontAlgn="auto">
              <a:lnSpc>
                <a:spcPct val="200000"/>
              </a:lnSpc>
              <a:spcBef>
                <a:spcPts val="0"/>
              </a:spcBef>
              <a:spcAft>
                <a:spcPts val="0"/>
              </a:spcAft>
              <a:defRPr/>
            </a:pPr>
            <a:endParaRPr lang="en-US" sz="2200" dirty="0">
              <a:solidFill>
                <a:srgbClr val="000000"/>
              </a:solidFill>
              <a:latin typeface="+mj-lt"/>
              <a:ea typeface="MS PGothic" charset="0"/>
              <a:cs typeface="News Gothic MT (body)"/>
            </a:endParaRPr>
          </a:p>
          <a:p>
            <a:pPr marL="457200" indent="-457200" fontAlgn="auto">
              <a:lnSpc>
                <a:spcPct val="150000"/>
              </a:lnSpc>
              <a:spcBef>
                <a:spcPts val="0"/>
              </a:spcBef>
              <a:spcAft>
                <a:spcPts val="0"/>
              </a:spcAft>
              <a:buFont typeface="+mj-lt"/>
              <a:buAutoNum type="arabicPeriod"/>
              <a:defRPr/>
            </a:pPr>
            <a:endParaRPr lang="en-US" dirty="0">
              <a:solidFill>
                <a:schemeClr val="bg1">
                  <a:lumMod val="50000"/>
                </a:schemeClr>
              </a:solidFill>
              <a:latin typeface="+mj-lt"/>
              <a:ea typeface="MS PGothic" charset="0"/>
              <a:cs typeface="News Gothic MT (body)"/>
            </a:endParaRPr>
          </a:p>
        </p:txBody>
      </p:sp>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DEFA1AC-1740-A648-BB78-B451411F9EAD}" type="slidenum">
              <a:rPr lang="en-US" sz="1200">
                <a:solidFill>
                  <a:srgbClr val="595959"/>
                </a:solidFill>
                <a:latin typeface="Century Gothic" charset="0"/>
              </a:rPr>
              <a:pPr eaLnBrk="1" fontAlgn="base" hangingPunct="1">
                <a:spcBef>
                  <a:spcPct val="0"/>
                </a:spcBef>
                <a:spcAft>
                  <a:spcPct val="0"/>
                </a:spcAft>
              </a:pPr>
              <a:t>6</a:t>
            </a:fld>
            <a:endParaRPr lang="en-US" sz="1200">
              <a:solidFill>
                <a:srgbClr val="595959"/>
              </a:solidFill>
              <a:latin typeface="Century Gothic" charset="0"/>
            </a:endParaRPr>
          </a:p>
        </p:txBody>
      </p:sp>
      <p:pic>
        <p:nvPicPr>
          <p:cNvPr id="19461" name="Picture 1" descr="picture 2015-06-19 at 2.17.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6258" y="4387850"/>
            <a:ext cx="22288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53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735" y="149608"/>
            <a:ext cx="486855" cy="6027355"/>
          </a:xfrm>
          <a:ln>
            <a:miter lim="800000"/>
            <a:headEnd/>
            <a:tailEnd/>
          </a:ln>
          <a:extLst/>
        </p:spPr>
        <p:style>
          <a:lnRef idx="1">
            <a:schemeClr val="accent1"/>
          </a:lnRef>
          <a:fillRef idx="3">
            <a:schemeClr val="accent1"/>
          </a:fillRef>
          <a:effectRef idx="2">
            <a:schemeClr val="accent1"/>
          </a:effectRef>
          <a:fontRef idx="minor">
            <a:schemeClr val="lt1"/>
          </a:fontRef>
        </p:style>
        <p:txBody>
          <a:bodyPr vert="vert270" rtlCol="0">
            <a:normAutofit fontScale="90000"/>
          </a:bodyPr>
          <a:lstStyle/>
          <a:p>
            <a:pPr algn="ctr" eaLnBrk="1" fontAlgn="auto" hangingPunct="1">
              <a:spcAft>
                <a:spcPts val="0"/>
              </a:spcAft>
              <a:defRPr/>
            </a:pPr>
            <a:r>
              <a:rPr lang="en-US" dirty="0" smtClean="0">
                <a:solidFill>
                  <a:srgbClr val="595959"/>
                </a:solidFill>
                <a:latin typeface="Century Gothic"/>
                <a:ea typeface="ＭＳ Ｐゴシック"/>
                <a:cs typeface="Century Gothic"/>
              </a:rPr>
              <a:t>Adapted from George Washington University</a:t>
            </a:r>
            <a:endParaRPr lang="en-US" dirty="0">
              <a:solidFill>
                <a:srgbClr val="000000"/>
              </a:solidFill>
              <a:latin typeface="Century Gothic"/>
              <a:ea typeface="+mj-ea"/>
              <a:cs typeface="Century Gothic"/>
            </a:endParaRPr>
          </a:p>
        </p:txBody>
      </p:sp>
      <p:sp>
        <p:nvSpPr>
          <p:cNvPr id="24578" name="Content Placeholder 2"/>
          <p:cNvSpPr txBox="1">
            <a:spLocks/>
          </p:cNvSpPr>
          <p:nvPr/>
        </p:nvSpPr>
        <p:spPr bwMode="auto">
          <a:xfrm>
            <a:off x="993775" y="1079500"/>
            <a:ext cx="815022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63" tIns="55532" rIns="111063" bIns="55532"/>
          <a:lstStyle>
            <a:lvl1pPr marL="342900" indent="-342900" eaLnBrk="0" hangingPunct="0">
              <a:defRPr sz="2400">
                <a:solidFill>
                  <a:schemeClr val="tx1"/>
                </a:solidFill>
                <a:latin typeface="News Gothic MT" charset="0"/>
                <a:ea typeface="ＭＳ Ｐゴシック" charset="-128"/>
              </a:defRPr>
            </a:lvl1pPr>
            <a:lvl2pPr marL="742950" indent="-285750" eaLnBrk="0" hangingPunct="0">
              <a:defRPr sz="2400">
                <a:solidFill>
                  <a:schemeClr val="tx1"/>
                </a:solidFill>
                <a:latin typeface="News Gothic MT" charset="0"/>
                <a:ea typeface="ＭＳ Ｐゴシック" charset="-128"/>
              </a:defRPr>
            </a:lvl2pPr>
            <a:lvl3pPr marL="1143000" indent="-228600" eaLnBrk="0" hangingPunct="0">
              <a:defRPr sz="2400">
                <a:solidFill>
                  <a:schemeClr val="tx1"/>
                </a:solidFill>
                <a:latin typeface="News Gothic MT" charset="0"/>
                <a:ea typeface="ＭＳ Ｐゴシック" charset="-128"/>
              </a:defRPr>
            </a:lvl3pPr>
            <a:lvl4pPr marL="1600200" indent="-228600" eaLnBrk="0" hangingPunct="0">
              <a:defRPr sz="2400">
                <a:solidFill>
                  <a:schemeClr val="tx1"/>
                </a:solidFill>
                <a:latin typeface="News Gothic MT" charset="0"/>
                <a:ea typeface="ＭＳ Ｐゴシック" charset="-128"/>
              </a:defRPr>
            </a:lvl4pPr>
            <a:lvl5pPr marL="2057400" indent="-228600" eaLnBrk="0" hangingPunct="0">
              <a:defRPr sz="2400">
                <a:solidFill>
                  <a:schemeClr val="tx1"/>
                </a:solidFill>
                <a:latin typeface="News Gothic MT" charset="0"/>
                <a:ea typeface="ＭＳ Ｐゴシック" charset="-128"/>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128"/>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128"/>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128"/>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128"/>
              </a:defRPr>
            </a:lvl9pPr>
          </a:lstStyle>
          <a:p>
            <a:pPr defTabSz="914400">
              <a:spcBef>
                <a:spcPts val="2000"/>
              </a:spcBef>
              <a:buClr>
                <a:srgbClr val="6FB7D7"/>
              </a:buClr>
              <a:buSzPct val="110000"/>
              <a:buFont typeface="News Gothic MT" charset="0"/>
              <a:buAutoNum type="arabicPeriod"/>
            </a:pPr>
            <a:r>
              <a:rPr lang="en-US" altLang="en-US" sz="1600">
                <a:solidFill>
                  <a:srgbClr val="000000"/>
                </a:solidFill>
                <a:latin typeface="Century Gothic" charset="0"/>
              </a:rPr>
              <a:t>English Learners (ELs) are held to the </a:t>
            </a:r>
            <a:r>
              <a:rPr lang="en-US" altLang="en-US" sz="1600" b="1">
                <a:solidFill>
                  <a:srgbClr val="000000"/>
                </a:solidFill>
                <a:latin typeface="Century Gothic" charset="0"/>
              </a:rPr>
              <a:t>same high expectations </a:t>
            </a:r>
            <a:r>
              <a:rPr lang="en-US" altLang="en-US" sz="1600">
                <a:solidFill>
                  <a:srgbClr val="000000"/>
                </a:solidFill>
                <a:latin typeface="Century Gothic" charset="0"/>
              </a:rPr>
              <a:t>of learning established for all students.</a:t>
            </a:r>
          </a:p>
          <a:p>
            <a:pPr defTabSz="914400">
              <a:spcBef>
                <a:spcPts val="2000"/>
              </a:spcBef>
              <a:buClr>
                <a:srgbClr val="6FB7D7"/>
              </a:buClr>
              <a:buSzPct val="110000"/>
              <a:buFont typeface="News Gothic MT" charset="0"/>
              <a:buAutoNum type="arabicPeriod"/>
            </a:pPr>
            <a:r>
              <a:rPr lang="en-US" altLang="en-US" sz="1600">
                <a:solidFill>
                  <a:srgbClr val="595959"/>
                </a:solidFill>
                <a:latin typeface="Century Gothic" charset="0"/>
              </a:rPr>
              <a:t>ELs develop full </a:t>
            </a:r>
            <a:r>
              <a:rPr lang="en-US" altLang="en-US" sz="1600" b="1">
                <a:solidFill>
                  <a:srgbClr val="595959"/>
                </a:solidFill>
                <a:latin typeface="Century Gothic" charset="0"/>
              </a:rPr>
              <a:t>receptive and productive </a:t>
            </a:r>
            <a:r>
              <a:rPr lang="en-US" altLang="en-US" sz="1600">
                <a:solidFill>
                  <a:srgbClr val="595959"/>
                </a:solidFill>
                <a:latin typeface="Century Gothic" charset="0"/>
              </a:rPr>
              <a:t>proficiencies in English in the domains of </a:t>
            </a:r>
            <a:r>
              <a:rPr lang="en-US" altLang="en-US" sz="1600" b="1">
                <a:solidFill>
                  <a:srgbClr val="595959"/>
                </a:solidFill>
                <a:latin typeface="Century Gothic" charset="0"/>
              </a:rPr>
              <a:t>listening, speaking, reading &amp; writing</a:t>
            </a:r>
            <a:r>
              <a:rPr lang="en-US" altLang="en-US" sz="1600">
                <a:solidFill>
                  <a:srgbClr val="595959"/>
                </a:solidFill>
                <a:latin typeface="Century Gothic" charset="0"/>
              </a:rPr>
              <a:t>.</a:t>
            </a:r>
          </a:p>
          <a:p>
            <a:pPr defTabSz="914400">
              <a:spcBef>
                <a:spcPts val="2000"/>
              </a:spcBef>
              <a:buClr>
                <a:srgbClr val="6FB7D7"/>
              </a:buClr>
              <a:buSzPct val="110000"/>
              <a:buFont typeface="News Gothic MT" charset="0"/>
              <a:buAutoNum type="arabicPeriod"/>
            </a:pPr>
            <a:r>
              <a:rPr lang="en-US" altLang="en-US" sz="1600">
                <a:solidFill>
                  <a:srgbClr val="595959"/>
                </a:solidFill>
                <a:latin typeface="Century Gothic" charset="0"/>
              </a:rPr>
              <a:t>ELs are </a:t>
            </a:r>
            <a:r>
              <a:rPr lang="en-US" altLang="en-US" sz="1600" b="1">
                <a:solidFill>
                  <a:srgbClr val="595959"/>
                </a:solidFill>
                <a:latin typeface="Century Gothic" charset="0"/>
              </a:rPr>
              <a:t>taught challenging academic content</a:t>
            </a:r>
            <a:r>
              <a:rPr lang="en-US" altLang="en-US" sz="1600">
                <a:solidFill>
                  <a:srgbClr val="595959"/>
                </a:solidFill>
                <a:latin typeface="Century Gothic" charset="0"/>
              </a:rPr>
              <a:t> that enables them to meet performance standards in all content areas.</a:t>
            </a:r>
          </a:p>
          <a:p>
            <a:pPr defTabSz="914400">
              <a:spcBef>
                <a:spcPts val="2000"/>
              </a:spcBef>
              <a:buClr>
                <a:srgbClr val="6FB7D7"/>
              </a:buClr>
              <a:buSzPct val="110000"/>
              <a:buFont typeface="News Gothic MT" charset="0"/>
              <a:buAutoNum type="arabicPeriod"/>
            </a:pPr>
            <a:r>
              <a:rPr lang="en-US" altLang="en-US" sz="1600">
                <a:solidFill>
                  <a:srgbClr val="000000"/>
                </a:solidFill>
                <a:latin typeface="Century Gothic" charset="0"/>
              </a:rPr>
              <a:t>ELs receive </a:t>
            </a:r>
            <a:r>
              <a:rPr lang="en-US" altLang="en-US" sz="1600" b="1">
                <a:solidFill>
                  <a:srgbClr val="000000"/>
                </a:solidFill>
                <a:latin typeface="Century Gothic" charset="0"/>
              </a:rPr>
              <a:t>instruction</a:t>
            </a:r>
            <a:r>
              <a:rPr lang="en-US" altLang="en-US" sz="1600">
                <a:solidFill>
                  <a:srgbClr val="000000"/>
                </a:solidFill>
                <a:latin typeface="Century Gothic" charset="0"/>
              </a:rPr>
              <a:t> that </a:t>
            </a:r>
            <a:r>
              <a:rPr lang="en-US" altLang="en-US" sz="1600" b="1">
                <a:solidFill>
                  <a:srgbClr val="000000"/>
                </a:solidFill>
                <a:latin typeface="Century Gothic" charset="0"/>
              </a:rPr>
              <a:t>builds </a:t>
            </a:r>
            <a:r>
              <a:rPr lang="en-US" altLang="en-US" sz="1600">
                <a:solidFill>
                  <a:srgbClr val="000000"/>
                </a:solidFill>
                <a:latin typeface="Century Gothic" charset="0"/>
              </a:rPr>
              <a:t>on their previous education and </a:t>
            </a:r>
            <a:r>
              <a:rPr lang="en-US" altLang="en-US" sz="1600" b="1">
                <a:solidFill>
                  <a:srgbClr val="000000"/>
                </a:solidFill>
                <a:latin typeface="Century Gothic" charset="0"/>
              </a:rPr>
              <a:t>cognitive abilities </a:t>
            </a:r>
            <a:r>
              <a:rPr lang="en-US" altLang="en-US" sz="1600">
                <a:solidFill>
                  <a:srgbClr val="000000"/>
                </a:solidFill>
                <a:latin typeface="Century Gothic" charset="0"/>
              </a:rPr>
              <a:t>and that </a:t>
            </a:r>
            <a:r>
              <a:rPr lang="en-US" altLang="en-US" sz="1600" b="1">
                <a:solidFill>
                  <a:srgbClr val="000000"/>
                </a:solidFill>
                <a:latin typeface="Century Gothic" charset="0"/>
              </a:rPr>
              <a:t>reflects their language proficiency levels</a:t>
            </a:r>
            <a:r>
              <a:rPr lang="en-US" altLang="en-US" sz="1600">
                <a:solidFill>
                  <a:srgbClr val="000000"/>
                </a:solidFill>
                <a:latin typeface="Century Gothic" charset="0"/>
              </a:rPr>
              <a:t>.</a:t>
            </a:r>
          </a:p>
          <a:p>
            <a:pPr defTabSz="914400">
              <a:spcBef>
                <a:spcPts val="2000"/>
              </a:spcBef>
              <a:buClr>
                <a:srgbClr val="6FB7D7"/>
              </a:buClr>
              <a:buSzPct val="110000"/>
              <a:buFont typeface="News Gothic MT" charset="0"/>
              <a:buAutoNum type="arabicPeriod"/>
            </a:pPr>
            <a:r>
              <a:rPr lang="en-US" altLang="en-US" sz="1600">
                <a:solidFill>
                  <a:srgbClr val="595959"/>
                </a:solidFill>
                <a:latin typeface="Century Gothic" charset="0"/>
              </a:rPr>
              <a:t>ELs are </a:t>
            </a:r>
            <a:r>
              <a:rPr lang="en-US" altLang="en-US" sz="1600" b="1">
                <a:solidFill>
                  <a:srgbClr val="595959"/>
                </a:solidFill>
                <a:latin typeface="Century Gothic" charset="0"/>
              </a:rPr>
              <a:t>evaluated with appropriate and valid assessments </a:t>
            </a:r>
            <a:r>
              <a:rPr lang="en-US" altLang="en-US" sz="1600">
                <a:solidFill>
                  <a:srgbClr val="595959"/>
                </a:solidFill>
                <a:latin typeface="Century Gothic" charset="0"/>
              </a:rPr>
              <a:t>that are aligned to state and local standards and that </a:t>
            </a:r>
            <a:r>
              <a:rPr lang="en-US" altLang="en-US" sz="1600" b="1">
                <a:solidFill>
                  <a:srgbClr val="595959"/>
                </a:solidFill>
                <a:latin typeface="Century Gothic" charset="0"/>
              </a:rPr>
              <a:t>take into account the language development stages &amp; cultural backgrounds of the students</a:t>
            </a:r>
            <a:r>
              <a:rPr lang="en-US" altLang="en-US" sz="1600">
                <a:solidFill>
                  <a:srgbClr val="595959"/>
                </a:solidFill>
                <a:latin typeface="Century Gothic" charset="0"/>
              </a:rPr>
              <a:t>.</a:t>
            </a:r>
          </a:p>
          <a:p>
            <a:pPr defTabSz="914400">
              <a:spcBef>
                <a:spcPts val="2000"/>
              </a:spcBef>
              <a:buClr>
                <a:srgbClr val="6FB7D7"/>
              </a:buClr>
              <a:buSzPct val="110000"/>
              <a:buFont typeface="News Gothic MT" charset="0"/>
              <a:buAutoNum type="arabicPeriod"/>
            </a:pPr>
            <a:r>
              <a:rPr lang="en-US" altLang="en-US" sz="1600">
                <a:solidFill>
                  <a:srgbClr val="595959"/>
                </a:solidFill>
                <a:latin typeface="Century Gothic" charset="0"/>
              </a:rPr>
              <a:t>The academic success of ELs is a </a:t>
            </a:r>
            <a:r>
              <a:rPr lang="en-US" altLang="en-US" sz="1600" b="1">
                <a:solidFill>
                  <a:srgbClr val="595959"/>
                </a:solidFill>
                <a:latin typeface="Century Gothic" charset="0"/>
              </a:rPr>
              <a:t>responsibility shared by all educators, the family and the community.</a:t>
            </a:r>
          </a:p>
        </p:txBody>
      </p:sp>
      <p:sp>
        <p:nvSpPr>
          <p:cNvPr id="8" name="Rectangle 7"/>
          <p:cNvSpPr/>
          <p:nvPr/>
        </p:nvSpPr>
        <p:spPr>
          <a:xfrm>
            <a:off x="0" y="6275388"/>
            <a:ext cx="3060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latin typeface="Century Gothic"/>
                <a:ea typeface="MS PGothic" pitchFamily="34" charset="-128"/>
                <a:cs typeface="ＭＳ Ｐゴシック" charset="0"/>
              </a:rPr>
              <a:t>English Learner Master Plan, 2012, </a:t>
            </a:r>
          </a:p>
          <a:p>
            <a:pPr fontAlgn="auto">
              <a:spcBef>
                <a:spcPts val="0"/>
              </a:spcBef>
              <a:spcAft>
                <a:spcPts val="0"/>
              </a:spcAft>
              <a:defRPr/>
            </a:pPr>
            <a:r>
              <a:rPr lang="en-US" sz="1200" dirty="0">
                <a:solidFill>
                  <a:schemeClr val="tx1"/>
                </a:solidFill>
                <a:latin typeface="Century Gothic"/>
                <a:ea typeface="MS PGothic" pitchFamily="34" charset="-128"/>
                <a:cs typeface="ＭＳ Ｐゴシック" charset="0"/>
              </a:rPr>
              <a:t>Pages 2-3</a:t>
            </a:r>
            <a:endParaRPr lang="en-US" sz="1200" b="1" dirty="0">
              <a:solidFill>
                <a:schemeClr val="tx1"/>
              </a:solidFill>
              <a:latin typeface="Calisto MT"/>
              <a:cs typeface="Calisto MT"/>
            </a:endParaRPr>
          </a:p>
        </p:txBody>
      </p:sp>
      <p:sp>
        <p:nvSpPr>
          <p:cNvPr id="24580" name="TextBox 8"/>
          <p:cNvSpPr txBox="1">
            <a:spLocks noChangeArrowheads="1"/>
          </p:cNvSpPr>
          <p:nvPr/>
        </p:nvSpPr>
        <p:spPr bwMode="auto">
          <a:xfrm>
            <a:off x="1354138" y="244475"/>
            <a:ext cx="7015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128"/>
              </a:defRPr>
            </a:lvl1pPr>
            <a:lvl2pPr marL="742950" indent="-285750" eaLnBrk="0" hangingPunct="0">
              <a:defRPr sz="2400">
                <a:solidFill>
                  <a:schemeClr val="tx1"/>
                </a:solidFill>
                <a:latin typeface="News Gothic MT" charset="0"/>
                <a:ea typeface="ＭＳ Ｐゴシック" charset="-128"/>
              </a:defRPr>
            </a:lvl2pPr>
            <a:lvl3pPr marL="1143000" indent="-228600" eaLnBrk="0" hangingPunct="0">
              <a:defRPr sz="2400">
                <a:solidFill>
                  <a:schemeClr val="tx1"/>
                </a:solidFill>
                <a:latin typeface="News Gothic MT" charset="0"/>
                <a:ea typeface="ＭＳ Ｐゴシック" charset="-128"/>
              </a:defRPr>
            </a:lvl3pPr>
            <a:lvl4pPr marL="1600200" indent="-228600" eaLnBrk="0" hangingPunct="0">
              <a:defRPr sz="2400">
                <a:solidFill>
                  <a:schemeClr val="tx1"/>
                </a:solidFill>
                <a:latin typeface="News Gothic MT" charset="0"/>
                <a:ea typeface="ＭＳ Ｐゴシック" charset="-128"/>
              </a:defRPr>
            </a:lvl4pPr>
            <a:lvl5pPr marL="2057400" indent="-228600" eaLnBrk="0" hangingPunct="0">
              <a:defRPr sz="2400">
                <a:solidFill>
                  <a:schemeClr val="tx1"/>
                </a:solidFill>
                <a:latin typeface="News Gothic MT" charset="0"/>
                <a:ea typeface="ＭＳ Ｐゴシック" charset="-128"/>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128"/>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128"/>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128"/>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128"/>
              </a:defRPr>
            </a:lvl9pPr>
          </a:lstStyle>
          <a:p>
            <a:pPr algn="ctr" defTabSz="914400">
              <a:spcBef>
                <a:spcPts val="2000"/>
              </a:spcBef>
              <a:buClr>
                <a:srgbClr val="6FB7D7"/>
              </a:buClr>
              <a:buSzPct val="110000"/>
            </a:pPr>
            <a:r>
              <a:rPr lang="en-US" altLang="en-US" sz="4400" b="1">
                <a:solidFill>
                  <a:schemeClr val="accent1"/>
                </a:solidFill>
                <a:latin typeface="Century Gothic" charset="0"/>
              </a:rPr>
              <a:t>Guiding Principles</a:t>
            </a:r>
          </a:p>
        </p:txBody>
      </p:sp>
      <p:sp>
        <p:nvSpPr>
          <p:cNvPr id="6" name="Shape 134"/>
          <p:cNvSpPr>
            <a:spLocks/>
          </p:cNvSpPr>
          <p:nvPr/>
        </p:nvSpPr>
        <p:spPr bwMode="auto">
          <a:xfrm>
            <a:off x="906463" y="896938"/>
            <a:ext cx="8150225" cy="941387"/>
          </a:xfrm>
          <a:custGeom>
            <a:avLst/>
            <a:gdLst>
              <a:gd name="T0" fmla="*/ 0 w 8150225"/>
              <a:gd name="T1" fmla="*/ 0 h 941402"/>
              <a:gd name="T2" fmla="*/ 8150225 w 8150225"/>
              <a:gd name="T3" fmla="*/ 0 h 941402"/>
              <a:gd name="T4" fmla="*/ 8150225 w 8150225"/>
              <a:gd name="T5" fmla="*/ 941207 h 941402"/>
              <a:gd name="T6" fmla="*/ 0 w 8150225"/>
              <a:gd name="T7" fmla="*/ 941207 h 941402"/>
              <a:gd name="T8" fmla="*/ 0 w 8150225"/>
              <a:gd name="T9" fmla="*/ 0 h 941402"/>
              <a:gd name="T10" fmla="*/ 117675 w 8150225"/>
              <a:gd name="T11" fmla="*/ 117649 h 941402"/>
              <a:gd name="T12" fmla="*/ 117675 w 8150225"/>
              <a:gd name="T13" fmla="*/ 823558 h 941402"/>
              <a:gd name="T14" fmla="*/ 8032550 w 8150225"/>
              <a:gd name="T15" fmla="*/ 823558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50000"/>
              <a:lumOff val="50000"/>
            </a:schemeClr>
          </a:solidFill>
          <a:ln w="6350" cmpd="sng">
            <a:solidFill>
              <a:srgbClr val="287A9E"/>
            </a:solidFill>
            <a:miter lim="800000"/>
            <a:headEnd/>
            <a:tailEnd/>
          </a:ln>
        </p:spPr>
        <p:txBody>
          <a:bodyPr lIns="91425" tIns="45700" rIns="91425" bIns="45700" anchor="ctr"/>
          <a:lstStyle/>
          <a:p>
            <a:pPr>
              <a:defRPr/>
            </a:pPr>
            <a:endParaRPr lang="en-US">
              <a:ea typeface="ＭＳ Ｐゴシック" charset="0"/>
              <a:cs typeface="ＭＳ Ｐゴシック" charset="0"/>
            </a:endParaRPr>
          </a:p>
        </p:txBody>
      </p:sp>
      <p:sp>
        <p:nvSpPr>
          <p:cNvPr id="7" name="Shape 134"/>
          <p:cNvSpPr>
            <a:spLocks/>
          </p:cNvSpPr>
          <p:nvPr/>
        </p:nvSpPr>
        <p:spPr bwMode="auto">
          <a:xfrm>
            <a:off x="965200" y="2454275"/>
            <a:ext cx="8150225" cy="941388"/>
          </a:xfrm>
          <a:custGeom>
            <a:avLst/>
            <a:gdLst>
              <a:gd name="T0" fmla="*/ 0 w 8150225"/>
              <a:gd name="T1" fmla="*/ 0 h 941402"/>
              <a:gd name="T2" fmla="*/ 8150225 w 8150225"/>
              <a:gd name="T3" fmla="*/ 0 h 941402"/>
              <a:gd name="T4" fmla="*/ 8150225 w 8150225"/>
              <a:gd name="T5" fmla="*/ 941207 h 941402"/>
              <a:gd name="T6" fmla="*/ 0 w 8150225"/>
              <a:gd name="T7" fmla="*/ 941207 h 941402"/>
              <a:gd name="T8" fmla="*/ 0 w 8150225"/>
              <a:gd name="T9" fmla="*/ 0 h 941402"/>
              <a:gd name="T10" fmla="*/ 117675 w 8150225"/>
              <a:gd name="T11" fmla="*/ 117649 h 941402"/>
              <a:gd name="T12" fmla="*/ 117675 w 8150225"/>
              <a:gd name="T13" fmla="*/ 823558 h 941402"/>
              <a:gd name="T14" fmla="*/ 8032550 w 8150225"/>
              <a:gd name="T15" fmla="*/ 823558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50000"/>
              <a:lumOff val="50000"/>
            </a:schemeClr>
          </a:solidFill>
          <a:ln w="6350" cmpd="sng">
            <a:solidFill>
              <a:srgbClr val="287A9E"/>
            </a:solidFill>
            <a:miter lim="800000"/>
            <a:headEnd/>
            <a:tailEnd/>
          </a:ln>
        </p:spPr>
        <p:txBody>
          <a:bodyPr lIns="91425" tIns="45700" rIns="91425" bIns="45700" anchor="ct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6358459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381000"/>
            <a:ext cx="8229600" cy="914400"/>
          </a:xfrm>
        </p:spPr>
        <p:txBody>
          <a:bodyPr/>
          <a:lstStyle/>
          <a:p>
            <a:pPr eaLnBrk="1" hangingPunct="1"/>
            <a:r>
              <a:rPr lang="en-US" sz="4800" b="1" dirty="0">
                <a:latin typeface="Century Gothic" charset="0"/>
                <a:cs typeface="Century Gothic" charset="0"/>
              </a:rPr>
              <a:t>Agenda</a:t>
            </a:r>
          </a:p>
        </p:txBody>
      </p:sp>
      <p:sp>
        <p:nvSpPr>
          <p:cNvPr id="27650" name="Content Placeholder 2"/>
          <p:cNvSpPr>
            <a:spLocks noGrp="1"/>
          </p:cNvSpPr>
          <p:nvPr>
            <p:ph idx="1"/>
          </p:nvPr>
        </p:nvSpPr>
        <p:spPr>
          <a:xfrm>
            <a:off x="457200" y="1371600"/>
            <a:ext cx="8229600" cy="4525963"/>
          </a:xfrm>
        </p:spPr>
        <p:txBody>
          <a:bodyPr rtlCol="0">
            <a:normAutofit/>
          </a:bodyPr>
          <a:lstStyle/>
          <a:p>
            <a:pPr eaLnBrk="1" fontAlgn="auto" hangingPunct="1">
              <a:spcAft>
                <a:spcPts val="0"/>
              </a:spcAft>
              <a:buFont typeface="Arial"/>
              <a:buChar char="•"/>
              <a:defRPr/>
            </a:pPr>
            <a:endParaRPr lang="en-US" dirty="0" smtClean="0">
              <a:latin typeface="Century Gothic" charset="0"/>
              <a:ea typeface="+mn-ea"/>
              <a:cs typeface="+mn-cs"/>
            </a:endParaRPr>
          </a:p>
          <a:p>
            <a:pPr eaLnBrk="1" fontAlgn="auto" hangingPunct="1">
              <a:spcAft>
                <a:spcPts val="0"/>
              </a:spcAft>
              <a:buFont typeface="Arial"/>
              <a:buChar char="•"/>
              <a:defRPr/>
            </a:pPr>
            <a:r>
              <a:rPr lang="en-US" dirty="0" smtClean="0">
                <a:solidFill>
                  <a:srgbClr val="000000"/>
                </a:solidFill>
                <a:latin typeface="Century Gothic" charset="0"/>
                <a:ea typeface="+mn-ea"/>
                <a:cs typeface="+mn-cs"/>
              </a:rPr>
              <a:t>Welcome</a:t>
            </a:r>
          </a:p>
          <a:p>
            <a:pPr eaLnBrk="1" fontAlgn="auto" hangingPunct="1">
              <a:spcAft>
                <a:spcPts val="0"/>
              </a:spcAft>
              <a:buFont typeface="Arial"/>
              <a:buChar char="•"/>
              <a:defRPr/>
            </a:pPr>
            <a:r>
              <a:rPr lang="en-US" dirty="0" smtClean="0">
                <a:solidFill>
                  <a:srgbClr val="000000"/>
                </a:solidFill>
                <a:latin typeface="Century Gothic" charset="0"/>
                <a:ea typeface="+mn-ea"/>
                <a:cs typeface="+mn-cs"/>
              </a:rPr>
              <a:t>Grounding</a:t>
            </a:r>
          </a:p>
          <a:p>
            <a:pPr eaLnBrk="1" fontAlgn="auto" hangingPunct="1">
              <a:spcAft>
                <a:spcPts val="0"/>
              </a:spcAft>
              <a:buFont typeface="Arial"/>
              <a:buChar char="•"/>
              <a:defRPr/>
            </a:pPr>
            <a:r>
              <a:rPr lang="en-US" dirty="0" smtClean="0">
                <a:solidFill>
                  <a:srgbClr val="000000"/>
                </a:solidFill>
                <a:latin typeface="Century Gothic" charset="0"/>
              </a:rPr>
              <a:t>Homework</a:t>
            </a:r>
          </a:p>
          <a:p>
            <a:pPr eaLnBrk="1" fontAlgn="auto" hangingPunct="1">
              <a:spcAft>
                <a:spcPts val="0"/>
              </a:spcAft>
              <a:buFont typeface="Arial"/>
              <a:buChar char="•"/>
              <a:defRPr/>
            </a:pPr>
            <a:r>
              <a:rPr lang="en-US" dirty="0" smtClean="0">
                <a:solidFill>
                  <a:srgbClr val="000000"/>
                </a:solidFill>
                <a:latin typeface="Century Gothic" charset="0"/>
                <a:ea typeface="+mn-ea"/>
                <a:cs typeface="+mn-cs"/>
              </a:rPr>
              <a:t>ELD Objectives</a:t>
            </a:r>
          </a:p>
          <a:p>
            <a:pPr eaLnBrk="1" fontAlgn="auto" hangingPunct="1">
              <a:spcAft>
                <a:spcPts val="0"/>
              </a:spcAft>
              <a:buFont typeface="Arial"/>
              <a:buChar char="•"/>
              <a:defRPr/>
            </a:pPr>
            <a:r>
              <a:rPr lang="en-US" dirty="0" smtClean="0">
                <a:solidFill>
                  <a:srgbClr val="000000"/>
                </a:solidFill>
                <a:latin typeface="Century Gothic" charset="0"/>
                <a:ea typeface="+mn-ea"/>
                <a:cs typeface="+mn-cs"/>
              </a:rPr>
              <a:t>Closing/Evaluation</a:t>
            </a:r>
          </a:p>
          <a:p>
            <a:pPr eaLnBrk="1" fontAlgn="auto" hangingPunct="1">
              <a:spcAft>
                <a:spcPts val="0"/>
              </a:spcAft>
              <a:buFont typeface="Arial"/>
              <a:buChar char="•"/>
              <a:defRPr/>
            </a:pPr>
            <a:endParaRPr lang="en-US" dirty="0" smtClean="0">
              <a:latin typeface="Century Gothic" charset="0"/>
              <a:ea typeface="+mn-ea"/>
              <a:cs typeface="+mn-cs"/>
            </a:endParaRPr>
          </a:p>
        </p:txBody>
      </p:sp>
      <p:pic>
        <p:nvPicPr>
          <p:cNvPr id="22531" name="Picture 3" descr="picture 2015-06-14 at 3.56.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8557" y="381000"/>
            <a:ext cx="1838243" cy="17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481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0" y="0"/>
            <a:ext cx="9144000" cy="1600200"/>
          </a:xfrm>
        </p:spPr>
        <p:txBody>
          <a:bodyPr rtlCol="0">
            <a:normAutofit/>
          </a:bodyPr>
          <a:lstStyle/>
          <a:p>
            <a:pPr eaLnBrk="1" fontAlgn="auto" hangingPunct="1">
              <a:spcAft>
                <a:spcPts val="0"/>
              </a:spcAft>
              <a:defRPr/>
            </a:pPr>
            <a:r>
              <a:rPr lang="en-US" b="1" dirty="0">
                <a:effectLst>
                  <a:outerShdw blurRad="38100" dist="38100" dir="2700000" algn="tl">
                    <a:srgbClr val="DDDDDD"/>
                  </a:outerShdw>
                </a:effectLst>
                <a:latin typeface="Century Gothic" charset="0"/>
                <a:ea typeface="MS PGothic" charset="0"/>
                <a:cs typeface="+mj-cs"/>
              </a:rPr>
              <a:t>Learning Outcomes</a:t>
            </a:r>
          </a:p>
        </p:txBody>
      </p:sp>
      <p:sp>
        <p:nvSpPr>
          <p:cNvPr id="17410" name="Content Placeholder 2"/>
          <p:cNvSpPr>
            <a:spLocks noGrp="1"/>
          </p:cNvSpPr>
          <p:nvPr>
            <p:ph idx="1"/>
          </p:nvPr>
        </p:nvSpPr>
        <p:spPr>
          <a:xfrm>
            <a:off x="409575" y="1321388"/>
            <a:ext cx="8369300" cy="4700588"/>
          </a:xfrm>
        </p:spPr>
        <p:txBody>
          <a:bodyPr>
            <a:normAutofit fontScale="92500" lnSpcReduction="10000"/>
          </a:bodyPr>
          <a:lstStyle/>
          <a:p>
            <a:pPr marL="0" indent="0" eaLnBrk="1" hangingPunct="1">
              <a:buClr>
                <a:srgbClr val="A0ADD2"/>
              </a:buClr>
              <a:buFont typeface="Arial" charset="0"/>
              <a:buNone/>
              <a:defRPr/>
            </a:pPr>
            <a:endParaRPr lang="en-US" sz="2400" b="1" dirty="0" smtClean="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Continue to build understanding of the ELD Frame of Practice for Designated ELD instruction</a:t>
            </a:r>
          </a:p>
          <a:p>
            <a:pPr eaLnBrk="1" hangingPunct="1">
              <a:buClr>
                <a:srgbClr val="A0ADD2"/>
              </a:buClr>
              <a:defRPr/>
            </a:pPr>
            <a:endParaRPr lang="en-US" sz="2400" dirty="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Understand the connection between mentor text and ELD Part II Standards</a:t>
            </a:r>
          </a:p>
          <a:p>
            <a:pPr eaLnBrk="1" hangingPunct="1">
              <a:buClr>
                <a:srgbClr val="A0ADD2"/>
              </a:buClr>
              <a:defRPr/>
            </a:pPr>
            <a:endParaRPr lang="en-US" sz="2400" dirty="0" smtClean="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Provide and receive feedback on a draft of a  Designated ELD Lesson</a:t>
            </a:r>
          </a:p>
          <a:p>
            <a:pPr eaLnBrk="1" hangingPunct="1">
              <a:buClr>
                <a:srgbClr val="A0ADD2"/>
              </a:buClr>
              <a:defRPr/>
            </a:pPr>
            <a:endParaRPr lang="en-US" sz="2400" dirty="0" smtClean="0">
              <a:latin typeface="Century Gothic" charset="0"/>
              <a:cs typeface="Century Gothic" charset="0"/>
            </a:endParaRPr>
          </a:p>
          <a:p>
            <a:pPr eaLnBrk="1" hangingPunct="1">
              <a:buClr>
                <a:srgbClr val="A0ADD2"/>
              </a:buClr>
              <a:defRPr/>
            </a:pPr>
            <a:r>
              <a:rPr lang="en-US" sz="2400" dirty="0" smtClean="0">
                <a:latin typeface="Century Gothic" charset="0"/>
                <a:cs typeface="Century Gothic" charset="0"/>
              </a:rPr>
              <a:t>Understand the connection between ELD Objectives and the ELD Standards</a:t>
            </a:r>
          </a:p>
          <a:p>
            <a:pPr marL="0" indent="0" eaLnBrk="1" hangingPunct="1">
              <a:buClr>
                <a:srgbClr val="A0ADD2"/>
              </a:buClr>
              <a:buNone/>
              <a:defRPr/>
            </a:pPr>
            <a:endParaRPr lang="en-US" sz="2400" dirty="0" smtClean="0">
              <a:latin typeface="Century Gothic" charset="0"/>
              <a:cs typeface="Century Gothic" charset="0"/>
            </a:endParaRPr>
          </a:p>
          <a:p>
            <a:pPr eaLnBrk="1" hangingPunct="1">
              <a:buClr>
                <a:srgbClr val="A0ADD2"/>
              </a:buClr>
              <a:defRPr/>
            </a:pPr>
            <a:endParaRPr lang="en-US" sz="2400" dirty="0">
              <a:solidFill>
                <a:srgbClr val="595959"/>
              </a:solidFill>
              <a:latin typeface="Century Gothic" charset="0"/>
              <a:cs typeface="Century Gothic" charset="0"/>
            </a:endParaRPr>
          </a:p>
        </p:txBody>
      </p:sp>
    </p:spTree>
    <p:extLst>
      <p:ext uri="{BB962C8B-B14F-4D97-AF65-F5344CB8AC3E}">
        <p14:creationId xmlns:p14="http://schemas.microsoft.com/office/powerpoint/2010/main" val="1387465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1469</TotalTime>
  <Words>5966</Words>
  <Application>Microsoft Macintosh PowerPoint</Application>
  <PresentationFormat>On-screen Show (4:3)</PresentationFormat>
  <Paragraphs>720</Paragraphs>
  <Slides>46</Slides>
  <Notes>46</Notes>
  <HiddenSlides>8</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vt:lpstr>
      <vt:lpstr>Grounding - Mentor Text Match-Up</vt:lpstr>
      <vt:lpstr>Make a Mask</vt:lpstr>
      <vt:lpstr>PowerPoint Presentation</vt:lpstr>
      <vt:lpstr>PowerPoint Presentation</vt:lpstr>
      <vt:lpstr>Norms</vt:lpstr>
      <vt:lpstr>Adapted from George Washington University</vt:lpstr>
      <vt:lpstr>Agenda</vt:lpstr>
      <vt:lpstr>Learning Outcomes</vt:lpstr>
      <vt:lpstr>PowerPoint Presentation</vt:lpstr>
      <vt:lpstr>Build “Into” and “From” Content Instruction</vt:lpstr>
      <vt:lpstr>Build “Into” and “From”  Content Instruction</vt:lpstr>
      <vt:lpstr>Understanding Mentor Text</vt:lpstr>
      <vt:lpstr>Creating Mentor Text Questions Review</vt:lpstr>
      <vt:lpstr>Mentor Text—Soap Bubbles</vt:lpstr>
      <vt:lpstr>Creating Mentor Text Questions</vt:lpstr>
      <vt:lpstr>Turn and Talk</vt:lpstr>
      <vt:lpstr>Homework - Processing</vt:lpstr>
      <vt:lpstr>ELD Objectives</vt:lpstr>
      <vt:lpstr>Developing ELD Objectives</vt:lpstr>
      <vt:lpstr>Part II: Learning About How English Works (ELD Content)</vt:lpstr>
      <vt:lpstr>PowerPoint Presentation</vt:lpstr>
      <vt:lpstr>Developing ELD Objectives</vt:lpstr>
      <vt:lpstr>Part I: Interacting in Meaningful Ways (Type of Activity)</vt:lpstr>
      <vt:lpstr>Part I: Interacting in Meaningful Ways Guided Practice</vt:lpstr>
      <vt:lpstr>Developing ELD Objectives</vt:lpstr>
      <vt:lpstr>Developing ELD Objectives</vt:lpstr>
      <vt:lpstr>Part II: Learning About How English Works (ELD Content)</vt:lpstr>
      <vt:lpstr>Part I: Interacting in Meaningful Ways Guided Practice</vt:lpstr>
      <vt:lpstr>Practice &amp; Apply</vt:lpstr>
      <vt:lpstr>Guided Practice</vt:lpstr>
      <vt:lpstr>Analyze ELD Objectives</vt:lpstr>
      <vt:lpstr>Independent Practice-Whole Group Share</vt:lpstr>
      <vt:lpstr>PowerPoint Presentation</vt:lpstr>
      <vt:lpstr>PowerPoint Presentation</vt:lpstr>
      <vt:lpstr>PowerPoint Presentation</vt:lpstr>
      <vt:lpstr>Planning a Designated ELD Lesson</vt:lpstr>
      <vt:lpstr>Learning Outcomes</vt:lpstr>
      <vt:lpstr>HANDOUTS</vt:lpstr>
      <vt:lpstr>PowerPoint Presentation</vt:lpstr>
      <vt:lpstr>PowerPoint Presentation</vt:lpstr>
      <vt:lpstr>PowerPoint Presentation</vt:lpstr>
      <vt:lpstr>Developing ELD Objectives</vt:lpstr>
      <vt:lpstr>Developing ELD Objectives</vt:lpstr>
      <vt:lpstr>Practice &amp; Apply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LAUSD user</cp:lastModifiedBy>
  <cp:revision>120</cp:revision>
  <cp:lastPrinted>2015-10-27T14:44:52Z</cp:lastPrinted>
  <dcterms:modified xsi:type="dcterms:W3CDTF">2015-10-28T19:02:02Z</dcterms:modified>
</cp:coreProperties>
</file>