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8"/>
  </p:notesMasterIdLst>
  <p:handoutMasterIdLst>
    <p:handoutMasterId r:id="rId59"/>
  </p:handoutMasterIdLst>
  <p:sldIdLst>
    <p:sldId id="337" r:id="rId2"/>
    <p:sldId id="338" r:id="rId3"/>
    <p:sldId id="381" r:id="rId4"/>
    <p:sldId id="342" r:id="rId5"/>
    <p:sldId id="345" r:id="rId6"/>
    <p:sldId id="285" r:id="rId7"/>
    <p:sldId id="286" r:id="rId8"/>
    <p:sldId id="287" r:id="rId9"/>
    <p:sldId id="348" r:id="rId10"/>
    <p:sldId id="290" r:id="rId11"/>
    <p:sldId id="281" r:id="rId12"/>
    <p:sldId id="346" r:id="rId13"/>
    <p:sldId id="347" r:id="rId14"/>
    <p:sldId id="308" r:id="rId15"/>
    <p:sldId id="259" r:id="rId16"/>
    <p:sldId id="350" r:id="rId17"/>
    <p:sldId id="351" r:id="rId18"/>
    <p:sldId id="352" r:id="rId19"/>
    <p:sldId id="378" r:id="rId20"/>
    <p:sldId id="379" r:id="rId21"/>
    <p:sldId id="323" r:id="rId22"/>
    <p:sldId id="313" r:id="rId23"/>
    <p:sldId id="325" r:id="rId24"/>
    <p:sldId id="380" r:id="rId25"/>
    <p:sldId id="341" r:id="rId26"/>
    <p:sldId id="339" r:id="rId27"/>
    <p:sldId id="340" r:id="rId28"/>
    <p:sldId id="312" r:id="rId29"/>
    <p:sldId id="355" r:id="rId30"/>
    <p:sldId id="356" r:id="rId31"/>
    <p:sldId id="357" r:id="rId32"/>
    <p:sldId id="358" r:id="rId33"/>
    <p:sldId id="359" r:id="rId34"/>
    <p:sldId id="317" r:id="rId35"/>
    <p:sldId id="318" r:id="rId36"/>
    <p:sldId id="315" r:id="rId37"/>
    <p:sldId id="316" r:id="rId38"/>
    <p:sldId id="324" r:id="rId39"/>
    <p:sldId id="319" r:id="rId40"/>
    <p:sldId id="328" r:id="rId41"/>
    <p:sldId id="326" r:id="rId42"/>
    <p:sldId id="321" r:id="rId43"/>
    <p:sldId id="322" r:id="rId44"/>
    <p:sldId id="327" r:id="rId45"/>
    <p:sldId id="320" r:id="rId46"/>
    <p:sldId id="330" r:id="rId47"/>
    <p:sldId id="361" r:id="rId48"/>
    <p:sldId id="360" r:id="rId49"/>
    <p:sldId id="362" r:id="rId50"/>
    <p:sldId id="332" r:id="rId51"/>
    <p:sldId id="363" r:id="rId52"/>
    <p:sldId id="364" r:id="rId53"/>
    <p:sldId id="365" r:id="rId54"/>
    <p:sldId id="366" r:id="rId55"/>
    <p:sldId id="367" r:id="rId56"/>
    <p:sldId id="368" r:id="rId57"/>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143" autoAdjust="0"/>
  </p:normalViewPr>
  <p:slideViewPr>
    <p:cSldViewPr>
      <p:cViewPr varScale="1">
        <p:scale>
          <a:sx n="65" d="100"/>
          <a:sy n="65" d="100"/>
        </p:scale>
        <p:origin x="1110" y="78"/>
      </p:cViewPr>
      <p:guideLst>
        <p:guide orient="horz" pos="2160"/>
        <p:guide pos="2880"/>
      </p:guideLst>
    </p:cSldViewPr>
  </p:slideViewPr>
  <p:notesTextViewPr>
    <p:cViewPr>
      <p:scale>
        <a:sx n="1" d="1"/>
        <a:sy n="1" d="1"/>
      </p:scale>
      <p:origin x="0" y="0"/>
    </p:cViewPr>
  </p:notesTextViewPr>
  <p:sorterViewPr>
    <p:cViewPr>
      <p:scale>
        <a:sx n="150" d="100"/>
        <a:sy n="150" d="100"/>
      </p:scale>
      <p:origin x="0" y="22980"/>
    </p:cViewPr>
  </p:sorterViewPr>
  <p:notesViewPr>
    <p:cSldViewPr>
      <p:cViewPr varScale="1">
        <p:scale>
          <a:sx n="107" d="100"/>
          <a:sy n="107" d="100"/>
        </p:scale>
        <p:origin x="-2976" y="-90"/>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3177" tIns="46589" rIns="93177" bIns="46589" rtlCol="0"/>
          <a:lstStyle>
            <a:lvl1pPr algn="r">
              <a:defRPr sz="1200"/>
            </a:lvl1pPr>
          </a:lstStyle>
          <a:p>
            <a:fld id="{9FEA2069-FA4C-4197-B43A-008C078A6E43}" type="datetimeFigureOut">
              <a:rPr lang="en-US" smtClean="0"/>
              <a:t>3/5/2018</a:t>
            </a:fld>
            <a:endParaRPr lang="en-US"/>
          </a:p>
        </p:txBody>
      </p:sp>
      <p:sp>
        <p:nvSpPr>
          <p:cNvPr id="4" name="Footer Placeholder 3"/>
          <p:cNvSpPr>
            <a:spLocks noGrp="1"/>
          </p:cNvSpPr>
          <p:nvPr>
            <p:ph type="ftr" sz="quarter" idx="2"/>
          </p:nvPr>
        </p:nvSpPr>
        <p:spPr>
          <a:xfrm>
            <a:off x="0" y="6536528"/>
            <a:ext cx="4028440" cy="34409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3177" tIns="46589" rIns="93177" bIns="46589" rtlCol="0" anchor="b"/>
          <a:lstStyle>
            <a:lvl1pPr algn="r">
              <a:defRPr sz="1200"/>
            </a:lvl1pPr>
          </a:lstStyle>
          <a:p>
            <a:fld id="{16B32DAA-C977-48F4-A93D-EE357D171C03}" type="slidenum">
              <a:rPr lang="en-US" smtClean="0"/>
              <a:t>‹#›</a:t>
            </a:fld>
            <a:endParaRPr lang="en-US"/>
          </a:p>
        </p:txBody>
      </p:sp>
    </p:spTree>
    <p:extLst>
      <p:ext uri="{BB962C8B-B14F-4D97-AF65-F5344CB8AC3E}">
        <p14:creationId xmlns:p14="http://schemas.microsoft.com/office/powerpoint/2010/main" val="290903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3177" tIns="46589" rIns="93177" bIns="46589" rtlCol="0"/>
          <a:lstStyle>
            <a:lvl1pPr algn="r">
              <a:defRPr sz="1200"/>
            </a:lvl1pPr>
          </a:lstStyle>
          <a:p>
            <a:fld id="{C0FDB0FE-124E-494B-823F-920158785970}" type="datetimeFigureOut">
              <a:rPr lang="en-US" smtClean="0"/>
              <a:t>3/5/2018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3177" tIns="46589" rIns="93177" bIns="46589" rtlCol="0" anchor="b"/>
          <a:lstStyle>
            <a:lvl1pPr algn="r">
              <a:defRPr sz="1200"/>
            </a:lvl1pPr>
          </a:lstStyle>
          <a:p>
            <a:fld id="{0BF3640B-FF35-4C55-8F37-632718D3C183}" type="slidenum">
              <a:rPr lang="en-US" smtClean="0"/>
              <a:t>‹#›</a:t>
            </a:fld>
            <a:endParaRPr lang="en-US"/>
          </a:p>
        </p:txBody>
      </p:sp>
    </p:spTree>
    <p:extLst>
      <p:ext uri="{BB962C8B-B14F-4D97-AF65-F5344CB8AC3E}">
        <p14:creationId xmlns:p14="http://schemas.microsoft.com/office/powerpoint/2010/main" val="20565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929645" y="3268862"/>
            <a:ext cx="7436961" cy="3096904"/>
          </a:xfrm>
          <a:prstGeom prst="rect">
            <a:avLst/>
          </a:prstGeom>
        </p:spPr>
        <p:txBody>
          <a:bodyPr lIns="93897" tIns="93897" rIns="93897" bIns="93897" anchor="t" anchorCtr="0">
            <a:noAutofit/>
          </a:bodyPr>
          <a:lstStyle/>
          <a:p>
            <a:endParaRPr dirty="0"/>
          </a:p>
        </p:txBody>
      </p:sp>
    </p:spTree>
    <p:extLst>
      <p:ext uri="{BB962C8B-B14F-4D97-AF65-F5344CB8AC3E}">
        <p14:creationId xmlns:p14="http://schemas.microsoft.com/office/powerpoint/2010/main" val="103895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EDGAR (Education Department General Administrative Regulations) 2 CFR Part 200 section 200.402</a:t>
            </a:r>
            <a:endParaRPr lang="en-US" dirty="0"/>
          </a:p>
        </p:txBody>
      </p:sp>
      <p:sp>
        <p:nvSpPr>
          <p:cNvPr id="4" name="Slide Number Placeholder 3"/>
          <p:cNvSpPr>
            <a:spLocks noGrp="1"/>
          </p:cNvSpPr>
          <p:nvPr>
            <p:ph type="sldNum" sz="quarter" idx="10"/>
          </p:nvPr>
        </p:nvSpPr>
        <p:spPr/>
        <p:txBody>
          <a:bodyPr/>
          <a:lstStyle/>
          <a:p>
            <a:fld id="{D8B78FCF-983F-4B0B-B701-0C020FB38689}" type="slidenum">
              <a:rPr lang="en-US" smtClean="0"/>
              <a:pPr/>
              <a:t>14</a:t>
            </a:fld>
            <a:endParaRPr lang="en-US"/>
          </a:p>
        </p:txBody>
      </p:sp>
    </p:spTree>
    <p:extLst>
      <p:ext uri="{BB962C8B-B14F-4D97-AF65-F5344CB8AC3E}">
        <p14:creationId xmlns:p14="http://schemas.microsoft.com/office/powerpoint/2010/main" val="384968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reasons for changes in Title </a:t>
            </a:r>
            <a:r>
              <a:rPr lang="en-US" baseline="0" smtClean="0"/>
              <a:t>I Policies </a:t>
            </a:r>
            <a:r>
              <a:rPr lang="en-US" baseline="0" dirty="0" smtClean="0"/>
              <a:t>are based on audit findings from FPM, Simpson and Simpson and </a:t>
            </a:r>
            <a:r>
              <a:rPr lang="en-US" baseline="0" smtClean="0"/>
              <a:t>internal audits.</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21</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reasons for changes in Title </a:t>
            </a:r>
            <a:r>
              <a:rPr lang="en-US" baseline="0" smtClean="0"/>
              <a:t>I Policies </a:t>
            </a:r>
            <a:r>
              <a:rPr lang="en-US" baseline="0" dirty="0" smtClean="0"/>
              <a:t>are based on audit findings from FPM, Simpson and Simpson and </a:t>
            </a:r>
            <a:r>
              <a:rPr lang="en-US" baseline="0" smtClean="0"/>
              <a:t>internal audits.</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22</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I regulations require that a school has a completed SPSA and a SPSA Evaluation as well as a School Site Council (SSC) that meets state composition requirements in order for the current year’s Title I funds to be expended. </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23</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 name="Shape 33"/>
          <p:cNvSpPr txBox="1">
            <a:spLocks noGrp="1"/>
          </p:cNvSpPr>
          <p:nvPr>
            <p:ph type="body" idx="1"/>
          </p:nvPr>
        </p:nvSpPr>
        <p:spPr>
          <a:xfrm>
            <a:off x="929648" y="3268866"/>
            <a:ext cx="7437119" cy="3096815"/>
          </a:xfrm>
          <a:prstGeom prst="rect">
            <a:avLst/>
          </a:prstGeom>
          <a:noFill/>
          <a:ln>
            <a:noFill/>
          </a:ln>
        </p:spPr>
        <p:txBody>
          <a:bodyPr lIns="95670" tIns="95670" rIns="95670" bIns="95670" anchor="t" anchorCtr="0">
            <a:noAutofit/>
          </a:bodyPr>
          <a:lstStyle/>
          <a:p>
            <a:pPr>
              <a:buSzPct val="25000"/>
            </a:pPr>
            <a:endParaRPr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135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28</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929645" y="3268862"/>
            <a:ext cx="7436961" cy="3096904"/>
          </a:xfrm>
          <a:prstGeom prst="rect">
            <a:avLst/>
          </a:prstGeom>
        </p:spPr>
        <p:txBody>
          <a:bodyPr lIns="93897" tIns="93897" rIns="93897" bIns="93897" anchor="t" anchorCtr="0">
            <a:noAutofit/>
          </a:bodyPr>
          <a:lstStyle/>
          <a:p>
            <a:endParaRPr dirty="0"/>
          </a:p>
        </p:txBody>
      </p:sp>
    </p:spTree>
    <p:extLst>
      <p:ext uri="{BB962C8B-B14F-4D97-AF65-F5344CB8AC3E}">
        <p14:creationId xmlns:p14="http://schemas.microsoft.com/office/powerpoint/2010/main" val="103895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929645" y="3268862"/>
            <a:ext cx="7436961" cy="3096904"/>
          </a:xfrm>
          <a:prstGeom prst="rect">
            <a:avLst/>
          </a:prstGeom>
        </p:spPr>
        <p:txBody>
          <a:bodyPr lIns="93897" tIns="93897" rIns="93897" bIns="93897" anchor="t" anchorCtr="0">
            <a:noAutofit/>
          </a:bodyPr>
          <a:lstStyle/>
          <a:p>
            <a:endParaRPr dirty="0"/>
          </a:p>
        </p:txBody>
      </p:sp>
    </p:spTree>
    <p:extLst>
      <p:ext uri="{BB962C8B-B14F-4D97-AF65-F5344CB8AC3E}">
        <p14:creationId xmlns:p14="http://schemas.microsoft.com/office/powerpoint/2010/main" val="103895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34</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35</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927350" y="515938"/>
            <a:ext cx="3441700" cy="2581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929645" y="3268862"/>
            <a:ext cx="7436961" cy="3096904"/>
          </a:xfrm>
          <a:prstGeom prst="rect">
            <a:avLst/>
          </a:prstGeom>
        </p:spPr>
        <p:txBody>
          <a:bodyPr lIns="93897" tIns="93897" rIns="93897" bIns="93897" anchor="t" anchorCtr="0">
            <a:noAutofit/>
          </a:bodyPr>
          <a:lstStyle/>
          <a:p>
            <a:endParaRPr dirty="0"/>
          </a:p>
        </p:txBody>
      </p:sp>
    </p:spTree>
    <p:extLst>
      <p:ext uri="{BB962C8B-B14F-4D97-AF65-F5344CB8AC3E}">
        <p14:creationId xmlns:p14="http://schemas.microsoft.com/office/powerpoint/2010/main" val="103895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36</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37</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38</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policy</a:t>
            </a:r>
            <a:r>
              <a:rPr lang="en-US" baseline="0" dirty="0" smtClean="0"/>
              <a:t> change is because of Accounting.</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39</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will need to be clear in the SPSA on how they will be using Non-Tutor</a:t>
            </a:r>
            <a:r>
              <a:rPr lang="en-US" baseline="0" dirty="0" smtClean="0"/>
              <a:t> Teacher X-Time.</a:t>
            </a:r>
          </a:p>
          <a:p>
            <a:r>
              <a:rPr lang="en-US" baseline="0" smtClean="0"/>
              <a:t>190004         Coordinator </a:t>
            </a:r>
            <a:r>
              <a:rPr lang="en-US" baseline="0" dirty="0" smtClean="0"/>
              <a:t>X-Time (Tutor)</a:t>
            </a:r>
          </a:p>
          <a:p>
            <a:r>
              <a:rPr lang="en-US" baseline="0" dirty="0" smtClean="0"/>
              <a:t>	Coordinator X-Time (Non-Tutor)</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40</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will need to be clear in the SPSA on how they will be using Non-Tutor</a:t>
            </a:r>
            <a:r>
              <a:rPr lang="en-US" baseline="0" dirty="0" smtClean="0"/>
              <a:t> Teacher X-Time.</a:t>
            </a:r>
          </a:p>
          <a:p>
            <a:r>
              <a:rPr lang="en-US" baseline="0" smtClean="0"/>
              <a:t>190004         Coordinator </a:t>
            </a:r>
            <a:r>
              <a:rPr lang="en-US" baseline="0" dirty="0" smtClean="0"/>
              <a:t>X-Time (Tutor)</a:t>
            </a:r>
          </a:p>
          <a:p>
            <a:r>
              <a:rPr lang="en-US" baseline="0" dirty="0" smtClean="0"/>
              <a:t>	Coordinator X-Time (Non-Tutor)</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41</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 response to last year’s issues regarding Parent Resource Assistants and Parent Resource</a:t>
            </a:r>
            <a:r>
              <a:rPr lang="en-US" baseline="0" dirty="0" smtClean="0"/>
              <a:t> Liaison, this is an older version, names are changed</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42</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policy</a:t>
            </a:r>
            <a:r>
              <a:rPr lang="en-US" baseline="0" smtClean="0"/>
              <a:t> change is because of Accounting.</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43</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only applies to the fiscal </a:t>
            </a:r>
            <a:r>
              <a:rPr lang="en-US" baseline="0" smtClean="0"/>
              <a:t>specialists presentation.</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44</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45</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Lunch app is how schools get funds through</a:t>
            </a:r>
            <a:r>
              <a:rPr lang="en-US" baseline="0" dirty="0" smtClean="0"/>
              <a:t> LCFF and Title I. If kids don’t turn in app, schools won’t get funding. </a:t>
            </a:r>
          </a:p>
          <a:p>
            <a:r>
              <a:rPr lang="en-US" baseline="0" dirty="0" smtClean="0"/>
              <a:t>(H</a:t>
            </a:r>
          </a:p>
          <a:p>
            <a:pPr defTabSz="931774">
              <a:defRPr/>
            </a:pPr>
            <a:r>
              <a:rPr lang="en-US" dirty="0" smtClean="0">
                <a:latin typeface="Garamond" panose="02020404030301010803" pitchFamily="18" charset="0"/>
              </a:rPr>
              <a:t>For the 2018-2019 school year Title I Ranking, the CBEDS Day is October 4, 2017 and the lunch applications will be due by October 26, 2017.  </a:t>
            </a:r>
          </a:p>
          <a:p>
            <a:r>
              <a:rPr lang="en-US" baseline="0" dirty="0" smtClean="0"/>
              <a:t>ow they got the money for this year)</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6</a:t>
            </a:fld>
            <a:endParaRPr lang="en-US"/>
          </a:p>
        </p:txBody>
      </p:sp>
    </p:spTree>
    <p:extLst>
      <p:ext uri="{BB962C8B-B14F-4D97-AF65-F5344CB8AC3E}">
        <p14:creationId xmlns:p14="http://schemas.microsoft.com/office/powerpoint/2010/main" val="4034127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46</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full page handout</a:t>
            </a:r>
          </a:p>
          <a:p>
            <a:r>
              <a:rPr lang="en-US" dirty="0" smtClean="0"/>
              <a:t>James</a:t>
            </a:r>
            <a:r>
              <a:rPr lang="en-US" baseline="0" dirty="0" smtClean="0"/>
              <a:t>’ new chart 2/21/17</a:t>
            </a:r>
            <a:endParaRPr lang="en-US" dirty="0" smtClean="0"/>
          </a:p>
        </p:txBody>
      </p:sp>
      <p:sp>
        <p:nvSpPr>
          <p:cNvPr id="4" name="Slide Number Placeholder 3"/>
          <p:cNvSpPr>
            <a:spLocks noGrp="1"/>
          </p:cNvSpPr>
          <p:nvPr>
            <p:ph type="sldNum" sz="quarter" idx="10"/>
          </p:nvPr>
        </p:nvSpPr>
        <p:spPr/>
        <p:txBody>
          <a:bodyPr/>
          <a:lstStyle/>
          <a:p>
            <a:fld id="{D9B9120C-E9DD-4E5F-AE16-75A11B0037BB}" type="slidenum">
              <a:rPr lang="en-US" smtClean="0"/>
              <a:t>48</a:t>
            </a:fld>
            <a:endParaRPr lang="en-US"/>
          </a:p>
        </p:txBody>
      </p:sp>
    </p:spTree>
    <p:extLst>
      <p:ext uri="{BB962C8B-B14F-4D97-AF65-F5344CB8AC3E}">
        <p14:creationId xmlns:p14="http://schemas.microsoft.com/office/powerpoint/2010/main" val="2159972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50</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515938"/>
            <a:ext cx="3444875" cy="25828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419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925763" y="515938"/>
            <a:ext cx="3444875" cy="25828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929645" y="3268862"/>
            <a:ext cx="7436961" cy="3096904"/>
          </a:xfrm>
          <a:prstGeom prst="rect">
            <a:avLst/>
          </a:prstGeom>
        </p:spPr>
        <p:txBody>
          <a:bodyPr lIns="93897" tIns="93897" rIns="93897" bIns="93897" anchor="t" anchorCtr="0">
            <a:noAutofit/>
          </a:bodyPr>
          <a:lstStyle/>
          <a:p>
            <a:endParaRPr dirty="0"/>
          </a:p>
        </p:txBody>
      </p:sp>
    </p:spTree>
    <p:extLst>
      <p:ext uri="{BB962C8B-B14F-4D97-AF65-F5344CB8AC3E}">
        <p14:creationId xmlns:p14="http://schemas.microsoft.com/office/powerpoint/2010/main" val="103895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2017-2018</a:t>
            </a:r>
            <a:r>
              <a:rPr lang="en-US" baseline="0" dirty="0" smtClean="0"/>
              <a:t> Tier 1 was $669 and Tier 2 was $509.  Parent was $11 and $9</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7</a:t>
            </a:fld>
            <a:endParaRPr lang="en-US"/>
          </a:p>
        </p:txBody>
      </p:sp>
    </p:spTree>
    <p:extLst>
      <p:ext uri="{BB962C8B-B14F-4D97-AF65-F5344CB8AC3E}">
        <p14:creationId xmlns:p14="http://schemas.microsoft.com/office/powerpoint/2010/main" val="127186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not mentioned are SIG, Gear Up, Perkins, etc.</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8</a:t>
            </a:fld>
            <a:endParaRPr lang="en-US"/>
          </a:p>
        </p:txBody>
      </p:sp>
    </p:spTree>
    <p:extLst>
      <p:ext uri="{BB962C8B-B14F-4D97-AF65-F5344CB8AC3E}">
        <p14:creationId xmlns:p14="http://schemas.microsoft.com/office/powerpoint/2010/main" val="64558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9120C-E9DD-4E5F-AE16-75A11B0037BB}" type="slidenum">
              <a:rPr lang="en-US" smtClean="0"/>
              <a:t>9</a:t>
            </a:fld>
            <a:endParaRPr lang="en-US"/>
          </a:p>
        </p:txBody>
      </p:sp>
    </p:spTree>
    <p:extLst>
      <p:ext uri="{BB962C8B-B14F-4D97-AF65-F5344CB8AC3E}">
        <p14:creationId xmlns:p14="http://schemas.microsoft.com/office/powerpoint/2010/main" val="143145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types of models to serve students.</a:t>
            </a:r>
            <a:r>
              <a:rPr lang="en-US" baseline="0" dirty="0" smtClean="0"/>
              <a:t> All schools should be SWP, use field trip example in TAS, only identified students go, in SWP all can go.</a:t>
            </a:r>
            <a:endParaRPr lang="en-US" dirty="0"/>
          </a:p>
        </p:txBody>
      </p:sp>
      <p:sp>
        <p:nvSpPr>
          <p:cNvPr id="4" name="Slide Number Placeholder 3"/>
          <p:cNvSpPr>
            <a:spLocks noGrp="1"/>
          </p:cNvSpPr>
          <p:nvPr>
            <p:ph type="sldNum" sz="quarter" idx="10"/>
          </p:nvPr>
        </p:nvSpPr>
        <p:spPr/>
        <p:txBody>
          <a:bodyPr/>
          <a:lstStyle/>
          <a:p>
            <a:fld id="{E28D31DB-0208-4D3E-88E9-059B38E405EA}" type="slidenum">
              <a:rPr lang="en-US" smtClean="0"/>
              <a:t>10</a:t>
            </a:fld>
            <a:endParaRPr lang="en-US"/>
          </a:p>
        </p:txBody>
      </p:sp>
    </p:spTree>
    <p:extLst>
      <p:ext uri="{BB962C8B-B14F-4D97-AF65-F5344CB8AC3E}">
        <p14:creationId xmlns:p14="http://schemas.microsoft.com/office/powerpoint/2010/main" val="390317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just because it is in the SPSA</a:t>
            </a:r>
            <a:r>
              <a:rPr lang="en-US" baseline="0" dirty="0" smtClean="0"/>
              <a:t> does not necessarily mean that it will be allowed.  </a:t>
            </a:r>
            <a:endParaRPr lang="en-US" dirty="0"/>
          </a:p>
        </p:txBody>
      </p:sp>
      <p:sp>
        <p:nvSpPr>
          <p:cNvPr id="4" name="Slide Number Placeholder 3"/>
          <p:cNvSpPr>
            <a:spLocks noGrp="1"/>
          </p:cNvSpPr>
          <p:nvPr>
            <p:ph type="sldNum" sz="quarter" idx="10"/>
          </p:nvPr>
        </p:nvSpPr>
        <p:spPr/>
        <p:txBody>
          <a:bodyPr/>
          <a:lstStyle/>
          <a:p>
            <a:fld id="{0BF3640B-FF35-4C55-8F37-632718D3C183}" type="slidenum">
              <a:rPr lang="en-US" smtClean="0"/>
              <a:t>11</a:t>
            </a:fld>
            <a:endParaRPr lang="en-US"/>
          </a:p>
        </p:txBody>
      </p:sp>
    </p:spTree>
    <p:extLst>
      <p:ext uri="{BB962C8B-B14F-4D97-AF65-F5344CB8AC3E}">
        <p14:creationId xmlns:p14="http://schemas.microsoft.com/office/powerpoint/2010/main" val="165174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2830513" y="517525"/>
            <a:ext cx="3440112" cy="2579688"/>
          </a:xfrm>
          <a:ln/>
        </p:spPr>
      </p:sp>
      <p:sp>
        <p:nvSpPr>
          <p:cNvPr id="10035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50680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3B583-85F3-4EB7-AC99-A76EF4247E7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3B583-85F3-4EB7-AC99-A76EF4247E7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363B583-85F3-4EB7-AC99-A76EF4247E7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40A4-40B0-4C58-A639-16861CD345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65727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Clr>
                <a:schemeClr val="dk1"/>
              </a:buClr>
              <a:buFont typeface="Arial"/>
              <a:buNone/>
              <a:defRPr sz="1800"/>
            </a:lvl3pPr>
            <a:lvl4pPr marL="0" marR="0" lvl="3" indent="0" algn="l" rtl="0">
              <a:spcBef>
                <a:spcPts val="0"/>
              </a:spcBef>
              <a:buClr>
                <a:schemeClr val="dk1"/>
              </a:buClr>
              <a:buFont typeface="Arial"/>
              <a:buNone/>
              <a:defRPr sz="1800"/>
            </a:lvl4pPr>
            <a:lvl5pPr marL="0" marR="0" lvl="4" indent="0" algn="l" rtl="0">
              <a:spcBef>
                <a:spcPts val="0"/>
              </a:spcBef>
              <a:buClr>
                <a:schemeClr val="dk1"/>
              </a:buClr>
              <a:buFont typeface="Arial"/>
              <a:buNone/>
              <a:defRPr sz="1800"/>
            </a:lvl5pPr>
            <a:lvl6pPr marL="0" marR="0" lvl="5" indent="0" algn="l" rtl="0">
              <a:spcBef>
                <a:spcPts val="0"/>
              </a:spcBef>
              <a:buClr>
                <a:schemeClr val="dk1"/>
              </a:buClr>
              <a:buFont typeface="Arial"/>
              <a:buNone/>
              <a:defRPr sz="1800"/>
            </a:lvl6pPr>
            <a:lvl7pPr marL="0" marR="0" lvl="6" indent="0" algn="l" rtl="0">
              <a:spcBef>
                <a:spcPts val="0"/>
              </a:spcBef>
              <a:buClr>
                <a:schemeClr val="dk1"/>
              </a:buClr>
              <a:buFont typeface="Arial"/>
              <a:buNone/>
              <a:defRPr sz="1800"/>
            </a:lvl7pPr>
            <a:lvl8pPr marL="0" marR="0" lvl="7" indent="0" algn="l" rtl="0">
              <a:spcBef>
                <a:spcPts val="0"/>
              </a:spcBef>
              <a:buClr>
                <a:schemeClr val="dk1"/>
              </a:buClr>
              <a:buFont typeface="Arial"/>
              <a:buNone/>
              <a:defRPr sz="1800"/>
            </a:lvl8pPr>
            <a:lvl9pPr marL="0" marR="0" lvl="8" indent="0" algn="l" rtl="0">
              <a:spcBef>
                <a:spcPts val="0"/>
              </a:spcBef>
              <a:buClr>
                <a:schemeClr val="dk1"/>
              </a:buClr>
              <a:buFont typeface="Arial"/>
              <a:buNone/>
              <a:defRPr sz="1800"/>
            </a:lvl9pPr>
          </a:lstStyle>
          <a:p>
            <a:endParaRPr/>
          </a:p>
        </p:txBody>
      </p:sp>
      <p:sp>
        <p:nvSpPr>
          <p:cNvPr id="21" name="Shape 21"/>
          <p:cNvSpPr txBox="1">
            <a:spLocks noGrp="1"/>
          </p:cNvSpPr>
          <p:nvPr>
            <p:ph type="body" idx="1"/>
          </p:nvPr>
        </p:nvSpPr>
        <p:spPr>
          <a:xfrm>
            <a:off x="457200" y="1151183"/>
            <a:ext cx="8229600" cy="541671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chemeClr val="dk1"/>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556789" y="6333132"/>
            <a:ext cx="548699" cy="5246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110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3B583-85F3-4EB7-AC99-A76EF4247E7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40A4-40B0-4C58-A639-16861CD345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3B583-85F3-4EB7-AC99-A76EF4247E7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363B583-85F3-4EB7-AC99-A76EF4247E7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340A4-40B0-4C58-A639-16861CD345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63B583-85F3-4EB7-AC99-A76EF4247E7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3B583-85F3-4EB7-AC99-A76EF4247E7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363B583-85F3-4EB7-AC99-A76EF4247E7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340A4-40B0-4C58-A639-16861CD34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63B583-85F3-4EB7-AC99-A76EF4247E7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340A4-40B0-4C58-A639-16861CD3457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3B583-85F3-4EB7-AC99-A76EF4247E7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340A4-40B0-4C58-A639-16861CD345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363B583-85F3-4EB7-AC99-A76EF4247E7D}" type="datetimeFigureOut">
              <a:rPr lang="en-US" smtClean="0"/>
              <a:t>3/5/2018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1A340A4-40B0-4C58-A639-16861CD3457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achieve.lausd.net/Page/1236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achieve.lausd.net/Page/1324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gif"/><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gif"/><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3581400" cy="2754682"/>
          </a:xfrm>
        </p:spPr>
        <p:txBody>
          <a:bodyPr>
            <a:normAutofit fontScale="90000"/>
          </a:bodyPr>
          <a:lstStyle/>
          <a:p>
            <a:pPr algn="ctr"/>
            <a:r>
              <a:rPr lang="en-US" sz="4000" b="1" dirty="0" smtClean="0"/>
              <a:t>2018-2019</a:t>
            </a:r>
            <a:br>
              <a:rPr lang="en-US" sz="4000" b="1" dirty="0" smtClean="0"/>
            </a:br>
            <a:r>
              <a:rPr lang="en-US" sz="4000" b="1" dirty="0" smtClean="0"/>
              <a:t>Budgeting </a:t>
            </a:r>
            <a:br>
              <a:rPr lang="en-US" sz="4000" b="1" dirty="0" smtClean="0"/>
            </a:br>
            <a:r>
              <a:rPr lang="en-US" sz="4000" b="1" dirty="0" smtClean="0"/>
              <a:t>for </a:t>
            </a:r>
            <a:br>
              <a:rPr lang="en-US" sz="4000" b="1" dirty="0" smtClean="0"/>
            </a:br>
            <a:r>
              <a:rPr lang="en-US" sz="4000" b="1" dirty="0" smtClean="0"/>
              <a:t>Student Success</a:t>
            </a:r>
            <a:br>
              <a:rPr lang="en-US" sz="4000" b="1" dirty="0" smtClean="0"/>
            </a:br>
            <a:r>
              <a:rPr lang="en-US" sz="2700" b="1" dirty="0" smtClean="0"/>
              <a:t>Title 1-7S046</a:t>
            </a:r>
            <a:endParaRPr lang="en-US" sz="2700" b="1" dirty="0"/>
          </a:p>
        </p:txBody>
      </p:sp>
      <p:sp>
        <p:nvSpPr>
          <p:cNvPr id="4" name="Subtitle 1"/>
          <p:cNvSpPr>
            <a:spLocks noGrp="1"/>
          </p:cNvSpPr>
          <p:nvPr>
            <p:ph type="subTitle" idx="1"/>
          </p:nvPr>
        </p:nvSpPr>
        <p:spPr>
          <a:xfrm>
            <a:off x="304800" y="3276600"/>
            <a:ext cx="3733800" cy="1981200"/>
          </a:xfrm>
        </p:spPr>
        <p:txBody>
          <a:bodyPr>
            <a:normAutofit/>
          </a:bodyPr>
          <a:lstStyle/>
          <a:p>
            <a:r>
              <a:rPr lang="en-US" b="1" dirty="0" smtClean="0">
                <a:solidFill>
                  <a:schemeClr val="tx1"/>
                </a:solidFill>
              </a:rPr>
              <a:t>Celina Reynoso</a:t>
            </a:r>
          </a:p>
          <a:p>
            <a:r>
              <a:rPr lang="en-US" b="1" dirty="0" smtClean="0">
                <a:solidFill>
                  <a:schemeClr val="tx1"/>
                </a:solidFill>
              </a:rPr>
              <a:t>Susan Jamerson</a:t>
            </a:r>
          </a:p>
          <a:p>
            <a:r>
              <a:rPr lang="en-US" b="1" i="1" dirty="0" smtClean="0">
                <a:solidFill>
                  <a:schemeClr val="tx1"/>
                </a:solidFill>
                <a:latin typeface="Agency FB" panose="020B0503020202020204" pitchFamily="34" charset="0"/>
              </a:rPr>
              <a:t>Local District West Title I Coordinators</a:t>
            </a:r>
          </a:p>
          <a:p>
            <a:r>
              <a:rPr lang="en-US" sz="1400" b="1" dirty="0">
                <a:solidFill>
                  <a:schemeClr val="tx1"/>
                </a:solidFill>
              </a:rPr>
              <a:t>c</a:t>
            </a:r>
            <a:r>
              <a:rPr lang="en-US" sz="1400" b="1" dirty="0" smtClean="0">
                <a:solidFill>
                  <a:schemeClr val="tx1"/>
                </a:solidFill>
              </a:rPr>
              <a:t>elina.reynoso@lausd.net </a:t>
            </a:r>
          </a:p>
          <a:p>
            <a:r>
              <a:rPr lang="en-US" sz="1400" b="1" dirty="0">
                <a:solidFill>
                  <a:schemeClr val="tx1"/>
                </a:solidFill>
              </a:rPr>
              <a:t>s</a:t>
            </a:r>
            <a:r>
              <a:rPr lang="en-US" sz="1400" b="1" dirty="0" smtClean="0">
                <a:solidFill>
                  <a:schemeClr val="tx1"/>
                </a:solidFill>
              </a:rPr>
              <a:t>usan.jamerson@lausd.net </a:t>
            </a:r>
          </a:p>
          <a:p>
            <a:r>
              <a:rPr lang="en-US" sz="1400" b="1" dirty="0" smtClean="0"/>
              <a:t>(</a:t>
            </a:r>
            <a:r>
              <a:rPr lang="en-US" sz="1400" b="1" dirty="0" smtClean="0">
                <a:solidFill>
                  <a:schemeClr val="tx1"/>
                </a:solidFill>
              </a:rPr>
              <a:t>310)914-2134/45</a:t>
            </a:r>
          </a:p>
        </p:txBody>
      </p:sp>
      <p:sp>
        <p:nvSpPr>
          <p:cNvPr id="5" name="TextBox 4"/>
          <p:cNvSpPr txBox="1"/>
          <p:nvPr/>
        </p:nvSpPr>
        <p:spPr>
          <a:xfrm>
            <a:off x="5139813" y="228600"/>
            <a:ext cx="3699387" cy="1938992"/>
          </a:xfrm>
          <a:prstGeom prst="rect">
            <a:avLst/>
          </a:prstGeom>
          <a:noFill/>
        </p:spPr>
        <p:txBody>
          <a:bodyPr wrap="square" rtlCol="0">
            <a:spAutoFit/>
          </a:bodyPr>
          <a:lstStyle/>
          <a:p>
            <a:pPr algn="ctr"/>
            <a:r>
              <a:rPr lang="en-US" sz="4000" dirty="0">
                <a:solidFill>
                  <a:schemeClr val="bg1"/>
                </a:solidFill>
                <a:latin typeface="Harlow Solid Italic" panose="04030604020F02020D02" pitchFamily="82" charset="0"/>
              </a:rPr>
              <a:t>C</a:t>
            </a:r>
            <a:r>
              <a:rPr lang="en-US" sz="4000" dirty="0" smtClean="0">
                <a:solidFill>
                  <a:schemeClr val="bg1"/>
                </a:solidFill>
                <a:latin typeface="Harlow Solid Italic" panose="04030604020F02020D02" pitchFamily="82" charset="0"/>
              </a:rPr>
              <a:t>ollege-prepared </a:t>
            </a:r>
          </a:p>
          <a:p>
            <a:pPr algn="ctr"/>
            <a:r>
              <a:rPr lang="en-US" sz="4000" dirty="0" smtClean="0">
                <a:solidFill>
                  <a:schemeClr val="bg1"/>
                </a:solidFill>
                <a:latin typeface="Harlow Solid Italic" panose="04030604020F02020D02" pitchFamily="82" charset="0"/>
              </a:rPr>
              <a:t>and </a:t>
            </a:r>
          </a:p>
          <a:p>
            <a:pPr algn="ctr"/>
            <a:r>
              <a:rPr lang="en-US" sz="4000" dirty="0">
                <a:solidFill>
                  <a:schemeClr val="bg1"/>
                </a:solidFill>
                <a:latin typeface="Harlow Solid Italic" panose="04030604020F02020D02" pitchFamily="82" charset="0"/>
              </a:rPr>
              <a:t>C</a:t>
            </a:r>
            <a:r>
              <a:rPr lang="en-US" sz="4000" dirty="0" smtClean="0">
                <a:solidFill>
                  <a:schemeClr val="bg1"/>
                </a:solidFill>
                <a:latin typeface="Harlow Solid Italic" panose="04030604020F02020D02" pitchFamily="82" charset="0"/>
              </a:rPr>
              <a:t>areer-ready</a:t>
            </a:r>
            <a:endParaRPr lang="en-US" sz="4000" dirty="0">
              <a:solidFill>
                <a:schemeClr val="bg1"/>
              </a:solidFill>
              <a:latin typeface="Harlow Solid Italic" panose="04030604020F02020D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813" y="2255375"/>
            <a:ext cx="3534696" cy="4514422"/>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111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celina.reynoso\AppData\Local\Microsoft\Windows\Temporary Internet Files\Content.IE5\QJHOPJ82\schoolhou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2315135" cy="1761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tx1"/>
                </a:solidFill>
                <a:latin typeface="Garamond" panose="02020404030301010803" pitchFamily="18" charset="0"/>
              </a:rPr>
              <a:t>Title I Models for Serving Students</a:t>
            </a:r>
            <a:endParaRPr lang="en-US" b="1" dirty="0">
              <a:solidFill>
                <a:schemeClr val="tx1"/>
              </a:solidFill>
              <a:latin typeface="Garamond" panose="02020404030301010803" pitchFamily="18" charset="0"/>
            </a:endParaRPr>
          </a:p>
        </p:txBody>
      </p:sp>
      <p:sp>
        <p:nvSpPr>
          <p:cNvPr id="3" name="Content Placeholder 2"/>
          <p:cNvSpPr>
            <a:spLocks noGrp="1"/>
          </p:cNvSpPr>
          <p:nvPr>
            <p:ph idx="1"/>
          </p:nvPr>
        </p:nvSpPr>
        <p:spPr>
          <a:xfrm>
            <a:off x="152400" y="1981200"/>
            <a:ext cx="7757833" cy="4648200"/>
          </a:xfrm>
        </p:spPr>
        <p:txBody>
          <a:bodyPr>
            <a:noAutofit/>
          </a:bodyPr>
          <a:lstStyle/>
          <a:p>
            <a:endParaRPr lang="en-US" sz="2400" b="1" u="sng" dirty="0" smtClean="0">
              <a:latin typeface="Garamond" panose="02020404030301010803" pitchFamily="18" charset="0"/>
            </a:endParaRPr>
          </a:p>
          <a:p>
            <a:pPr>
              <a:buFont typeface="Wingdings" panose="05000000000000000000" pitchFamily="2" charset="2"/>
              <a:buChar char="§"/>
            </a:pPr>
            <a:r>
              <a:rPr lang="en-US" sz="2400" b="1" u="sng" dirty="0" smtClean="0">
                <a:solidFill>
                  <a:schemeClr val="tx1"/>
                </a:solidFill>
              </a:rPr>
              <a:t>Targeted Assistance Program (TAS) </a:t>
            </a:r>
            <a:r>
              <a:rPr lang="en-US" sz="2400" dirty="0" smtClean="0">
                <a:solidFill>
                  <a:schemeClr val="tx1"/>
                </a:solidFill>
              </a:rPr>
              <a:t>– this model provides supplemental services to identified children who are low-achieving or at risk of low-achievement.</a:t>
            </a:r>
          </a:p>
          <a:p>
            <a:pPr>
              <a:buFont typeface="Wingdings" panose="05000000000000000000" pitchFamily="2" charset="2"/>
              <a:buChar char="§"/>
            </a:pPr>
            <a:endParaRPr lang="en-US" b="1" u="sng" dirty="0">
              <a:solidFill>
                <a:schemeClr val="tx1"/>
              </a:solidFill>
            </a:endParaRPr>
          </a:p>
          <a:p>
            <a:pPr>
              <a:buFont typeface="Wingdings" panose="05000000000000000000" pitchFamily="2" charset="2"/>
              <a:buChar char="§"/>
            </a:pPr>
            <a:r>
              <a:rPr lang="en-US" sz="2400" b="1" u="sng" dirty="0" err="1" smtClean="0">
                <a:solidFill>
                  <a:schemeClr val="tx1"/>
                </a:solidFill>
              </a:rPr>
              <a:t>Schoolwide</a:t>
            </a:r>
            <a:r>
              <a:rPr lang="en-US" sz="2400" b="1" u="sng" dirty="0" smtClean="0">
                <a:solidFill>
                  <a:schemeClr val="tx1"/>
                </a:solidFill>
              </a:rPr>
              <a:t> Program (SWP) </a:t>
            </a:r>
            <a:r>
              <a:rPr lang="en-US" sz="2400" dirty="0" smtClean="0">
                <a:solidFill>
                  <a:schemeClr val="tx1"/>
                </a:solidFill>
              </a:rPr>
              <a:t>- this model funds a comprehensive school plan to upgrade all the instruction in a high-poverty school, without distinguishing between “eligible” and “ineligible” children.</a:t>
            </a:r>
            <a:endParaRPr lang="en-US" sz="2400" dirty="0">
              <a:solidFill>
                <a:schemeClr val="tx1"/>
              </a:solidFill>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10</a:t>
            </a:fld>
            <a:endParaRPr lang="en-US">
              <a:latin typeface="Garamond" panose="02020404030301010803" pitchFamily="18" charset="0"/>
            </a:endParaRPr>
          </a:p>
        </p:txBody>
      </p:sp>
      <p:pic>
        <p:nvPicPr>
          <p:cNvPr id="3078" name="Picture 6" descr="C:\Users\celina.reynoso\AppData\Local\Microsoft\Windows\Temporary Internet Files\Content.IE5\6DFOLSL0\y4c9xag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800350"/>
            <a:ext cx="156255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4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637" y="2139004"/>
            <a:ext cx="8839200" cy="4597316"/>
          </a:xfrm>
        </p:spPr>
        <p:txBody>
          <a:bodyPr>
            <a:normAutofit lnSpcReduction="10000"/>
          </a:bodyPr>
          <a:lstStyle/>
          <a:p>
            <a:pPr marL="0" indent="0">
              <a:buNone/>
            </a:pPr>
            <a:endParaRPr lang="en-US" dirty="0" smtClean="0"/>
          </a:p>
          <a:p>
            <a:pPr marL="0" indent="0">
              <a:buNone/>
            </a:pPr>
            <a:r>
              <a:rPr lang="en-US" dirty="0" smtClean="0">
                <a:solidFill>
                  <a:schemeClr val="tx1"/>
                </a:solidFill>
              </a:rPr>
              <a:t>In a </a:t>
            </a:r>
            <a:r>
              <a:rPr lang="en-US" dirty="0" err="1" smtClean="0">
                <a:solidFill>
                  <a:schemeClr val="tx1"/>
                </a:solidFill>
              </a:rPr>
              <a:t>Schoolwide</a:t>
            </a:r>
            <a:r>
              <a:rPr lang="en-US" dirty="0" smtClean="0">
                <a:solidFill>
                  <a:schemeClr val="tx1"/>
                </a:solidFill>
              </a:rPr>
              <a:t> program, </a:t>
            </a:r>
          </a:p>
          <a:p>
            <a:pPr marL="0" indent="0">
              <a:buNone/>
            </a:pPr>
            <a:r>
              <a:rPr lang="en-US" dirty="0" smtClean="0">
                <a:solidFill>
                  <a:schemeClr val="tx1"/>
                </a:solidFill>
              </a:rPr>
              <a:t>the Schoolwide Plan becomes a key document used for audits and compliance monitoring</a:t>
            </a:r>
          </a:p>
          <a:p>
            <a:pPr marL="0" indent="0">
              <a:buNone/>
            </a:pPr>
            <a:endParaRPr lang="en-US" dirty="0" smtClean="0">
              <a:solidFill>
                <a:schemeClr val="tx1"/>
              </a:solidFill>
            </a:endParaRPr>
          </a:p>
          <a:p>
            <a:pPr marL="0" indent="0">
              <a:buNone/>
            </a:pPr>
            <a:r>
              <a:rPr lang="en-US" b="1" dirty="0" smtClean="0">
                <a:solidFill>
                  <a:schemeClr val="tx1"/>
                </a:solidFill>
              </a:rPr>
              <a:t>Expenditures will be reviewed based on the plan</a:t>
            </a:r>
          </a:p>
          <a:p>
            <a:pPr marL="615950" indent="-342900">
              <a:buFont typeface="Wingdings" panose="05000000000000000000" pitchFamily="2" charset="2"/>
              <a:buChar char="§"/>
            </a:pPr>
            <a:r>
              <a:rPr lang="en-US" dirty="0" smtClean="0">
                <a:solidFill>
                  <a:schemeClr val="tx1"/>
                </a:solidFill>
              </a:rPr>
              <a:t>Are the expenditures tied to needs, outcomes, and actions described in the plan?</a:t>
            </a:r>
          </a:p>
          <a:p>
            <a:pPr marL="615950" indent="-342900">
              <a:buFont typeface="Wingdings" panose="05000000000000000000" pitchFamily="2" charset="2"/>
              <a:buChar char="§"/>
            </a:pPr>
            <a:r>
              <a:rPr lang="en-US" dirty="0" smtClean="0">
                <a:solidFill>
                  <a:schemeClr val="tx1"/>
                </a:solidFill>
              </a:rPr>
              <a:t>Are actions and related expenditures clearly defined in the plan?</a:t>
            </a:r>
          </a:p>
          <a:p>
            <a:pPr marL="615950" indent="-342900">
              <a:buFont typeface="Wingdings" panose="05000000000000000000" pitchFamily="2" charset="2"/>
              <a:buChar char="§"/>
            </a:pPr>
            <a:r>
              <a:rPr lang="en-US" dirty="0" smtClean="0">
                <a:solidFill>
                  <a:schemeClr val="tx1"/>
                </a:solidFill>
              </a:rPr>
              <a:t>Are activities and related expenditures based on the comprehensive needs assessment?</a:t>
            </a:r>
            <a:r>
              <a:rPr lang="en-US" dirty="0" smtClean="0"/>
              <a:t>	</a:t>
            </a:r>
            <a:endParaRPr lang="en-US" dirty="0"/>
          </a:p>
        </p:txBody>
      </p:sp>
      <p:sp>
        <p:nvSpPr>
          <p:cNvPr id="3" name="Title 2"/>
          <p:cNvSpPr>
            <a:spLocks noGrp="1"/>
          </p:cNvSpPr>
          <p:nvPr>
            <p:ph type="title"/>
          </p:nvPr>
        </p:nvSpPr>
        <p:spPr/>
        <p:txBody>
          <a:bodyPr>
            <a:normAutofit/>
          </a:bodyPr>
          <a:lstStyle/>
          <a:p>
            <a:r>
              <a:rPr lang="en-US" b="1" dirty="0" smtClean="0">
                <a:solidFill>
                  <a:schemeClr val="tx1"/>
                </a:solidFill>
                <a:latin typeface="Garamond" panose="02020404030301010803" pitchFamily="18" charset="0"/>
              </a:rPr>
              <a:t>Flexibility and Accountability</a:t>
            </a:r>
            <a:endParaRPr lang="en-US" b="1" dirty="0">
              <a:solidFill>
                <a:schemeClr val="tx1"/>
              </a:solidFill>
              <a:latin typeface="Garamond" panose="02020404030301010803" pitchFamily="18" charset="0"/>
            </a:endParaRPr>
          </a:p>
        </p:txBody>
      </p:sp>
      <p:sp>
        <p:nvSpPr>
          <p:cNvPr id="4" name="TextBox 3"/>
          <p:cNvSpPr txBox="1"/>
          <p:nvPr/>
        </p:nvSpPr>
        <p:spPr>
          <a:xfrm>
            <a:off x="5715000" y="6248400"/>
            <a:ext cx="3124200" cy="253916"/>
          </a:xfrm>
          <a:prstGeom prst="rect">
            <a:avLst/>
          </a:prstGeom>
          <a:noFill/>
        </p:spPr>
        <p:txBody>
          <a:bodyPr wrap="square" rtlCol="0">
            <a:spAutoFit/>
          </a:bodyPr>
          <a:lstStyle/>
          <a:p>
            <a:r>
              <a:rPr lang="en-US" sz="1050" dirty="0" smtClean="0"/>
              <a:t>Excerpt from LACOE presentation, October 26, 2017</a:t>
            </a:r>
            <a:endParaRPr lang="en-US" sz="105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1371600"/>
            <a:ext cx="1933575" cy="1534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371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rved Left Arrow 18"/>
          <p:cNvSpPr/>
          <p:nvPr/>
        </p:nvSpPr>
        <p:spPr>
          <a:xfrm rot="13567492">
            <a:off x="1831345" y="613394"/>
            <a:ext cx="696506" cy="1942173"/>
          </a:xfrm>
          <a:prstGeom prst="curved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11" name="Line 16"/>
          <p:cNvSpPr>
            <a:spLocks noChangeShapeType="1"/>
          </p:cNvSpPr>
          <p:nvPr/>
        </p:nvSpPr>
        <p:spPr bwMode="auto">
          <a:xfrm flipH="1">
            <a:off x="4114800" y="3352800"/>
            <a:ext cx="914400" cy="0"/>
          </a:xfrm>
          <a:prstGeom prst="line">
            <a:avLst/>
          </a:prstGeom>
          <a:noFill/>
          <a:ln w="9525">
            <a:solidFill>
              <a:schemeClr val="tx1"/>
            </a:solidFill>
            <a:round/>
            <a:headEnd/>
            <a:tailEnd type="triangle" w="med" len="med"/>
          </a:ln>
        </p:spPr>
        <p:txBody>
          <a:bodyPr/>
          <a:lstStyle/>
          <a:p>
            <a:endParaRPr lang="en-US" dirty="0"/>
          </a:p>
        </p:txBody>
      </p:sp>
      <p:sp>
        <p:nvSpPr>
          <p:cNvPr id="117791" name="AutoShape 21"/>
          <p:cNvSpPr>
            <a:spLocks noChangeArrowheads="1"/>
          </p:cNvSpPr>
          <p:nvPr/>
        </p:nvSpPr>
        <p:spPr bwMode="auto">
          <a:xfrm>
            <a:off x="377778" y="2052547"/>
            <a:ext cx="2743200" cy="1371600"/>
          </a:xfrm>
          <a:prstGeom prst="flowChartAlternateProcess">
            <a:avLst/>
          </a:prstGeom>
          <a:solidFill>
            <a:srgbClr val="FFFFFF"/>
          </a:solidFill>
          <a:ln w="76200" cmpd="tri">
            <a:solidFill>
              <a:srgbClr val="000000"/>
            </a:solidFill>
            <a:miter lim="800000"/>
            <a:headEnd/>
            <a:tailEnd/>
          </a:ln>
        </p:spPr>
        <p:txBody>
          <a:bodyPr lIns="0" rIns="0"/>
          <a:lstStyle/>
          <a:p>
            <a:pPr algn="ctr"/>
            <a:endParaRPr lang="en-US" sz="2000" dirty="0" smtClean="0">
              <a:latin typeface="Arial Narrow" pitchFamily="34" charset="0"/>
            </a:endParaRPr>
          </a:p>
          <a:p>
            <a:pPr algn="ctr"/>
            <a:r>
              <a:rPr lang="en-US" sz="2000" dirty="0" smtClean="0">
                <a:latin typeface="Arial Narrow" pitchFamily="34" charset="0"/>
              </a:rPr>
              <a:t>Monitor </a:t>
            </a:r>
            <a:r>
              <a:rPr lang="en-US" sz="2000" dirty="0">
                <a:latin typeface="Arial Narrow" pitchFamily="34" charset="0"/>
              </a:rPr>
              <a:t>the implementation of the </a:t>
            </a:r>
            <a:r>
              <a:rPr lang="en-US" sz="2000" dirty="0" smtClean="0">
                <a:latin typeface="Arial Narrow" pitchFamily="34" charset="0"/>
              </a:rPr>
              <a:t>SPSA</a:t>
            </a:r>
            <a:endParaRPr lang="en-US" sz="2000" dirty="0"/>
          </a:p>
        </p:txBody>
      </p:sp>
      <p:sp>
        <p:nvSpPr>
          <p:cNvPr id="3" name="Curved Left Arrow 2"/>
          <p:cNvSpPr/>
          <p:nvPr/>
        </p:nvSpPr>
        <p:spPr>
          <a:xfrm rot="17792459">
            <a:off x="6299508" y="361681"/>
            <a:ext cx="696506" cy="1942173"/>
          </a:xfrm>
          <a:prstGeom prst="curved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Left Arrow 28"/>
          <p:cNvSpPr/>
          <p:nvPr/>
        </p:nvSpPr>
        <p:spPr>
          <a:xfrm rot="20708283">
            <a:off x="6844850" y="3218650"/>
            <a:ext cx="754588" cy="1635221"/>
          </a:xfrm>
          <a:prstGeom prst="curved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utoShape 18"/>
          <p:cNvSpPr>
            <a:spLocks noChangeArrowheads="1"/>
          </p:cNvSpPr>
          <p:nvPr/>
        </p:nvSpPr>
        <p:spPr bwMode="auto">
          <a:xfrm>
            <a:off x="5959187" y="2141929"/>
            <a:ext cx="2764629" cy="1586343"/>
          </a:xfrm>
          <a:prstGeom prst="flowChartAlternateProcess">
            <a:avLst/>
          </a:prstGeom>
          <a:solidFill>
            <a:srgbClr val="FFFFFF"/>
          </a:solidFill>
          <a:ln w="76200" cmpd="tri">
            <a:solidFill>
              <a:srgbClr val="000000"/>
            </a:solidFill>
            <a:miter lim="800000"/>
            <a:headEnd/>
            <a:tailEnd/>
          </a:ln>
        </p:spPr>
        <p:txBody>
          <a:bodyPr lIns="0" tIns="0" rIns="0" bIns="0"/>
          <a:lstStyle/>
          <a:p>
            <a:pPr algn="ctr"/>
            <a:r>
              <a:rPr lang="en-US" sz="1800" dirty="0">
                <a:latin typeface="Arial Narrow" pitchFamily="34" charset="0"/>
              </a:rPr>
              <a:t>Develop measurable objectives and identify strategies/actions/tasks in the SPSA Goal Pages</a:t>
            </a:r>
            <a:endParaRPr lang="en-US" sz="1800" dirty="0"/>
          </a:p>
        </p:txBody>
      </p:sp>
      <p:sp>
        <p:nvSpPr>
          <p:cNvPr id="31" name="Curved Left Arrow 30"/>
          <p:cNvSpPr/>
          <p:nvPr/>
        </p:nvSpPr>
        <p:spPr>
          <a:xfrm rot="4038228">
            <a:off x="4573875" y="4788027"/>
            <a:ext cx="754588" cy="1841878"/>
          </a:xfrm>
          <a:prstGeom prst="curved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utoShape 17"/>
          <p:cNvSpPr>
            <a:spLocks noChangeArrowheads="1"/>
          </p:cNvSpPr>
          <p:nvPr/>
        </p:nvSpPr>
        <p:spPr bwMode="auto">
          <a:xfrm>
            <a:off x="3200400" y="304800"/>
            <a:ext cx="2895600" cy="1524000"/>
          </a:xfrm>
          <a:prstGeom prst="flowChartAlternateProcess">
            <a:avLst/>
          </a:prstGeom>
          <a:solidFill>
            <a:srgbClr val="FFFFFF"/>
          </a:solidFill>
          <a:ln w="76200" cmpd="tri">
            <a:solidFill>
              <a:srgbClr val="000000"/>
            </a:solidFill>
            <a:miter lim="800000"/>
            <a:headEnd/>
            <a:tailEnd/>
          </a:ln>
        </p:spPr>
        <p:txBody>
          <a:bodyPr lIns="0" rIns="0" anchor="ctr"/>
          <a:lstStyle/>
          <a:p>
            <a:pPr algn="ctr"/>
            <a:r>
              <a:rPr lang="en-US" sz="2000" dirty="0">
                <a:latin typeface="Arial Narrow" pitchFamily="34" charset="0"/>
              </a:rPr>
              <a:t>Conduct comprehensive needs assessment, including data analysis/SPSA Evaluation </a:t>
            </a:r>
            <a:endParaRPr lang="en-US" sz="2000" dirty="0"/>
          </a:p>
        </p:txBody>
      </p:sp>
      <p:sp>
        <p:nvSpPr>
          <p:cNvPr id="33" name="AutoShape 21"/>
          <p:cNvSpPr>
            <a:spLocks noChangeArrowheads="1"/>
          </p:cNvSpPr>
          <p:nvPr/>
        </p:nvSpPr>
        <p:spPr bwMode="auto">
          <a:xfrm>
            <a:off x="5413878" y="4950734"/>
            <a:ext cx="3309938" cy="1366838"/>
          </a:xfrm>
          <a:prstGeom prst="flowChartAlternateProcess">
            <a:avLst/>
          </a:prstGeom>
          <a:solidFill>
            <a:srgbClr val="FFFFFF"/>
          </a:solidFill>
          <a:ln w="76200" cmpd="tri">
            <a:solidFill>
              <a:srgbClr val="000000"/>
            </a:solidFill>
            <a:miter lim="800000"/>
            <a:headEnd/>
            <a:tailEnd/>
          </a:ln>
        </p:spPr>
        <p:txBody>
          <a:bodyPr lIns="0" rIns="0"/>
          <a:lstStyle/>
          <a:p>
            <a:pPr algn="ctr"/>
            <a:r>
              <a:rPr lang="en-US" sz="1800" dirty="0">
                <a:latin typeface="Arial Narrow" pitchFamily="34" charset="0"/>
              </a:rPr>
              <a:t>Develop budgets based upon prioritized expenditures that support the strategies/actions tasks described in the SPSA Goal Page </a:t>
            </a:r>
            <a:r>
              <a:rPr lang="en-US" sz="1800" dirty="0" smtClean="0">
                <a:latin typeface="Arial Narrow" pitchFamily="34" charset="0"/>
              </a:rPr>
              <a:t>Columns</a:t>
            </a:r>
            <a:endParaRPr lang="en-US" sz="1800" dirty="0"/>
          </a:p>
        </p:txBody>
      </p:sp>
      <p:sp>
        <p:nvSpPr>
          <p:cNvPr id="34" name="Curved Left Arrow 33"/>
          <p:cNvSpPr/>
          <p:nvPr/>
        </p:nvSpPr>
        <p:spPr>
          <a:xfrm rot="8019141">
            <a:off x="1941735" y="3366727"/>
            <a:ext cx="754588" cy="2133600"/>
          </a:xfrm>
          <a:prstGeom prst="curved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utoShape 24"/>
          <p:cNvSpPr>
            <a:spLocks noChangeArrowheads="1"/>
          </p:cNvSpPr>
          <p:nvPr/>
        </p:nvSpPr>
        <p:spPr bwMode="auto">
          <a:xfrm>
            <a:off x="400190" y="4529048"/>
            <a:ext cx="3581400" cy="2209800"/>
          </a:xfrm>
          <a:prstGeom prst="flowChartAlternateProcess">
            <a:avLst/>
          </a:prstGeom>
          <a:solidFill>
            <a:srgbClr val="FFFFFF"/>
          </a:solidFill>
          <a:ln w="76200" cmpd="tri">
            <a:solidFill>
              <a:srgbClr val="000000"/>
            </a:solidFill>
            <a:miter lim="800000"/>
            <a:headEnd/>
            <a:tailEnd/>
          </a:ln>
        </p:spPr>
        <p:txBody>
          <a:bodyPr lIns="0" rIns="0"/>
          <a:lstStyle/>
          <a:p>
            <a:pPr algn="ctr"/>
            <a:r>
              <a:rPr lang="en-US" sz="2400" dirty="0" smtClean="0">
                <a:latin typeface="Arial Narrow" pitchFamily="34" charset="0"/>
              </a:rPr>
              <a:t>Identify </a:t>
            </a:r>
            <a:r>
              <a:rPr lang="en-US" sz="2400" dirty="0">
                <a:latin typeface="Arial Narrow" pitchFamily="34" charset="0"/>
              </a:rPr>
              <a:t>expenditures in the budget related columns and ensure alignment with the strategies/actions tasks described in the SPSA Goal</a:t>
            </a:r>
            <a:endParaRPr lang="en-US" sz="2400" dirty="0"/>
          </a:p>
        </p:txBody>
      </p:sp>
      <p:sp>
        <p:nvSpPr>
          <p:cNvPr id="4" name="Oval 3"/>
          <p:cNvSpPr/>
          <p:nvPr/>
        </p:nvSpPr>
        <p:spPr>
          <a:xfrm>
            <a:off x="3200400" y="2319248"/>
            <a:ext cx="2630464"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Cycle of Continuous Improvement</a:t>
            </a:r>
            <a:endParaRPr lang="en-US" sz="2000" b="1" dirty="0">
              <a:solidFill>
                <a:schemeClr val="bg1"/>
              </a:solidFill>
            </a:endParaRPr>
          </a:p>
        </p:txBody>
      </p:sp>
      <p:sp>
        <p:nvSpPr>
          <p:cNvPr id="16" name="TextBox 15"/>
          <p:cNvSpPr txBox="1"/>
          <p:nvPr/>
        </p:nvSpPr>
        <p:spPr>
          <a:xfrm>
            <a:off x="1422964" y="233353"/>
            <a:ext cx="1625036"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61</a:t>
            </a:r>
            <a:endParaRPr lang="en-US" sz="2000" b="1" dirty="0"/>
          </a:p>
          <a:p>
            <a:r>
              <a:rPr lang="en-US" sz="2000" b="1" dirty="0" smtClean="0"/>
              <a:t>Online:74-75</a:t>
            </a:r>
            <a:endParaRPr lang="en-US" sz="2000" b="1"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64" y="35257"/>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73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7791"/>
                                        </p:tgtEl>
                                        <p:attrNameLst>
                                          <p:attrName>style.visibility</p:attrName>
                                        </p:attrNameLst>
                                      </p:cBhvr>
                                      <p:to>
                                        <p:strVal val="visible"/>
                                      </p:to>
                                    </p:set>
                                    <p:animEffect transition="in" filter="barn(inVertical)">
                                      <p:cBhvr>
                                        <p:cTn id="41" dur="500"/>
                                        <p:tgtEl>
                                          <p:spTgt spid="11779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7791" grpId="0" animBg="1"/>
      <p:bldP spid="3" grpId="0" animBg="1"/>
      <p:bldP spid="29" grpId="0" animBg="1"/>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2D91CE4-48AC-4C1F-95F1-6C35267EA226}" type="slidenum">
              <a:rPr lang="en-US" smtClean="0">
                <a:solidFill>
                  <a:prstClr val="black"/>
                </a:solidFill>
              </a:rPr>
              <a:pPr>
                <a:defRPr/>
              </a:pPr>
              <a:t>13</a:t>
            </a:fld>
            <a:endParaRPr lang="en-US" dirty="0">
              <a:solidFill>
                <a:prstClr val="black"/>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2" y="0"/>
            <a:ext cx="51157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93548" y="2819400"/>
            <a:ext cx="2556933" cy="2862322"/>
          </a:xfrm>
          <a:prstGeom prst="rect">
            <a:avLst/>
          </a:prstGeom>
          <a:noFill/>
        </p:spPr>
        <p:txBody>
          <a:bodyPr wrap="square" rtlCol="0">
            <a:spAutoFit/>
          </a:bodyPr>
          <a:lstStyle/>
          <a:p>
            <a:pPr algn="ctr"/>
            <a:r>
              <a:rPr lang="en-US" sz="3600" dirty="0" smtClean="0"/>
              <a:t>Title I School Level Decision Making</a:t>
            </a:r>
            <a:endParaRPr lang="en-US" sz="3600" dirty="0"/>
          </a:p>
        </p:txBody>
      </p:sp>
      <p:sp>
        <p:nvSpPr>
          <p:cNvPr id="10" name="TextBox 9"/>
          <p:cNvSpPr txBox="1"/>
          <p:nvPr/>
        </p:nvSpPr>
        <p:spPr>
          <a:xfrm>
            <a:off x="6996346" y="849774"/>
            <a:ext cx="1919054"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64</a:t>
            </a:r>
            <a:endParaRPr lang="en-US" sz="2000" b="1" dirty="0"/>
          </a:p>
          <a:p>
            <a:r>
              <a:rPr lang="en-US" sz="2000" b="1" dirty="0" smtClean="0"/>
              <a:t>Online:78-79</a:t>
            </a:r>
            <a:endParaRPr lang="en-US" sz="2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146" y="0"/>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9889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153400" cy="548640"/>
          </a:xfrm>
        </p:spPr>
        <p:txBody>
          <a:bodyPr>
            <a:normAutofit fontScale="90000"/>
          </a:bodyPr>
          <a:lstStyle/>
          <a:p>
            <a:pPr algn="ctr" eaLnBrk="1" fontAlgn="auto" hangingPunct="1">
              <a:spcAft>
                <a:spcPts val="0"/>
              </a:spcAft>
              <a:defRPr/>
            </a:pPr>
            <a:r>
              <a:rPr lang="en-US" sz="4000" b="1" dirty="0" smtClean="0">
                <a:solidFill>
                  <a:schemeClr val="tx1"/>
                </a:solidFill>
                <a:latin typeface="Garamond" panose="02020404030301010803" pitchFamily="18" charset="0"/>
              </a:rPr>
              <a:t>Title I Cost Principles </a:t>
            </a:r>
            <a:br>
              <a:rPr lang="en-US" sz="4000" b="1" dirty="0" smtClean="0">
                <a:solidFill>
                  <a:schemeClr val="tx1"/>
                </a:solidFill>
                <a:latin typeface="Garamond" panose="02020404030301010803" pitchFamily="18" charset="0"/>
              </a:rPr>
            </a:br>
            <a:r>
              <a:rPr lang="en-US" sz="4000" b="1" dirty="0" smtClean="0">
                <a:solidFill>
                  <a:schemeClr val="tx1"/>
                </a:solidFill>
                <a:latin typeface="Garamond" panose="02020404030301010803" pitchFamily="18" charset="0"/>
              </a:rPr>
              <a:t>(Allowable, Reasonable, and Allocable)</a:t>
            </a:r>
            <a:endParaRPr lang="en-US" sz="4000" b="1" dirty="0">
              <a:solidFill>
                <a:schemeClr val="tx1"/>
              </a:solidFill>
              <a:latin typeface="Garamond" panose="02020404030301010803" pitchFamily="18" charset="0"/>
            </a:endParaRPr>
          </a:p>
        </p:txBody>
      </p:sp>
      <p:sp>
        <p:nvSpPr>
          <p:cNvPr id="2" name="Content Placeholder 1"/>
          <p:cNvSpPr>
            <a:spLocks noGrp="1"/>
          </p:cNvSpPr>
          <p:nvPr>
            <p:ph idx="1"/>
          </p:nvPr>
        </p:nvSpPr>
        <p:spPr>
          <a:xfrm>
            <a:off x="228600" y="2438400"/>
            <a:ext cx="8763000" cy="4038600"/>
          </a:xfrm>
        </p:spPr>
        <p:txBody>
          <a:bodyPr>
            <a:noAutofit/>
          </a:bodyPr>
          <a:lstStyle/>
          <a:p>
            <a:pPr marL="452628" indent="-342900" eaLnBrk="1" fontAlgn="auto" hangingPunct="1">
              <a:spcAft>
                <a:spcPts val="0"/>
              </a:spcAft>
              <a:buFont typeface="Wingdings" panose="05000000000000000000" pitchFamily="2" charset="2"/>
              <a:buChar char="§"/>
              <a:defRPr/>
            </a:pPr>
            <a:r>
              <a:rPr lang="en-US" sz="2000" dirty="0" smtClean="0">
                <a:solidFill>
                  <a:schemeClr val="tx1"/>
                </a:solidFill>
                <a:latin typeface="Garamond" panose="02020404030301010803" pitchFamily="18" charset="0"/>
              </a:rPr>
              <a:t>Must be “necessary” (i.e., expenditure is necessary in order to address an identified need and achieve one or more of the goals in the school plan)</a:t>
            </a:r>
          </a:p>
          <a:p>
            <a:pPr marL="452628" indent="-342900" eaLnBrk="1" fontAlgn="auto" hangingPunct="1">
              <a:spcAft>
                <a:spcPts val="0"/>
              </a:spcAft>
              <a:buFont typeface="Wingdings" panose="05000000000000000000" pitchFamily="2" charset="2"/>
              <a:buChar char="§"/>
              <a:defRPr/>
            </a:pPr>
            <a:endParaRPr lang="en-US" sz="800" dirty="0" smtClean="0">
              <a:solidFill>
                <a:schemeClr val="tx1"/>
              </a:solidFill>
              <a:latin typeface="Garamond" panose="02020404030301010803" pitchFamily="18" charset="0"/>
            </a:endParaRPr>
          </a:p>
          <a:p>
            <a:pPr marL="452628" indent="-342900" eaLnBrk="1" fontAlgn="auto" hangingPunct="1">
              <a:spcAft>
                <a:spcPts val="0"/>
              </a:spcAft>
              <a:buFont typeface="Wingdings" panose="05000000000000000000" pitchFamily="2" charset="2"/>
              <a:buChar char="§"/>
              <a:defRPr/>
            </a:pPr>
            <a:r>
              <a:rPr lang="en-US" sz="2000" dirty="0" smtClean="0">
                <a:solidFill>
                  <a:schemeClr val="tx1"/>
                </a:solidFill>
                <a:latin typeface="Garamond" panose="02020404030301010803" pitchFamily="18" charset="0"/>
              </a:rPr>
              <a:t>Must be “reasonable” (i.e., the cost does not exceed that which would be incurred by a prudent person under the circumstances prevailing at the time the decision was made to incur the cost.)</a:t>
            </a:r>
          </a:p>
          <a:p>
            <a:pPr marL="452628" indent="-342900" eaLnBrk="1" fontAlgn="auto" hangingPunct="1">
              <a:spcAft>
                <a:spcPts val="0"/>
              </a:spcAft>
              <a:buFont typeface="Wingdings" panose="05000000000000000000" pitchFamily="2" charset="2"/>
              <a:buChar char="§"/>
              <a:defRPr/>
            </a:pPr>
            <a:endParaRPr lang="en-US" sz="800" dirty="0" smtClean="0">
              <a:solidFill>
                <a:schemeClr val="tx1"/>
              </a:solidFill>
              <a:latin typeface="Garamond" panose="02020404030301010803" pitchFamily="18" charset="0"/>
            </a:endParaRPr>
          </a:p>
          <a:p>
            <a:pPr marL="452628" indent="-342900" eaLnBrk="1" fontAlgn="auto" hangingPunct="1">
              <a:spcAft>
                <a:spcPts val="0"/>
              </a:spcAft>
              <a:buFont typeface="Wingdings" panose="05000000000000000000" pitchFamily="2" charset="2"/>
              <a:buChar char="§"/>
              <a:defRPr/>
            </a:pPr>
            <a:r>
              <a:rPr lang="en-US" sz="2000" dirty="0" smtClean="0">
                <a:solidFill>
                  <a:schemeClr val="tx1"/>
                </a:solidFill>
                <a:latin typeface="Garamond" panose="02020404030301010803" pitchFamily="18" charset="0"/>
              </a:rPr>
              <a:t>Must be “allocable” (i.e., the goods or services are chargeable to the program in accordance with relative benefits received.)</a:t>
            </a:r>
          </a:p>
          <a:p>
            <a:pPr marL="452628" indent="-342900" eaLnBrk="1" fontAlgn="auto" hangingPunct="1">
              <a:spcAft>
                <a:spcPts val="0"/>
              </a:spcAft>
              <a:buFont typeface="Wingdings" panose="05000000000000000000" pitchFamily="2" charset="2"/>
              <a:buChar char="§"/>
              <a:defRPr/>
            </a:pPr>
            <a:endParaRPr lang="en-US" sz="800" dirty="0" smtClean="0">
              <a:solidFill>
                <a:schemeClr val="tx1"/>
              </a:solidFill>
              <a:latin typeface="Garamond" panose="02020404030301010803" pitchFamily="18" charset="0"/>
            </a:endParaRPr>
          </a:p>
          <a:p>
            <a:pPr marL="452628" indent="-342900" eaLnBrk="1" fontAlgn="auto" hangingPunct="1">
              <a:spcAft>
                <a:spcPts val="0"/>
              </a:spcAft>
              <a:buFont typeface="Wingdings" panose="05000000000000000000" pitchFamily="2" charset="2"/>
              <a:buChar char="§"/>
              <a:defRPr/>
            </a:pPr>
            <a:r>
              <a:rPr lang="en-US" sz="2000" dirty="0" smtClean="0">
                <a:solidFill>
                  <a:schemeClr val="tx1"/>
                </a:solidFill>
                <a:latin typeface="Garamond" panose="02020404030301010803" pitchFamily="18" charset="0"/>
              </a:rPr>
              <a:t>Authorized or not prohibited under state or local laws or regulations</a:t>
            </a:r>
          </a:p>
          <a:p>
            <a:pPr marL="452628" indent="-342900" eaLnBrk="1" fontAlgn="auto" hangingPunct="1">
              <a:spcAft>
                <a:spcPts val="0"/>
              </a:spcAft>
              <a:buFont typeface="Wingdings" panose="05000000000000000000" pitchFamily="2" charset="2"/>
              <a:buChar char="§"/>
              <a:defRPr/>
            </a:pPr>
            <a:endParaRPr lang="en-US" sz="800" dirty="0" smtClean="0">
              <a:solidFill>
                <a:schemeClr val="tx1"/>
              </a:solidFill>
              <a:latin typeface="Garamond" panose="02020404030301010803" pitchFamily="18" charset="0"/>
            </a:endParaRPr>
          </a:p>
          <a:p>
            <a:pPr marL="452628" indent="-342900" eaLnBrk="1" fontAlgn="auto" hangingPunct="1">
              <a:spcAft>
                <a:spcPts val="0"/>
              </a:spcAft>
              <a:buFont typeface="Wingdings" panose="05000000000000000000" pitchFamily="2" charset="2"/>
              <a:buChar char="§"/>
              <a:defRPr/>
            </a:pPr>
            <a:r>
              <a:rPr lang="en-US" sz="2000" dirty="0" smtClean="0">
                <a:solidFill>
                  <a:schemeClr val="tx1"/>
                </a:solidFill>
                <a:latin typeface="Garamond" panose="02020404030301010803" pitchFamily="18" charset="0"/>
              </a:rPr>
              <a:t>Must be adequately documented</a:t>
            </a:r>
            <a:endParaRPr lang="en-US" sz="2000" dirty="0">
              <a:solidFill>
                <a:schemeClr val="tx1"/>
              </a:solidFill>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14</a:t>
            </a:fld>
            <a:endParaRPr lang="en-US" dirty="0">
              <a:latin typeface="Garamond" panose="02020404030301010803" pitchFamily="18" charset="0"/>
            </a:endParaRPr>
          </a:p>
        </p:txBody>
      </p:sp>
    </p:spTree>
    <p:extLst>
      <p:ext uri="{BB962C8B-B14F-4D97-AF65-F5344CB8AC3E}">
        <p14:creationId xmlns:p14="http://schemas.microsoft.com/office/powerpoint/2010/main" val="401419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261" y="1868129"/>
            <a:ext cx="8696507" cy="1066800"/>
          </a:xfrm>
        </p:spPr>
        <p:txBody>
          <a:bodyPr>
            <a:normAutofit/>
          </a:bodyPr>
          <a:lstStyle/>
          <a:p>
            <a:pPr>
              <a:buFont typeface="Wingdings" panose="05000000000000000000" pitchFamily="2" charset="2"/>
              <a:buChar char="§"/>
            </a:pPr>
            <a:r>
              <a:rPr lang="en-US" b="1" dirty="0" smtClean="0">
                <a:solidFill>
                  <a:schemeClr val="tx1"/>
                </a:solidFill>
              </a:rPr>
              <a:t>All Title I purchases must be listed on your school’s approved SPSA or SPSA Modification.</a:t>
            </a:r>
          </a:p>
          <a:p>
            <a:endParaRPr lang="en-US" dirty="0"/>
          </a:p>
        </p:txBody>
      </p:sp>
      <p:sp>
        <p:nvSpPr>
          <p:cNvPr id="2" name="Title 1"/>
          <p:cNvSpPr>
            <a:spLocks noGrp="1"/>
          </p:cNvSpPr>
          <p:nvPr>
            <p:ph type="title"/>
          </p:nvPr>
        </p:nvSpPr>
        <p:spPr/>
        <p:txBody>
          <a:bodyPr/>
          <a:lstStyle/>
          <a:p>
            <a:r>
              <a:rPr lang="en-US" b="1" dirty="0" smtClean="0">
                <a:latin typeface="Garamond" panose="02020404030301010803" pitchFamily="18" charset="0"/>
              </a:rPr>
              <a:t>Your SPSA</a:t>
            </a:r>
            <a:endParaRPr lang="en-US" b="1" dirty="0">
              <a:latin typeface="Garamond" panose="02020404030301010803"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261" y="2971800"/>
            <a:ext cx="411553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297" y="3276600"/>
            <a:ext cx="4191000" cy="308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232" y="3505200"/>
            <a:ext cx="4115536" cy="317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3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399" cy="664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70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922344"/>
            <a:ext cx="3352801" cy="3394312"/>
          </a:xfrm>
        </p:spPr>
        <p:txBody>
          <a:bodyPr>
            <a:noAutofit/>
          </a:bodyPr>
          <a:lstStyle/>
          <a:p>
            <a:pPr algn="l"/>
            <a:r>
              <a:rPr lang="en-US" sz="2400" b="1" dirty="0" smtClean="0"/>
              <a:t/>
            </a:r>
            <a:br>
              <a:rPr lang="en-US" sz="2400" b="1" dirty="0" smtClean="0"/>
            </a:br>
            <a:r>
              <a:rPr lang="en-US" sz="2400" b="1" dirty="0" smtClean="0">
                <a:solidFill>
                  <a:schemeClr val="tx1"/>
                </a:solidFill>
              </a:rPr>
              <a:t>School’s budget items </a:t>
            </a:r>
            <a:r>
              <a:rPr lang="en-US" sz="2400" b="1" dirty="0">
                <a:solidFill>
                  <a:schemeClr val="tx1"/>
                </a:solidFill>
              </a:rPr>
              <a:t>must be aligned to the </a:t>
            </a:r>
            <a:r>
              <a:rPr lang="en-US" sz="2400" b="1" dirty="0" smtClean="0">
                <a:solidFill>
                  <a:schemeClr val="tx1"/>
                </a:solidFill>
              </a:rPr>
              <a:t>Strategies, Actions and Tasks </a:t>
            </a:r>
            <a:r>
              <a:rPr lang="en-US" sz="2400" b="1" dirty="0">
                <a:solidFill>
                  <a:schemeClr val="tx1"/>
                </a:solidFill>
              </a:rPr>
              <a:t>otherwise the SPSA will not be approved</a:t>
            </a:r>
            <a:r>
              <a:rPr lang="en-US" sz="2400" b="1" dirty="0" smtClean="0">
                <a:solidFill>
                  <a:schemeClr val="tx1"/>
                </a:solidFill>
              </a:rPr>
              <a:t>.</a:t>
            </a:r>
            <a:endParaRPr lang="en-US" sz="2400" b="1" dirty="0">
              <a:solidFill>
                <a:schemeClr val="tx1"/>
              </a:solidFill>
            </a:endParaRPr>
          </a:p>
        </p:txBody>
      </p:sp>
      <p:sp>
        <p:nvSpPr>
          <p:cNvPr id="3" name="Rectangle 2"/>
          <p:cNvSpPr/>
          <p:nvPr/>
        </p:nvSpPr>
        <p:spPr>
          <a:xfrm>
            <a:off x="1143000" y="381000"/>
            <a:ext cx="3505200" cy="461665"/>
          </a:xfrm>
          <a:prstGeom prst="rect">
            <a:avLst/>
          </a:prstGeom>
        </p:spPr>
        <p:txBody>
          <a:bodyPr wrap="square">
            <a:spAutoFit/>
          </a:bodyPr>
          <a:lstStyle/>
          <a:p>
            <a:r>
              <a:rPr lang="en-US" sz="2400" b="1" dirty="0">
                <a:solidFill>
                  <a:schemeClr val="bg1"/>
                </a:solidFill>
                <a:ea typeface="+mj-ea"/>
                <a:cs typeface="+mj-cs"/>
              </a:rPr>
              <a:t>SPSA </a:t>
            </a:r>
            <a:r>
              <a:rPr lang="en-US" sz="2400" b="1" dirty="0" smtClean="0">
                <a:solidFill>
                  <a:schemeClr val="bg1"/>
                </a:solidFill>
                <a:ea typeface="+mj-ea"/>
                <a:cs typeface="+mj-cs"/>
              </a:rPr>
              <a:t>Goal Page</a:t>
            </a:r>
            <a:endParaRPr lang="en-US" dirty="0">
              <a:solidFill>
                <a:schemeClr val="bg1"/>
              </a:solidFill>
            </a:endParaRPr>
          </a:p>
        </p:txBody>
      </p:sp>
      <p:pic>
        <p:nvPicPr>
          <p:cNvPr id="7" name="Picture 6" descr="Single Plan For Student Achievement - Google Chrome"/>
          <p:cNvPicPr>
            <a:picLocks noChangeAspect="1"/>
          </p:cNvPicPr>
          <p:nvPr/>
        </p:nvPicPr>
        <p:blipFill rotWithShape="1">
          <a:blip r:embed="rId2">
            <a:extLst>
              <a:ext uri="{28A0092B-C50C-407E-A947-70E740481C1C}">
                <a14:useLocalDpi xmlns:a14="http://schemas.microsoft.com/office/drawing/2010/main" val="0"/>
              </a:ext>
            </a:extLst>
          </a:blip>
          <a:srcRect l="13357" t="10150" r="3381"/>
          <a:stretch/>
        </p:blipFill>
        <p:spPr>
          <a:xfrm>
            <a:off x="3505200" y="762000"/>
            <a:ext cx="5177043" cy="5715000"/>
          </a:xfrm>
          <a:prstGeom prst="rect">
            <a:avLst/>
          </a:prstGeom>
        </p:spPr>
      </p:pic>
      <p:sp>
        <p:nvSpPr>
          <p:cNvPr id="4" name="Left-Right Arrow 3"/>
          <p:cNvSpPr/>
          <p:nvPr/>
        </p:nvSpPr>
        <p:spPr>
          <a:xfrm>
            <a:off x="5715000" y="2053988"/>
            <a:ext cx="9144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29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800600"/>
            <a:ext cx="8305800" cy="1143000"/>
          </a:xfrm>
        </p:spPr>
        <p:txBody>
          <a:bodyPr>
            <a:normAutofit fontScale="90000"/>
          </a:bodyPr>
          <a:lstStyle/>
          <a:p>
            <a:pPr algn="l"/>
            <a:r>
              <a:rPr lang="en-US" sz="2700" b="1" dirty="0">
                <a:solidFill>
                  <a:schemeClr val="tx1"/>
                </a:solidFill>
              </a:rPr>
              <a:t>In writing the SPSA, the school will need to be as accurate as possible when listing cost of </a:t>
            </a:r>
            <a:r>
              <a:rPr lang="en-US" sz="2700" b="1" dirty="0" smtClean="0">
                <a:solidFill>
                  <a:schemeClr val="tx1"/>
                </a:solidFill>
              </a:rPr>
              <a:t>expenditure. </a:t>
            </a:r>
            <a:r>
              <a:rPr lang="en-US" sz="2700" b="1" dirty="0">
                <a:solidFill>
                  <a:schemeClr val="tx1"/>
                </a:solidFill>
              </a:rPr>
              <a:t> </a:t>
            </a:r>
            <a:r>
              <a:rPr lang="en-US" sz="2700" b="1" dirty="0" smtClean="0">
                <a:solidFill>
                  <a:schemeClr val="tx1"/>
                </a:solidFill>
              </a:rPr>
              <a:t>Cost </a:t>
            </a:r>
            <a:r>
              <a:rPr lang="en-US" sz="2700" b="1" dirty="0">
                <a:solidFill>
                  <a:schemeClr val="tx1"/>
                </a:solidFill>
              </a:rPr>
              <a:t>of </a:t>
            </a:r>
            <a:r>
              <a:rPr lang="en-US" sz="2700" b="1" dirty="0" smtClean="0">
                <a:solidFill>
                  <a:schemeClr val="tx1"/>
                </a:solidFill>
              </a:rPr>
              <a:t>the expenditure </a:t>
            </a:r>
            <a:r>
              <a:rPr lang="en-US" sz="2700" b="1" dirty="0">
                <a:solidFill>
                  <a:schemeClr val="tx1"/>
                </a:solidFill>
              </a:rPr>
              <a:t>must be listed with the strategy</a:t>
            </a:r>
            <a:r>
              <a:rPr lang="en-US" sz="2200" dirty="0">
                <a:solidFill>
                  <a:schemeClr val="tx1"/>
                </a:solidFill>
              </a:rPr>
              <a:t>.</a:t>
            </a:r>
            <a:r>
              <a:rPr lang="en-US" dirty="0"/>
              <a:t/>
            </a:r>
            <a:br>
              <a:rPr lang="en-US" dirty="0"/>
            </a:br>
            <a:endParaRPr lang="en-US" dirty="0"/>
          </a:p>
        </p:txBody>
      </p:sp>
      <p:pic>
        <p:nvPicPr>
          <p:cNvPr id="6" name="Content Placeholder 4"/>
          <p:cNvPicPr/>
          <p:nvPr/>
        </p:nvPicPr>
        <p:blipFill rotWithShape="1">
          <a:blip r:embed="rId2" cstate="print">
            <a:extLst>
              <a:ext uri="{28A0092B-C50C-407E-A947-70E740481C1C}">
                <a14:useLocalDpi xmlns:a14="http://schemas.microsoft.com/office/drawing/2010/main" val="0"/>
              </a:ext>
            </a:extLst>
          </a:blip>
          <a:srcRect t="1" r="5782" b="52528"/>
          <a:stretch/>
        </p:blipFill>
        <p:spPr>
          <a:xfrm>
            <a:off x="381000" y="742396"/>
            <a:ext cx="7848600" cy="3776028"/>
          </a:xfrm>
          <a:prstGeom prst="rect">
            <a:avLst/>
          </a:prstGeom>
        </p:spPr>
      </p:pic>
      <p:sp>
        <p:nvSpPr>
          <p:cNvPr id="7" name="Rectangle 6"/>
          <p:cNvSpPr/>
          <p:nvPr/>
        </p:nvSpPr>
        <p:spPr>
          <a:xfrm>
            <a:off x="228600" y="252156"/>
            <a:ext cx="3505200" cy="461665"/>
          </a:xfrm>
          <a:prstGeom prst="rect">
            <a:avLst/>
          </a:prstGeom>
        </p:spPr>
        <p:txBody>
          <a:bodyPr wrap="square">
            <a:spAutoFit/>
          </a:bodyPr>
          <a:lstStyle/>
          <a:p>
            <a:r>
              <a:rPr lang="en-US" sz="2400" b="1" dirty="0">
                <a:solidFill>
                  <a:schemeClr val="bg1"/>
                </a:solidFill>
                <a:ea typeface="+mj-ea"/>
                <a:cs typeface="+mj-cs"/>
              </a:rPr>
              <a:t>SPSA </a:t>
            </a:r>
            <a:r>
              <a:rPr lang="en-US" sz="2400" b="1" dirty="0" smtClean="0">
                <a:solidFill>
                  <a:schemeClr val="bg1"/>
                </a:solidFill>
                <a:ea typeface="+mj-ea"/>
                <a:cs typeface="+mj-cs"/>
              </a:rPr>
              <a:t>Goal Page</a:t>
            </a:r>
            <a:endParaRPr lang="en-US" dirty="0">
              <a:solidFill>
                <a:schemeClr val="bg1"/>
              </a:solidFill>
            </a:endParaRPr>
          </a:p>
        </p:txBody>
      </p:sp>
      <p:sp>
        <p:nvSpPr>
          <p:cNvPr id="8" name="Up Arrow 7"/>
          <p:cNvSpPr/>
          <p:nvPr/>
        </p:nvSpPr>
        <p:spPr>
          <a:xfrm>
            <a:off x="5867400" y="2097010"/>
            <a:ext cx="4572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6086475"/>
            <a:ext cx="6934200" cy="461665"/>
          </a:xfrm>
          <a:prstGeom prst="rect">
            <a:avLst/>
          </a:prstGeom>
          <a:noFill/>
        </p:spPr>
        <p:txBody>
          <a:bodyPr wrap="square" rtlCol="0">
            <a:spAutoFit/>
          </a:bodyPr>
          <a:lstStyle/>
          <a:p>
            <a:r>
              <a:rPr lang="en-US" sz="2400" b="1" dirty="0" smtClean="0">
                <a:solidFill>
                  <a:srgbClr val="FF0000"/>
                </a:solidFill>
              </a:rPr>
              <a:t>Note: A position must be entered </a:t>
            </a:r>
            <a:r>
              <a:rPr lang="en-US" sz="2400" b="1" dirty="0">
                <a:solidFill>
                  <a:srgbClr val="FF0000"/>
                </a:solidFill>
              </a:rPr>
              <a:t>only </a:t>
            </a:r>
            <a:r>
              <a:rPr lang="en-US" sz="2400" b="1" dirty="0" smtClean="0">
                <a:solidFill>
                  <a:srgbClr val="FF0000"/>
                </a:solidFill>
              </a:rPr>
              <a:t>once</a:t>
            </a:r>
            <a:endParaRPr lang="en-US" sz="2400" b="1" dirty="0">
              <a:solidFill>
                <a:srgbClr val="FF0000"/>
              </a:solidFill>
            </a:endParaRPr>
          </a:p>
        </p:txBody>
      </p:sp>
    </p:spTree>
    <p:extLst>
      <p:ext uri="{BB962C8B-B14F-4D97-AF65-F5344CB8AC3E}">
        <p14:creationId xmlns:p14="http://schemas.microsoft.com/office/powerpoint/2010/main" val="4207970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533400"/>
            <a:ext cx="8229600" cy="1252728"/>
          </a:xfrm>
        </p:spPr>
        <p:txBody>
          <a:bodyPr>
            <a:normAutofit fontScale="90000"/>
          </a:bodyPr>
          <a:lstStyle/>
          <a:p>
            <a:r>
              <a:rPr lang="en-US" b="1" dirty="0">
                <a:solidFill>
                  <a:schemeClr val="tx1"/>
                </a:solidFill>
              </a:rPr>
              <a:t>Common Findings during Title I Audits for Other Expenditures (OEs)</a:t>
            </a:r>
            <a:endParaRPr lang="en-US" dirty="0"/>
          </a:p>
        </p:txBody>
      </p:sp>
      <p:sp>
        <p:nvSpPr>
          <p:cNvPr id="4" name="Text Placeholder 4"/>
          <p:cNvSpPr txBox="1">
            <a:spLocks/>
          </p:cNvSpPr>
          <p:nvPr/>
        </p:nvSpPr>
        <p:spPr>
          <a:xfrm>
            <a:off x="276225" y="2514600"/>
            <a:ext cx="8610600" cy="43434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200" b="1" u="sng" dirty="0" smtClean="0">
                <a:solidFill>
                  <a:schemeClr val="tx1"/>
                </a:solidFill>
                <a:latin typeface="+mj-lt"/>
              </a:rPr>
              <a:t>Based on our reviews, we have found the following;</a:t>
            </a:r>
          </a:p>
          <a:p>
            <a:pPr marL="342900" indent="-342900">
              <a:lnSpc>
                <a:spcPct val="90000"/>
              </a:lnSpc>
              <a:buFont typeface="Wingdings" panose="05000000000000000000" pitchFamily="2" charset="2"/>
              <a:buChar char="§"/>
            </a:pPr>
            <a:r>
              <a:rPr lang="en-US" sz="2200" dirty="0" smtClean="0">
                <a:solidFill>
                  <a:schemeClr val="tx1"/>
                </a:solidFill>
                <a:latin typeface="+mj-lt"/>
              </a:rPr>
              <a:t>SPSA documentation not being submitted during reconciliation of accounts</a:t>
            </a:r>
          </a:p>
          <a:p>
            <a:pPr marL="342900" indent="-342900">
              <a:lnSpc>
                <a:spcPct val="90000"/>
              </a:lnSpc>
              <a:buFont typeface="Wingdings" panose="05000000000000000000" pitchFamily="2" charset="2"/>
              <a:buChar char="§"/>
            </a:pPr>
            <a:r>
              <a:rPr lang="en-US" sz="2200" dirty="0" smtClean="0">
                <a:solidFill>
                  <a:schemeClr val="tx1"/>
                </a:solidFill>
                <a:latin typeface="+mj-lt"/>
              </a:rPr>
              <a:t>SIM, available through the School’s Warehouse, is not  being purchased through the Warehouse</a:t>
            </a:r>
          </a:p>
          <a:p>
            <a:pPr marL="342900" indent="-342900">
              <a:lnSpc>
                <a:spcPct val="90000"/>
              </a:lnSpc>
              <a:buFont typeface="Wingdings" panose="05000000000000000000" pitchFamily="2" charset="2"/>
              <a:buChar char="§"/>
            </a:pPr>
            <a:r>
              <a:rPr lang="en-US" sz="2200" dirty="0" smtClean="0">
                <a:solidFill>
                  <a:schemeClr val="tx1"/>
                </a:solidFill>
                <a:latin typeface="+mj-lt"/>
              </a:rPr>
              <a:t>Items being charged to the wrong line  (ex. SLM instead of SIM)</a:t>
            </a:r>
          </a:p>
          <a:p>
            <a:pPr marL="342900" indent="-342900">
              <a:lnSpc>
                <a:spcPct val="90000"/>
              </a:lnSpc>
              <a:buFont typeface="Wingdings" panose="05000000000000000000" pitchFamily="2" charset="2"/>
              <a:buChar char="§"/>
            </a:pPr>
            <a:r>
              <a:rPr lang="en-US" sz="2200" dirty="0" smtClean="0">
                <a:solidFill>
                  <a:schemeClr val="tx1"/>
                </a:solidFill>
                <a:latin typeface="+mj-lt"/>
              </a:rPr>
              <a:t>Expenditures not in compliance with Title I regulations </a:t>
            </a:r>
          </a:p>
          <a:p>
            <a:pPr marL="924243" lvl="2" indent="-342900">
              <a:lnSpc>
                <a:spcPct val="90000"/>
              </a:lnSpc>
              <a:buFont typeface="Wingdings" panose="05000000000000000000" pitchFamily="2" charset="2"/>
              <a:buChar char="§"/>
            </a:pPr>
            <a:r>
              <a:rPr lang="en-US" sz="1800" dirty="0" smtClean="0">
                <a:solidFill>
                  <a:schemeClr val="tx1"/>
                </a:solidFill>
                <a:latin typeface="+mj-lt"/>
              </a:rPr>
              <a:t>non-curricular trips</a:t>
            </a:r>
          </a:p>
          <a:p>
            <a:pPr marL="924243" lvl="2" indent="-342900">
              <a:lnSpc>
                <a:spcPct val="90000"/>
              </a:lnSpc>
              <a:buFont typeface="Wingdings" panose="05000000000000000000" pitchFamily="2" charset="2"/>
              <a:buChar char="§"/>
            </a:pPr>
            <a:r>
              <a:rPr lang="en-US" sz="1800" dirty="0" smtClean="0">
                <a:solidFill>
                  <a:schemeClr val="tx1"/>
                </a:solidFill>
                <a:latin typeface="+mj-lt"/>
              </a:rPr>
              <a:t>general supplies, </a:t>
            </a:r>
            <a:r>
              <a:rPr lang="en-US" sz="1800" dirty="0">
                <a:solidFill>
                  <a:schemeClr val="tx1"/>
                </a:solidFill>
                <a:latin typeface="+mj-lt"/>
              </a:rPr>
              <a:t>toner</a:t>
            </a:r>
            <a:endParaRPr lang="en-US" sz="1800" dirty="0" smtClean="0">
              <a:solidFill>
                <a:schemeClr val="tx1"/>
              </a:solidFill>
              <a:latin typeface="+mj-lt"/>
            </a:endParaRPr>
          </a:p>
          <a:p>
            <a:pPr marL="924243" lvl="2" indent="-342900">
              <a:lnSpc>
                <a:spcPct val="90000"/>
              </a:lnSpc>
              <a:buFont typeface="Wingdings" panose="05000000000000000000" pitchFamily="2" charset="2"/>
              <a:buChar char="§"/>
            </a:pPr>
            <a:r>
              <a:rPr lang="en-US" sz="1800" dirty="0" smtClean="0">
                <a:solidFill>
                  <a:schemeClr val="tx1"/>
                </a:solidFill>
                <a:latin typeface="+mj-lt"/>
              </a:rPr>
              <a:t>school website maintenance</a:t>
            </a:r>
          </a:p>
          <a:p>
            <a:pPr marL="342900" indent="-342900">
              <a:lnSpc>
                <a:spcPct val="90000"/>
              </a:lnSpc>
              <a:buFont typeface="Wingdings" panose="05000000000000000000" pitchFamily="2" charset="2"/>
              <a:buChar char="§"/>
            </a:pPr>
            <a:r>
              <a:rPr lang="en-US" sz="2200" dirty="0" smtClean="0">
                <a:solidFill>
                  <a:schemeClr val="tx1"/>
                </a:solidFill>
                <a:latin typeface="+mj-lt"/>
              </a:rPr>
              <a:t>Expenditures purchased </a:t>
            </a:r>
            <a:r>
              <a:rPr lang="en-US" sz="2200" b="1" dirty="0" smtClean="0">
                <a:solidFill>
                  <a:schemeClr val="tx1"/>
                </a:solidFill>
                <a:latin typeface="+mj-lt"/>
              </a:rPr>
              <a:t>last school year</a:t>
            </a:r>
            <a:r>
              <a:rPr lang="en-US" sz="2200" dirty="0" smtClean="0">
                <a:solidFill>
                  <a:schemeClr val="tx1"/>
                </a:solidFill>
                <a:latin typeface="+mj-lt"/>
              </a:rPr>
              <a:t> </a:t>
            </a:r>
          </a:p>
          <a:p>
            <a:pPr marL="342900" indent="0">
              <a:lnSpc>
                <a:spcPct val="90000"/>
              </a:lnSpc>
              <a:buNone/>
            </a:pPr>
            <a:r>
              <a:rPr lang="en-US" sz="2200" dirty="0" smtClean="0">
                <a:solidFill>
                  <a:schemeClr val="tx1"/>
                </a:solidFill>
                <a:latin typeface="+mj-lt"/>
              </a:rPr>
              <a:t>were not reconciled by the end of that school year.</a:t>
            </a:r>
          </a:p>
          <a:p>
            <a:endParaRPr lang="en-US" dirty="0"/>
          </a:p>
        </p:txBody>
      </p:sp>
      <p:pic>
        <p:nvPicPr>
          <p:cNvPr id="5127" name="Picture 7" descr="C:\Users\celina.reynoso\AppData\Local\Microsoft\Windows\Temporary Internet Files\Content.IE5\JGJZ9WT2\images-8[1].jpe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863" b="96567" l="16667" r="85648"/>
                    </a14:imgEffect>
                  </a14:imgLayer>
                </a14:imgProps>
              </a:ext>
              <a:ext uri="{28A0092B-C50C-407E-A947-70E740481C1C}">
                <a14:useLocalDpi xmlns:a14="http://schemas.microsoft.com/office/drawing/2010/main" val="0"/>
              </a:ext>
            </a:extLst>
          </a:blip>
          <a:srcRect/>
          <a:stretch>
            <a:fillRect/>
          </a:stretch>
        </p:blipFill>
        <p:spPr bwMode="auto">
          <a:xfrm>
            <a:off x="6981825" y="4676775"/>
            <a:ext cx="1885950" cy="203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4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r>
              <a:rPr lang="en-US" dirty="0" smtClean="0">
                <a:solidFill>
                  <a:schemeClr val="tx1"/>
                </a:solidFill>
              </a:rPr>
              <a:t>Objectives</a:t>
            </a:r>
            <a:endParaRPr lang="en-US" dirty="0">
              <a:solidFill>
                <a:schemeClr val="tx1"/>
              </a:solidFill>
            </a:endParaRPr>
          </a:p>
        </p:txBody>
      </p:sp>
      <p:sp>
        <p:nvSpPr>
          <p:cNvPr id="3" name="Content Placeholder 2"/>
          <p:cNvSpPr>
            <a:spLocks noGrp="1"/>
          </p:cNvSpPr>
          <p:nvPr>
            <p:ph idx="1"/>
          </p:nvPr>
        </p:nvSpPr>
        <p:spPr>
          <a:xfrm>
            <a:off x="152400" y="2209800"/>
            <a:ext cx="8991600" cy="4297363"/>
          </a:xfrm>
        </p:spPr>
        <p:txBody>
          <a:bodyPr>
            <a:normAutofit/>
          </a:bodyPr>
          <a:lstStyle/>
          <a:p>
            <a:pPr marL="0" indent="0">
              <a:buNone/>
            </a:pPr>
            <a:r>
              <a:rPr lang="en-US" b="1" i="1" dirty="0">
                <a:solidFill>
                  <a:schemeClr val="tx1"/>
                </a:solidFill>
              </a:rPr>
              <a:t>To develop a deeper understanding of:</a:t>
            </a:r>
          </a:p>
          <a:p>
            <a:pPr marL="457200" indent="-457200">
              <a:buFont typeface="Wingdings" panose="05000000000000000000" pitchFamily="2" charset="2"/>
              <a:buChar char="Ø"/>
            </a:pPr>
            <a:r>
              <a:rPr lang="en-US" dirty="0" smtClean="0">
                <a:solidFill>
                  <a:schemeClr val="tx1"/>
                </a:solidFill>
              </a:rPr>
              <a:t>Purpose of Title 1 Program  Funds</a:t>
            </a:r>
            <a:endParaRPr lang="en-US" dirty="0">
              <a:solidFill>
                <a:schemeClr val="tx1"/>
              </a:solidFill>
            </a:endParaRPr>
          </a:p>
          <a:p>
            <a:pPr marL="457200" indent="-457200">
              <a:buFont typeface="Wingdings" panose="05000000000000000000" pitchFamily="2" charset="2"/>
              <a:buChar char="Ø"/>
            </a:pPr>
            <a:r>
              <a:rPr lang="en-US" dirty="0" smtClean="0">
                <a:solidFill>
                  <a:schemeClr val="tx1"/>
                </a:solidFill>
              </a:rPr>
              <a:t>Most Common Audit Findings</a:t>
            </a:r>
          </a:p>
          <a:p>
            <a:pPr marL="457200" indent="-457200">
              <a:buFont typeface="Wingdings" panose="05000000000000000000" pitchFamily="2" charset="2"/>
              <a:buChar char="Ø"/>
            </a:pPr>
            <a:r>
              <a:rPr lang="en-US" dirty="0" smtClean="0">
                <a:solidFill>
                  <a:schemeClr val="tx1"/>
                </a:solidFill>
              </a:rPr>
              <a:t>What’s New</a:t>
            </a:r>
          </a:p>
          <a:p>
            <a:pPr marL="457200" indent="-457200">
              <a:buFont typeface="Wingdings" panose="05000000000000000000" pitchFamily="2" charset="2"/>
              <a:buChar char="Ø"/>
            </a:pPr>
            <a:r>
              <a:rPr lang="en-US" dirty="0" smtClean="0">
                <a:solidFill>
                  <a:schemeClr val="tx1"/>
                </a:solidFill>
              </a:rPr>
              <a:t>Online Single Plan for Student Achievement (SPSA) /Budget Document</a:t>
            </a:r>
          </a:p>
          <a:p>
            <a:pPr marL="457200" indent="-457200">
              <a:buFont typeface="Wingdings" panose="05000000000000000000" pitchFamily="2" charset="2"/>
              <a:buChar char="Ø"/>
            </a:pPr>
            <a:r>
              <a:rPr lang="en-US" dirty="0" smtClean="0">
                <a:solidFill>
                  <a:schemeClr val="tx1"/>
                </a:solidFill>
              </a:rPr>
              <a:t>Budget Program Guidelines</a:t>
            </a:r>
          </a:p>
          <a:p>
            <a:pPr marL="457200" indent="-457200">
              <a:buFont typeface="Wingdings" panose="05000000000000000000" pitchFamily="2" charset="2"/>
              <a:buChar char="Ø"/>
            </a:pPr>
            <a:r>
              <a:rPr lang="en-US" dirty="0" smtClean="0">
                <a:solidFill>
                  <a:schemeClr val="tx1"/>
                </a:solidFill>
              </a:rPr>
              <a:t>Budget Development Process</a:t>
            </a:r>
          </a:p>
          <a:p>
            <a:pPr marL="457200" indent="-457200">
              <a:buFont typeface="Wingdings" panose="05000000000000000000" pitchFamily="2" charset="2"/>
              <a:buChar char="Ø"/>
            </a:pPr>
            <a:r>
              <a:rPr lang="en-US" dirty="0" smtClean="0">
                <a:solidFill>
                  <a:schemeClr val="tx1"/>
                </a:solidFill>
              </a:rPr>
              <a:t>Reminders</a:t>
            </a:r>
          </a:p>
          <a:p>
            <a:pPr marL="457200" indent="-45720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621874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238124" y="2362200"/>
            <a:ext cx="8753475" cy="3886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42900" indent="-342900">
              <a:buFont typeface="Wingdings" panose="05000000000000000000" pitchFamily="2" charset="2"/>
              <a:buChar char="§"/>
            </a:pPr>
            <a:r>
              <a:rPr lang="en-US" sz="2500" dirty="0" smtClean="0">
                <a:solidFill>
                  <a:schemeClr val="tx1"/>
                </a:solidFill>
                <a:latin typeface="+mj-lt"/>
              </a:rPr>
              <a:t>Schools are not clearing payroll negatives whether the overdrafts are because funds were not budgeted in the commitment line or the funds have exceeded the budgeted amount. </a:t>
            </a:r>
          </a:p>
          <a:p>
            <a:pPr marL="342900" indent="-342900">
              <a:buFont typeface="Wingdings" panose="05000000000000000000" pitchFamily="2" charset="2"/>
              <a:buChar char="§"/>
            </a:pPr>
            <a:endParaRPr lang="en-US" sz="2500" dirty="0" smtClean="0">
              <a:solidFill>
                <a:schemeClr val="tx1"/>
              </a:solidFill>
              <a:latin typeface="+mj-lt"/>
            </a:endParaRPr>
          </a:p>
          <a:p>
            <a:pPr marL="342900" indent="-342900">
              <a:buFont typeface="Wingdings" panose="05000000000000000000" pitchFamily="2" charset="2"/>
              <a:buChar char="§"/>
            </a:pPr>
            <a:endParaRPr lang="en-US" sz="1000" dirty="0" smtClean="0">
              <a:solidFill>
                <a:schemeClr val="tx1"/>
              </a:solidFill>
              <a:latin typeface="+mj-lt"/>
            </a:endParaRPr>
          </a:p>
          <a:p>
            <a:pPr marL="342900" indent="-342900">
              <a:buFont typeface="Wingdings" panose="05000000000000000000" pitchFamily="2" charset="2"/>
              <a:buChar char="§"/>
            </a:pPr>
            <a:r>
              <a:rPr lang="en-US" sz="2500" b="1" dirty="0" smtClean="0">
                <a:solidFill>
                  <a:schemeClr val="tx1"/>
                </a:solidFill>
                <a:latin typeface="+mj-lt"/>
              </a:rPr>
              <a:t>Misconception: </a:t>
            </a:r>
            <a:r>
              <a:rPr lang="en-US" sz="2500" dirty="0" smtClean="0">
                <a:solidFill>
                  <a:schemeClr val="tx1"/>
                </a:solidFill>
                <a:latin typeface="+mj-lt"/>
              </a:rPr>
              <a:t>Because you have unspent funds in other commitment lines, the negatives will be offset.  Wrong, Title I funds are under the purview of School Site Council (SSC) and therefore SSC is the only approving body that can move these funds to the various lines.  </a:t>
            </a:r>
            <a:endParaRPr lang="en-US" sz="2500" dirty="0">
              <a:solidFill>
                <a:schemeClr val="tx1"/>
              </a:solidFill>
              <a:latin typeface="+mj-lt"/>
            </a:endParaRPr>
          </a:p>
        </p:txBody>
      </p:sp>
      <p:sp>
        <p:nvSpPr>
          <p:cNvPr id="5" name="Title 3"/>
          <p:cNvSpPr txBox="1">
            <a:spLocks/>
          </p:cNvSpPr>
          <p:nvPr/>
        </p:nvSpPr>
        <p:spPr>
          <a:xfrm>
            <a:off x="457200" y="228600"/>
            <a:ext cx="8153400" cy="1905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tx1"/>
                </a:solidFill>
              </a:rPr>
              <a:t>Common Findings during Title I Audits on Payroll Expenditures</a:t>
            </a:r>
            <a:endParaRPr lang="en-US" sz="4000" b="1" dirty="0">
              <a:solidFill>
                <a:schemeClr val="tx1"/>
              </a:solidFill>
            </a:endParaRPr>
          </a:p>
        </p:txBody>
      </p:sp>
      <p:pic>
        <p:nvPicPr>
          <p:cNvPr id="6148" name="Picture 4" descr="C:\Users\celina.reynoso\AppData\Local\Microsoft\Windows\Temporary Internet Files\Content.IE5\JGJZ9WT2\best-workplace-ital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950" y="3581400"/>
            <a:ext cx="2551556" cy="96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83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100" b="1" dirty="0" smtClean="0">
                <a:solidFill>
                  <a:schemeClr val="bg1"/>
                </a:solidFill>
                <a:latin typeface="Garamond" panose="02020404030301010803" pitchFamily="18" charset="0"/>
              </a:rPr>
              <a:t>What’s New for 2018-2019</a:t>
            </a:r>
            <a:endParaRPr lang="en-US" sz="31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0" y="2514600"/>
            <a:ext cx="9144000" cy="4114799"/>
          </a:xfrm>
        </p:spPr>
        <p:txBody>
          <a:bodyPr>
            <a:noAutofit/>
          </a:bodyPr>
          <a:lstStyle/>
          <a:p>
            <a:pPr>
              <a:buFont typeface="Wingdings" panose="05000000000000000000" pitchFamily="2" charset="2"/>
              <a:buChar char="§"/>
            </a:pPr>
            <a:r>
              <a:rPr lang="en-US" sz="1600" dirty="0">
                <a:solidFill>
                  <a:schemeClr val="tx1"/>
                </a:solidFill>
              </a:rPr>
              <a:t>The use of all federal funds allocated to school sites (i.e., Title I and Title III) must be adequately described in the Single Plan for Student Achievement (SPSA</a:t>
            </a:r>
            <a:r>
              <a:rPr lang="en-US" sz="1600" dirty="0" smtClean="0">
                <a:solidFill>
                  <a:schemeClr val="tx1"/>
                </a:solidFill>
              </a:rPr>
              <a:t>)</a:t>
            </a:r>
          </a:p>
          <a:p>
            <a:pPr marL="0" indent="0">
              <a:buNone/>
            </a:pPr>
            <a:endParaRPr lang="en-US" sz="800" dirty="0" smtClean="0">
              <a:solidFill>
                <a:schemeClr val="tx1"/>
              </a:solidFill>
            </a:endParaRPr>
          </a:p>
          <a:p>
            <a:pPr>
              <a:buFont typeface="Wingdings" panose="05000000000000000000" pitchFamily="2" charset="2"/>
              <a:buChar char="§"/>
            </a:pPr>
            <a:r>
              <a:rPr lang="en-US" sz="1600" dirty="0" smtClean="0">
                <a:solidFill>
                  <a:schemeClr val="tx1"/>
                </a:solidFill>
              </a:rPr>
              <a:t>The </a:t>
            </a:r>
            <a:r>
              <a:rPr lang="en-US" sz="1600" dirty="0">
                <a:solidFill>
                  <a:schemeClr val="tx1"/>
                </a:solidFill>
              </a:rPr>
              <a:t>SPSA is an auditable document during Federal Program Monitoring (FPM) reviews and external annual </a:t>
            </a:r>
            <a:r>
              <a:rPr lang="en-US" sz="1600" dirty="0" smtClean="0">
                <a:solidFill>
                  <a:schemeClr val="tx1"/>
                </a:solidFill>
              </a:rPr>
              <a:t>audits conducted by Simpson &amp; Simpson </a:t>
            </a:r>
            <a:endParaRPr lang="en-US" sz="1600" dirty="0">
              <a:solidFill>
                <a:schemeClr val="tx1"/>
              </a:solidFill>
            </a:endParaRPr>
          </a:p>
          <a:p>
            <a:pPr marL="0" indent="0">
              <a:buNone/>
            </a:pPr>
            <a:endParaRPr lang="en-US" sz="800" dirty="0" smtClean="0">
              <a:solidFill>
                <a:schemeClr val="tx1"/>
              </a:solidFill>
            </a:endParaRPr>
          </a:p>
          <a:p>
            <a:pPr>
              <a:buFont typeface="Wingdings" panose="05000000000000000000" pitchFamily="2" charset="2"/>
              <a:buChar char="§"/>
            </a:pPr>
            <a:r>
              <a:rPr lang="en-US" sz="1600" dirty="0" smtClean="0">
                <a:solidFill>
                  <a:schemeClr val="tx1"/>
                </a:solidFill>
              </a:rPr>
              <a:t>All </a:t>
            </a:r>
            <a:r>
              <a:rPr lang="en-US" sz="1600" dirty="0">
                <a:solidFill>
                  <a:schemeClr val="tx1"/>
                </a:solidFill>
              </a:rPr>
              <a:t>expenditures must be allowable in accordance with program regulations and meet federal cost principles such as “necessary” and “reasonable</a:t>
            </a:r>
            <a:r>
              <a:rPr lang="en-US" sz="1600" dirty="0" smtClean="0">
                <a:solidFill>
                  <a:schemeClr val="tx1"/>
                </a:solidFill>
              </a:rPr>
              <a:t>”.</a:t>
            </a:r>
          </a:p>
          <a:p>
            <a:pPr marL="0" indent="0">
              <a:buNone/>
            </a:pPr>
            <a:endParaRPr lang="en-US" sz="800" dirty="0">
              <a:solidFill>
                <a:schemeClr val="tx1"/>
              </a:solidFill>
            </a:endParaRPr>
          </a:p>
          <a:p>
            <a:pPr>
              <a:buFont typeface="Wingdings" panose="05000000000000000000" pitchFamily="2" charset="2"/>
              <a:buChar char="§"/>
            </a:pPr>
            <a:r>
              <a:rPr lang="en-US" sz="1600" dirty="0" smtClean="0">
                <a:solidFill>
                  <a:schemeClr val="tx1"/>
                </a:solidFill>
              </a:rPr>
              <a:t>The </a:t>
            </a:r>
            <a:r>
              <a:rPr lang="en-US" sz="1600" dirty="0">
                <a:solidFill>
                  <a:schemeClr val="tx1"/>
                </a:solidFill>
              </a:rPr>
              <a:t>FSEP office routinely monitors all Title I expenditures throughout the year.  </a:t>
            </a:r>
            <a:endParaRPr lang="en-US" sz="1600" dirty="0" smtClean="0">
              <a:solidFill>
                <a:schemeClr val="tx1"/>
              </a:solidFill>
            </a:endParaRPr>
          </a:p>
          <a:p>
            <a:pPr marL="0" indent="0">
              <a:buNone/>
            </a:pPr>
            <a:endParaRPr lang="en-US" sz="800" dirty="0" smtClean="0">
              <a:solidFill>
                <a:schemeClr val="tx1"/>
              </a:solidFill>
            </a:endParaRPr>
          </a:p>
          <a:p>
            <a:pPr>
              <a:buFont typeface="Wingdings" panose="05000000000000000000" pitchFamily="2" charset="2"/>
              <a:buChar char="§"/>
            </a:pPr>
            <a:r>
              <a:rPr lang="en-US" sz="1600" dirty="0" smtClean="0">
                <a:solidFill>
                  <a:schemeClr val="tx1"/>
                </a:solidFill>
              </a:rPr>
              <a:t>For </a:t>
            </a:r>
            <a:r>
              <a:rPr lang="en-US" sz="1600" dirty="0">
                <a:solidFill>
                  <a:schemeClr val="tx1"/>
                </a:solidFill>
              </a:rPr>
              <a:t>expenditures that are </a:t>
            </a:r>
            <a:r>
              <a:rPr lang="en-US" sz="1600" dirty="0" smtClean="0">
                <a:solidFill>
                  <a:schemeClr val="tx1"/>
                </a:solidFill>
              </a:rPr>
              <a:t>questionable:</a:t>
            </a:r>
          </a:p>
          <a:p>
            <a:pPr lvl="1">
              <a:buFont typeface="Wingdings" panose="05000000000000000000" pitchFamily="2" charset="2"/>
              <a:buChar char="§"/>
            </a:pPr>
            <a:r>
              <a:rPr lang="en-US" sz="1400" dirty="0" smtClean="0">
                <a:solidFill>
                  <a:schemeClr val="tx1"/>
                </a:solidFill>
              </a:rPr>
              <a:t> </a:t>
            </a:r>
            <a:r>
              <a:rPr lang="en-US" sz="1400" dirty="0">
                <a:solidFill>
                  <a:schemeClr val="tx1"/>
                </a:solidFill>
              </a:rPr>
              <a:t>FSEP may require additional information and/or documentation (i.e., lesson plan, purpose and intent, who will be </a:t>
            </a:r>
            <a:r>
              <a:rPr lang="en-US" sz="1400" dirty="0" smtClean="0">
                <a:solidFill>
                  <a:schemeClr val="tx1"/>
                </a:solidFill>
              </a:rPr>
              <a:t>attending? </a:t>
            </a:r>
            <a:r>
              <a:rPr lang="en-US" sz="1400" dirty="0">
                <a:solidFill>
                  <a:schemeClr val="tx1"/>
                </a:solidFill>
              </a:rPr>
              <a:t>how the expenditure will benefit students </a:t>
            </a:r>
            <a:r>
              <a:rPr lang="en-US" sz="1400" dirty="0" smtClean="0">
                <a:solidFill>
                  <a:schemeClr val="tx1"/>
                </a:solidFill>
              </a:rPr>
              <a:t>academically? </a:t>
            </a:r>
            <a:r>
              <a:rPr lang="en-US" sz="1400" dirty="0">
                <a:solidFill>
                  <a:schemeClr val="tx1"/>
                </a:solidFill>
              </a:rPr>
              <a:t>how does the expenditure support your academic </a:t>
            </a:r>
            <a:r>
              <a:rPr lang="en-US" sz="1400" dirty="0" smtClean="0">
                <a:solidFill>
                  <a:schemeClr val="tx1"/>
                </a:solidFill>
              </a:rPr>
              <a:t>program? </a:t>
            </a:r>
            <a:r>
              <a:rPr lang="en-US" sz="1400" dirty="0">
                <a:solidFill>
                  <a:schemeClr val="tx1"/>
                </a:solidFill>
              </a:rPr>
              <a:t>the data used to determine the need, how will the effectiveness of this strategy be </a:t>
            </a:r>
            <a:r>
              <a:rPr lang="en-US" sz="1400" dirty="0" smtClean="0">
                <a:solidFill>
                  <a:schemeClr val="tx1"/>
                </a:solidFill>
              </a:rPr>
              <a:t>monitored?).  </a:t>
            </a:r>
          </a:p>
          <a:p>
            <a:pPr lvl="1">
              <a:buFont typeface="Wingdings" panose="05000000000000000000" pitchFamily="2" charset="2"/>
              <a:buChar char="§"/>
            </a:pPr>
            <a:r>
              <a:rPr lang="en-US" sz="1400" dirty="0" smtClean="0">
                <a:solidFill>
                  <a:schemeClr val="tx1"/>
                </a:solidFill>
              </a:rPr>
              <a:t>In </a:t>
            </a:r>
            <a:r>
              <a:rPr lang="en-US" sz="1400" dirty="0">
                <a:solidFill>
                  <a:schemeClr val="tx1"/>
                </a:solidFill>
              </a:rPr>
              <a:t>instances </a:t>
            </a:r>
            <a:r>
              <a:rPr lang="en-US" sz="1400" dirty="0" smtClean="0">
                <a:solidFill>
                  <a:schemeClr val="tx1"/>
                </a:solidFill>
              </a:rPr>
              <a:t>where </a:t>
            </a:r>
            <a:r>
              <a:rPr lang="en-US" sz="1400" dirty="0">
                <a:solidFill>
                  <a:schemeClr val="tx1"/>
                </a:solidFill>
              </a:rPr>
              <a:t>expenditures are deemed unallowable, schools will be required to use non-federal funds to pay back the Title I program. </a:t>
            </a:r>
            <a:r>
              <a:rPr lang="en-US" sz="1600" dirty="0">
                <a:solidFill>
                  <a:schemeClr val="tx1"/>
                </a:solidFill>
              </a:rPr>
              <a:t/>
            </a:r>
            <a:br>
              <a:rPr lang="en-US" sz="1600" dirty="0">
                <a:solidFill>
                  <a:schemeClr val="tx1"/>
                </a:solidFill>
              </a:rPr>
            </a:br>
            <a:r>
              <a:rPr lang="en-US" sz="1600" dirty="0"/>
              <a:t/>
            </a:r>
            <a:br>
              <a:rPr lang="en-US" sz="1600" dirty="0"/>
            </a:br>
            <a:r>
              <a:rPr lang="en-US" sz="1600" dirty="0">
                <a:solidFill>
                  <a:srgbClr val="FF0000"/>
                </a:solidFill>
              </a:rPr>
              <a:t/>
            </a:r>
            <a:br>
              <a:rPr lang="en-US" sz="1600" dirty="0">
                <a:solidFill>
                  <a:srgbClr val="FF0000"/>
                </a:solidFill>
              </a:rPr>
            </a:br>
            <a:endParaRPr lang="en-US" sz="16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21</a:t>
            </a:fld>
            <a:endParaRPr lang="en-US">
              <a:latin typeface="Garamond" panose="02020404030301010803" pitchFamily="18" charset="0"/>
            </a:endParaRPr>
          </a:p>
        </p:txBody>
      </p:sp>
      <p:sp>
        <p:nvSpPr>
          <p:cNvPr id="4" name="TextBox 3"/>
          <p:cNvSpPr txBox="1"/>
          <p:nvPr/>
        </p:nvSpPr>
        <p:spPr>
          <a:xfrm>
            <a:off x="2057400" y="1066800"/>
            <a:ext cx="5257800" cy="707886"/>
          </a:xfrm>
          <a:prstGeom prst="rect">
            <a:avLst/>
          </a:prstGeom>
          <a:noFill/>
        </p:spPr>
        <p:txBody>
          <a:bodyPr wrap="square" rtlCol="0">
            <a:spAutoFit/>
          </a:bodyPr>
          <a:lstStyle/>
          <a:p>
            <a:pPr algn="ctr"/>
            <a:r>
              <a:rPr lang="en-US" sz="4000" b="1" dirty="0" smtClean="0"/>
              <a:t>Monitoring</a:t>
            </a:r>
            <a:endParaRPr lang="en-US" sz="4000" b="1" dirty="0"/>
          </a:p>
        </p:txBody>
      </p:sp>
      <p:pic>
        <p:nvPicPr>
          <p:cNvPr id="8195" name="Picture 3" descr="C:\Users\celina.reynoso\AppData\Local\Microsoft\Windows\Temporary Internet Files\Content.IE5\6DFOLSL0\ventaja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1" b="98423" l="3846" r="100000"/>
                    </a14:imgEffect>
                  </a14:imgLayer>
                </a14:imgProps>
              </a:ext>
              <a:ext uri="{28A0092B-C50C-407E-A947-70E740481C1C}">
                <a14:useLocalDpi xmlns:a14="http://schemas.microsoft.com/office/drawing/2010/main" val="0"/>
              </a:ext>
            </a:extLst>
          </a:blip>
          <a:srcRect/>
          <a:stretch>
            <a:fillRect/>
          </a:stretch>
        </p:blipFill>
        <p:spPr bwMode="auto">
          <a:xfrm>
            <a:off x="-76201" y="-114300"/>
            <a:ext cx="199994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83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100" b="1" dirty="0" smtClean="0">
                <a:solidFill>
                  <a:schemeClr val="bg1"/>
                </a:solidFill>
                <a:latin typeface="Garamond" panose="02020404030301010803" pitchFamily="18" charset="0"/>
              </a:rPr>
              <a:t>What’s New for 2018-2019</a:t>
            </a:r>
            <a:endParaRPr lang="en-US" sz="31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304800" y="2562225"/>
            <a:ext cx="6783790" cy="4038600"/>
          </a:xfrm>
        </p:spPr>
        <p:txBody>
          <a:bodyPr>
            <a:noAutofit/>
          </a:bodyPr>
          <a:lstStyle/>
          <a:p>
            <a:pPr>
              <a:buFont typeface="Wingdings" panose="05000000000000000000" pitchFamily="2" charset="2"/>
              <a:buChar char="§"/>
            </a:pPr>
            <a:r>
              <a:rPr lang="en-US" dirty="0" smtClean="0">
                <a:solidFill>
                  <a:schemeClr val="tx1"/>
                </a:solidFill>
              </a:rPr>
              <a:t>Greater </a:t>
            </a:r>
            <a:r>
              <a:rPr lang="en-US" dirty="0">
                <a:solidFill>
                  <a:schemeClr val="tx1"/>
                </a:solidFill>
              </a:rPr>
              <a:t>scrutiny </a:t>
            </a:r>
            <a:r>
              <a:rPr lang="en-US" dirty="0" smtClean="0">
                <a:solidFill>
                  <a:schemeClr val="tx1"/>
                </a:solidFill>
              </a:rPr>
              <a:t>on curricular trip destinations</a:t>
            </a:r>
          </a:p>
          <a:p>
            <a:pPr marL="0" indent="0">
              <a:buNone/>
            </a:pPr>
            <a:endParaRPr lang="en-US" dirty="0" smtClean="0">
              <a:solidFill>
                <a:schemeClr val="tx1"/>
              </a:solidFill>
            </a:endParaRPr>
          </a:p>
          <a:p>
            <a:pPr marL="0" indent="0">
              <a:buNone/>
            </a:pPr>
            <a:endParaRPr lang="en-US" dirty="0">
              <a:solidFill>
                <a:schemeClr val="tx1"/>
              </a:solidFill>
            </a:endParaRPr>
          </a:p>
          <a:p>
            <a:pPr>
              <a:buFont typeface="Wingdings" panose="05000000000000000000" pitchFamily="2" charset="2"/>
              <a:buChar char="§"/>
            </a:pPr>
            <a:r>
              <a:rPr lang="en-US" dirty="0" smtClean="0">
                <a:solidFill>
                  <a:schemeClr val="tx1"/>
                </a:solidFill>
              </a:rPr>
              <a:t>Travel </a:t>
            </a:r>
            <a:r>
              <a:rPr lang="en-US" dirty="0">
                <a:solidFill>
                  <a:schemeClr val="tx1"/>
                </a:solidFill>
              </a:rPr>
              <a:t>conferences review will be conducted prior to the </a:t>
            </a:r>
            <a:r>
              <a:rPr lang="en-US" dirty="0" smtClean="0">
                <a:solidFill>
                  <a:schemeClr val="tx1"/>
                </a:solidFill>
              </a:rPr>
              <a:t>travel</a:t>
            </a:r>
            <a:r>
              <a:rPr lang="en-US" dirty="0">
                <a:solidFill>
                  <a:schemeClr val="tx1"/>
                </a:solidFill>
              </a:rPr>
              <a:t> </a:t>
            </a:r>
            <a:r>
              <a:rPr lang="en-US" dirty="0" smtClean="0">
                <a:solidFill>
                  <a:schemeClr val="tx1"/>
                </a:solidFill>
              </a:rPr>
              <a:t>being </a:t>
            </a:r>
            <a:r>
              <a:rPr lang="en-US" dirty="0">
                <a:solidFill>
                  <a:schemeClr val="tx1"/>
                </a:solidFill>
              </a:rPr>
              <a:t>approved.  The Travel Desk will send a copy of the </a:t>
            </a:r>
            <a:r>
              <a:rPr lang="en-US" dirty="0" smtClean="0">
                <a:solidFill>
                  <a:schemeClr val="tx1"/>
                </a:solidFill>
              </a:rPr>
              <a:t>travel</a:t>
            </a:r>
            <a:r>
              <a:rPr lang="en-US" dirty="0">
                <a:solidFill>
                  <a:schemeClr val="tx1"/>
                </a:solidFill>
              </a:rPr>
              <a:t> </a:t>
            </a:r>
            <a:r>
              <a:rPr lang="en-US" dirty="0" smtClean="0">
                <a:solidFill>
                  <a:schemeClr val="tx1"/>
                </a:solidFill>
              </a:rPr>
              <a:t>form </a:t>
            </a:r>
            <a:r>
              <a:rPr lang="en-US" dirty="0">
                <a:solidFill>
                  <a:schemeClr val="tx1"/>
                </a:solidFill>
              </a:rPr>
              <a:t>to FSEP to verify that the conference is in the SPSA.</a:t>
            </a:r>
            <a:r>
              <a:rPr lang="en-US" sz="2000" dirty="0"/>
              <a:t/>
            </a:r>
            <a:br>
              <a:rPr lang="en-US" sz="2000" dirty="0"/>
            </a:br>
            <a:r>
              <a:rPr lang="en-US" sz="2000" dirty="0">
                <a:solidFill>
                  <a:srgbClr val="FF0000"/>
                </a:solidFill>
              </a:rPr>
              <a:t/>
            </a:r>
            <a:br>
              <a:rPr lang="en-US" sz="2000" dirty="0">
                <a:solidFill>
                  <a:srgbClr val="FF0000"/>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22</a:t>
            </a:fld>
            <a:endParaRPr lang="en-US">
              <a:latin typeface="Garamond" panose="02020404030301010803" pitchFamily="18" charset="0"/>
            </a:endParaRPr>
          </a:p>
        </p:txBody>
      </p:sp>
      <p:sp>
        <p:nvSpPr>
          <p:cNvPr id="4" name="TextBox 3"/>
          <p:cNvSpPr txBox="1"/>
          <p:nvPr/>
        </p:nvSpPr>
        <p:spPr>
          <a:xfrm>
            <a:off x="1953180" y="914400"/>
            <a:ext cx="5257800" cy="707886"/>
          </a:xfrm>
          <a:prstGeom prst="rect">
            <a:avLst/>
          </a:prstGeom>
          <a:noFill/>
        </p:spPr>
        <p:txBody>
          <a:bodyPr wrap="square" rtlCol="0">
            <a:spAutoFit/>
          </a:bodyPr>
          <a:lstStyle/>
          <a:p>
            <a:pPr algn="ctr"/>
            <a:r>
              <a:rPr lang="en-US" sz="4000" b="1" dirty="0" smtClean="0"/>
              <a:t>Monitoring</a:t>
            </a:r>
            <a:endParaRPr lang="en-US" sz="4000" b="1" dirty="0"/>
          </a:p>
        </p:txBody>
      </p:sp>
      <p:pic>
        <p:nvPicPr>
          <p:cNvPr id="6" name="Picture 3" descr="C:\Users\celina.reynoso\AppData\Local\Microsoft\Windows\Temporary Internet Files\Content.IE5\6DFOLSL0\ventaja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1" b="98423" l="3846" r="100000"/>
                    </a14:imgEffect>
                  </a14:imgLayer>
                </a14:imgProps>
              </a:ext>
              <a:ext uri="{28A0092B-C50C-407E-A947-70E740481C1C}">
                <a14:useLocalDpi xmlns:a14="http://schemas.microsoft.com/office/drawing/2010/main" val="0"/>
              </a:ext>
            </a:extLst>
          </a:blip>
          <a:srcRect/>
          <a:stretch>
            <a:fillRect/>
          </a:stretch>
        </p:blipFill>
        <p:spPr bwMode="auto">
          <a:xfrm>
            <a:off x="-76201" y="-114300"/>
            <a:ext cx="199994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celina.reynoso\AppData\Local\Microsoft\Windows\Temporary Internet Files\Content.IE5\6DFOLSL0\school-bus-clip-art_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514599"/>
            <a:ext cx="1080641"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celina.reynoso\AppData\Local\Microsoft\Windows\Temporary Internet Files\Content.IE5\6DFOLSL0\collegiodocenti[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165" y="5181600"/>
            <a:ext cx="2371110" cy="12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15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celina.reynoso\AppData\Local\Microsoft\Windows\Temporary Internet Files\Content.IE5\QJHOPJ82\No-Federal-Fun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5029200"/>
            <a:ext cx="1704975" cy="1704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14300"/>
            <a:ext cx="8153400" cy="685800"/>
          </a:xfrm>
        </p:spPr>
        <p:txBody>
          <a:bodyPr>
            <a:normAutofit fontScale="90000"/>
          </a:bodyPr>
          <a:lstStyle/>
          <a:p>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200" b="1" dirty="0">
                <a:solidFill>
                  <a:schemeClr val="bg1"/>
                </a:solidFill>
                <a:latin typeface="Garamond" panose="02020404030301010803" pitchFamily="18" charset="0"/>
              </a:rPr>
              <a:t>What’s New for 2018-2019</a:t>
            </a:r>
            <a:endParaRPr lang="en-US" sz="3200" b="1" dirty="0">
              <a:solidFill>
                <a:schemeClr val="tx1"/>
              </a:solidFill>
              <a:latin typeface="Garamond" panose="02020404030301010803" pitchFamily="18" charset="0"/>
            </a:endParaRPr>
          </a:p>
        </p:txBody>
      </p:sp>
      <p:sp>
        <p:nvSpPr>
          <p:cNvPr id="3" name="Content Placeholder 2"/>
          <p:cNvSpPr>
            <a:spLocks noGrp="1"/>
          </p:cNvSpPr>
          <p:nvPr>
            <p:ph idx="1"/>
          </p:nvPr>
        </p:nvSpPr>
        <p:spPr>
          <a:xfrm>
            <a:off x="152400" y="2324100"/>
            <a:ext cx="8534400" cy="3553063"/>
          </a:xfrm>
        </p:spPr>
        <p:txBody>
          <a:bodyPr>
            <a:noAutofit/>
          </a:bodyPr>
          <a:lstStyle/>
          <a:p>
            <a:pPr marL="0" indent="0">
              <a:buNone/>
            </a:pPr>
            <a:r>
              <a:rPr lang="en-US" sz="2200" b="1" dirty="0">
                <a:solidFill>
                  <a:schemeClr val="tx1"/>
                </a:solidFill>
              </a:rPr>
              <a:t>Prompt Submission of Title I Related Documents: </a:t>
            </a:r>
            <a:endParaRPr lang="en-US" sz="2200" b="1" dirty="0" smtClean="0">
              <a:solidFill>
                <a:schemeClr val="tx1"/>
              </a:solidFill>
            </a:endParaRPr>
          </a:p>
          <a:p>
            <a:pPr>
              <a:buFont typeface="Wingdings" panose="05000000000000000000" pitchFamily="2" charset="2"/>
              <a:buChar char="§"/>
            </a:pPr>
            <a:r>
              <a:rPr lang="en-US" sz="2200" dirty="0" smtClean="0">
                <a:solidFill>
                  <a:schemeClr val="tx1"/>
                </a:solidFill>
              </a:rPr>
              <a:t>If </a:t>
            </a:r>
            <a:r>
              <a:rPr lang="en-US" sz="2200" dirty="0">
                <a:solidFill>
                  <a:schemeClr val="tx1"/>
                </a:solidFill>
              </a:rPr>
              <a:t>a school has not provided the required documentation by the specific deadlines, the school’s Title I budget will be frozen until </a:t>
            </a:r>
            <a:r>
              <a:rPr lang="en-US" sz="2200" dirty="0" smtClean="0">
                <a:solidFill>
                  <a:schemeClr val="tx1"/>
                </a:solidFill>
              </a:rPr>
              <a:t>the required </a:t>
            </a:r>
            <a:r>
              <a:rPr lang="en-US" sz="2200" dirty="0">
                <a:solidFill>
                  <a:schemeClr val="tx1"/>
                </a:solidFill>
              </a:rPr>
              <a:t>documentation (completed SPSA, SPSA Evaluation, SSC Certification) has been submitted.  </a:t>
            </a:r>
            <a:endParaRPr lang="en-US" sz="2200" dirty="0" smtClean="0">
              <a:solidFill>
                <a:schemeClr val="tx1"/>
              </a:solidFill>
            </a:endParaRPr>
          </a:p>
          <a:p>
            <a:pPr marL="0" indent="0">
              <a:buNone/>
            </a:pPr>
            <a:endParaRPr lang="en-US" sz="2200" dirty="0" smtClean="0">
              <a:solidFill>
                <a:schemeClr val="tx1"/>
              </a:solidFill>
            </a:endParaRPr>
          </a:p>
          <a:p>
            <a:pPr>
              <a:buFont typeface="Wingdings" panose="05000000000000000000" pitchFamily="2" charset="2"/>
              <a:buChar char="§"/>
            </a:pPr>
            <a:r>
              <a:rPr lang="en-US" sz="2200" dirty="0" smtClean="0">
                <a:solidFill>
                  <a:schemeClr val="tx1"/>
                </a:solidFill>
              </a:rPr>
              <a:t>The </a:t>
            </a:r>
            <a:r>
              <a:rPr lang="en-US" sz="2200" dirty="0">
                <a:solidFill>
                  <a:schemeClr val="tx1"/>
                </a:solidFill>
              </a:rPr>
              <a:t>freezing of a school’s Title I budget will also pertain to missing Categorical Equipment Inventory (CEI) and unpaid paybacks. </a:t>
            </a:r>
            <a:endParaRPr lang="en-US" sz="2200" dirty="0" smtClean="0">
              <a:solidFill>
                <a:schemeClr val="tx1"/>
              </a:solidFill>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23</a:t>
            </a:fld>
            <a:endParaRPr lang="en-US" dirty="0">
              <a:latin typeface="Garamond" panose="02020404030301010803" pitchFamily="18" charset="0"/>
            </a:endParaRPr>
          </a:p>
        </p:txBody>
      </p:sp>
      <p:sp>
        <p:nvSpPr>
          <p:cNvPr id="6" name="TextBox 5"/>
          <p:cNvSpPr txBox="1"/>
          <p:nvPr/>
        </p:nvSpPr>
        <p:spPr>
          <a:xfrm>
            <a:off x="1371600" y="838200"/>
            <a:ext cx="7543800" cy="1077218"/>
          </a:xfrm>
          <a:prstGeom prst="rect">
            <a:avLst/>
          </a:prstGeom>
          <a:noFill/>
        </p:spPr>
        <p:txBody>
          <a:bodyPr wrap="square" rtlCol="0">
            <a:spAutoFit/>
          </a:bodyPr>
          <a:lstStyle/>
          <a:p>
            <a:pPr algn="ctr"/>
            <a:r>
              <a:rPr lang="en-US" sz="3200" b="1" dirty="0" smtClean="0"/>
              <a:t>New Language </a:t>
            </a:r>
            <a:r>
              <a:rPr lang="en-US" sz="3200" b="1" dirty="0"/>
              <a:t>O</a:t>
            </a:r>
            <a:r>
              <a:rPr lang="en-US" sz="3200" b="1" dirty="0" smtClean="0"/>
              <a:t>n When Title I Funds </a:t>
            </a:r>
          </a:p>
          <a:p>
            <a:pPr algn="ctr"/>
            <a:r>
              <a:rPr lang="en-US" sz="3200" b="1" dirty="0" smtClean="0"/>
              <a:t>Will Be Frozen</a:t>
            </a:r>
            <a:endParaRPr lang="en-US" sz="3200" b="1" dirty="0"/>
          </a:p>
        </p:txBody>
      </p:sp>
      <p:pic>
        <p:nvPicPr>
          <p:cNvPr id="7" name="Picture 3" descr="C:\Users\celina.reynoso\AppData\Local\Microsoft\Windows\Temporary Internet Files\Content.IE5\6DFOLSL0\ventajas[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1" b="98423" l="3846" r="100000"/>
                    </a14:imgEffect>
                  </a14:imgLayer>
                </a14:imgProps>
              </a:ext>
              <a:ext uri="{28A0092B-C50C-407E-A947-70E740481C1C}">
                <a14:useLocalDpi xmlns:a14="http://schemas.microsoft.com/office/drawing/2010/main" val="0"/>
              </a:ext>
            </a:extLst>
          </a:blip>
          <a:srcRect/>
          <a:stretch>
            <a:fillRect/>
          </a:stretch>
        </p:blipFill>
        <p:spPr bwMode="auto">
          <a:xfrm>
            <a:off x="0" y="-114300"/>
            <a:ext cx="199994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62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6457949" cy="1332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tx1"/>
                </a:solidFill>
                <a:latin typeface="+mn-lt"/>
              </a:rPr>
              <a:t>What can I do to ensure </a:t>
            </a:r>
          </a:p>
          <a:p>
            <a:r>
              <a:rPr lang="en-US" sz="4000" b="1" dirty="0" smtClean="0">
                <a:solidFill>
                  <a:schemeClr val="tx1"/>
                </a:solidFill>
                <a:latin typeface="+mn-lt"/>
              </a:rPr>
              <a:t>my school is compliant?</a:t>
            </a:r>
            <a:endParaRPr lang="en-US" sz="4000" b="1" dirty="0">
              <a:solidFill>
                <a:schemeClr val="tx1"/>
              </a:solidFill>
              <a:latin typeface="+mn-lt"/>
            </a:endParaRPr>
          </a:p>
        </p:txBody>
      </p:sp>
      <p:sp>
        <p:nvSpPr>
          <p:cNvPr id="5" name="Text Placeholder 2"/>
          <p:cNvSpPr txBox="1">
            <a:spLocks/>
          </p:cNvSpPr>
          <p:nvPr/>
        </p:nvSpPr>
        <p:spPr>
          <a:xfrm>
            <a:off x="228600" y="2209800"/>
            <a:ext cx="8686800" cy="4419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b="1" dirty="0" smtClean="0">
                <a:solidFill>
                  <a:schemeClr val="tx1"/>
                </a:solidFill>
                <a:latin typeface="Candara" panose="020E0502030303020204" pitchFamily="34" charset="0"/>
              </a:rPr>
              <a:t>Suggestions for avoiding a payback:</a:t>
            </a:r>
          </a:p>
          <a:p>
            <a:pPr>
              <a:buClr>
                <a:schemeClr val="tx2"/>
              </a:buClr>
              <a:buFont typeface="Wingdings" panose="05000000000000000000" pitchFamily="2" charset="2"/>
              <a:buChar char="§"/>
            </a:pPr>
            <a:r>
              <a:rPr lang="en-US" b="1" dirty="0" smtClean="0">
                <a:solidFill>
                  <a:schemeClr val="tx1"/>
                </a:solidFill>
                <a:latin typeface="Candara" panose="020E0502030303020204" pitchFamily="34" charset="0"/>
              </a:rPr>
              <a:t>Curricular Trips- </a:t>
            </a:r>
            <a:r>
              <a:rPr lang="en-US" dirty="0" smtClean="0">
                <a:solidFill>
                  <a:schemeClr val="tx1"/>
                </a:solidFill>
                <a:latin typeface="Candara" panose="020E0502030303020204" pitchFamily="34" charset="0"/>
              </a:rPr>
              <a:t>Have a system in place to ensure your trip requestors are aware of the procedure</a:t>
            </a:r>
          </a:p>
          <a:p>
            <a:pPr>
              <a:buClr>
                <a:schemeClr val="tx2"/>
              </a:buClr>
              <a:buFont typeface="Wingdings" panose="05000000000000000000" pitchFamily="2" charset="2"/>
              <a:buChar char="§"/>
            </a:pPr>
            <a:r>
              <a:rPr lang="en-US" b="1" dirty="0" smtClean="0">
                <a:solidFill>
                  <a:schemeClr val="tx1"/>
                </a:solidFill>
                <a:latin typeface="Candara" panose="020E0502030303020204" pitchFamily="34" charset="0"/>
              </a:rPr>
              <a:t>Title I Designee- </a:t>
            </a:r>
            <a:r>
              <a:rPr lang="en-US" dirty="0" smtClean="0">
                <a:solidFill>
                  <a:schemeClr val="tx1"/>
                </a:solidFill>
                <a:latin typeface="Candara" panose="020E0502030303020204" pitchFamily="34" charset="0"/>
              </a:rPr>
              <a:t>is aware of what items have been described in your school’s SPSA</a:t>
            </a:r>
          </a:p>
          <a:p>
            <a:pPr>
              <a:buClr>
                <a:schemeClr val="tx2"/>
              </a:buClr>
              <a:buFont typeface="Wingdings" panose="05000000000000000000" pitchFamily="2" charset="2"/>
              <a:buChar char="§"/>
            </a:pPr>
            <a:r>
              <a:rPr lang="en-US" b="1" dirty="0" smtClean="0">
                <a:solidFill>
                  <a:schemeClr val="tx1"/>
                </a:solidFill>
                <a:latin typeface="Candara" panose="020E0502030303020204" pitchFamily="34" charset="0"/>
              </a:rPr>
              <a:t>SAA/Time Reporter- </a:t>
            </a:r>
            <a:r>
              <a:rPr lang="en-US" dirty="0" smtClean="0">
                <a:solidFill>
                  <a:schemeClr val="tx1"/>
                </a:solidFill>
                <a:latin typeface="Candara" panose="020E0502030303020204" pitchFamily="34" charset="0"/>
              </a:rPr>
              <a:t>is using control sheets</a:t>
            </a:r>
          </a:p>
          <a:p>
            <a:pPr>
              <a:buClr>
                <a:schemeClr val="tx2"/>
              </a:buClr>
              <a:buFont typeface="Wingdings" panose="05000000000000000000" pitchFamily="2" charset="2"/>
              <a:buChar char="§"/>
            </a:pPr>
            <a:r>
              <a:rPr lang="en-US" dirty="0" smtClean="0">
                <a:solidFill>
                  <a:schemeClr val="tx1"/>
                </a:solidFill>
                <a:latin typeface="Candara" panose="020E0502030303020204" pitchFamily="34" charset="0"/>
              </a:rPr>
              <a:t>Schedule meetings with your Fiscal Specialist to review budgets</a:t>
            </a:r>
          </a:p>
          <a:p>
            <a:pPr>
              <a:buClr>
                <a:schemeClr val="tx2"/>
              </a:buClr>
              <a:buFont typeface="Wingdings" panose="05000000000000000000" pitchFamily="2" charset="2"/>
              <a:buChar char="§"/>
            </a:pPr>
            <a:r>
              <a:rPr lang="en-US" dirty="0" smtClean="0">
                <a:solidFill>
                  <a:schemeClr val="tx1"/>
                </a:solidFill>
                <a:latin typeface="Candara" panose="020E0502030303020204" pitchFamily="34" charset="0"/>
              </a:rPr>
              <a:t>Maintain copies of SPSA Modifications</a:t>
            </a:r>
          </a:p>
          <a:p>
            <a:pPr>
              <a:buClr>
                <a:schemeClr val="tx2"/>
              </a:buClr>
              <a:buFont typeface="Wingdings" panose="05000000000000000000" pitchFamily="2" charset="2"/>
              <a:buChar char="§"/>
            </a:pPr>
            <a:r>
              <a:rPr lang="en-US" dirty="0" smtClean="0">
                <a:solidFill>
                  <a:schemeClr val="tx1"/>
                </a:solidFill>
                <a:latin typeface="Candara" panose="020E0502030303020204" pitchFamily="34" charset="0"/>
              </a:rPr>
              <a:t>DO NOT delete or ignore emails from your LD Title I Coordinator or FSEP office</a:t>
            </a:r>
            <a:endParaRPr lang="en-US" dirty="0">
              <a:solidFill>
                <a:schemeClr val="tx1"/>
              </a:solidFill>
              <a:latin typeface="Candara" panose="020E0502030303020204" pitchFamily="34" charset="0"/>
            </a:endParaRPr>
          </a:p>
        </p:txBody>
      </p:sp>
      <p:pic>
        <p:nvPicPr>
          <p:cNvPr id="7170" name="Picture 2" descr="C:\Users\celina.reynoso\AppData\Local\Microsoft\Windows\Temporary Internet Files\Content.IE5\JGJZ9WT2\Compliance_officer_25837651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304800"/>
            <a:ext cx="2143125" cy="2024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46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0" y="1600200"/>
            <a:ext cx="9296400" cy="838200"/>
          </a:xfrm>
          <a:prstGeom prst="rect">
            <a:avLst/>
          </a:prstGeom>
          <a:noFill/>
          <a:ln>
            <a:noFill/>
          </a:ln>
        </p:spPr>
        <p:txBody>
          <a:bodyPr lIns="91425" tIns="91425" rIns="91425" bIns="91425" anchor="ctr" anchorCtr="0">
            <a:noAutofit/>
          </a:bodyPr>
          <a:lstStyle/>
          <a:p>
            <a:pPr lvl="0">
              <a:buSzPct val="25000"/>
            </a:pPr>
            <a:r>
              <a:rPr lang="en-US" sz="3600" b="1" dirty="0" smtClean="0">
                <a:solidFill>
                  <a:schemeClr val="tx1"/>
                </a:solidFill>
              </a:rPr>
              <a:t>2018-2019 Program and Budget </a:t>
            </a:r>
            <a:r>
              <a:rPr lang="en-US" sz="3600" b="1" dirty="0">
                <a:solidFill>
                  <a:schemeClr val="tx1"/>
                </a:solidFill>
              </a:rPr>
              <a:t>Handbook</a:t>
            </a:r>
            <a:r>
              <a:rPr lang="en-US" sz="3600" b="1" dirty="0">
                <a:solidFill>
                  <a:srgbClr val="1464B4"/>
                </a:solidFill>
              </a:rPr>
              <a:t/>
            </a:r>
            <a:br>
              <a:rPr lang="en-US" sz="3600" b="1" dirty="0">
                <a:solidFill>
                  <a:srgbClr val="1464B4"/>
                </a:solidFill>
              </a:rPr>
            </a:br>
            <a:r>
              <a:rPr lang="en-US" sz="6000" b="1" i="0" u="none" strike="noStrike" cap="none" dirty="0">
                <a:solidFill>
                  <a:srgbClr val="1464B4"/>
                </a:solidFill>
                <a:latin typeface="Arial"/>
                <a:ea typeface="Arial"/>
                <a:cs typeface="Arial"/>
                <a:sym typeface="Arial"/>
              </a:rPr>
              <a:t/>
            </a:r>
            <a:br>
              <a:rPr lang="en-US" sz="6000" b="1" i="0" u="none" strike="noStrike" cap="none" dirty="0">
                <a:solidFill>
                  <a:srgbClr val="1464B4"/>
                </a:solidFill>
                <a:latin typeface="Arial"/>
                <a:ea typeface="Arial"/>
                <a:cs typeface="Arial"/>
                <a:sym typeface="Arial"/>
              </a:rPr>
            </a:br>
            <a:endParaRPr lang="en-US" sz="6000" b="1" i="0" u="none" strike="noStrike" cap="none" dirty="0">
              <a:solidFill>
                <a:srgbClr val="1464B4"/>
              </a:solidFill>
              <a:latin typeface="Arial"/>
              <a:ea typeface="Arial"/>
              <a:cs typeface="Arial"/>
              <a:sym typeface="Arial"/>
            </a:endParaRPr>
          </a:p>
        </p:txBody>
      </p:sp>
      <p:sp>
        <p:nvSpPr>
          <p:cNvPr id="4" name="Rectangle 3"/>
          <p:cNvSpPr/>
          <p:nvPr/>
        </p:nvSpPr>
        <p:spPr>
          <a:xfrm>
            <a:off x="4648200" y="2590800"/>
            <a:ext cx="3886200" cy="2062103"/>
          </a:xfrm>
          <a:prstGeom prst="rect">
            <a:avLst/>
          </a:prstGeom>
        </p:spPr>
        <p:txBody>
          <a:bodyPr wrap="square">
            <a:spAutoFit/>
          </a:bodyPr>
          <a:lstStyle/>
          <a:p>
            <a:pPr lvl="0">
              <a:buClr>
                <a:schemeClr val="dk1"/>
              </a:buClr>
              <a:buSzPct val="53000"/>
            </a:pPr>
            <a:r>
              <a:rPr lang="en-US" sz="3200" b="1" i="1" dirty="0"/>
              <a:t>Instructional tool to assist in developing your instructional program for </a:t>
            </a:r>
            <a:r>
              <a:rPr lang="en-US" sz="3200" b="1" i="1" dirty="0" smtClean="0"/>
              <a:t>2018-19</a:t>
            </a:r>
            <a:endParaRPr lang="en-US" sz="32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373740" cy="444927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38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48" y="609600"/>
            <a:ext cx="8839200" cy="657272"/>
          </a:xfrm>
        </p:spPr>
        <p:txBody>
          <a:bodyPr>
            <a:noAutofit/>
          </a:bodyPr>
          <a:lstStyle/>
          <a:p>
            <a:pPr algn="ctr"/>
            <a:r>
              <a:rPr lang="en-US" sz="2800" b="1" dirty="0" smtClean="0">
                <a:solidFill>
                  <a:schemeClr val="tx1"/>
                </a:solidFill>
              </a:rPr>
              <a:t>2018-2019 Budget </a:t>
            </a:r>
            <a:r>
              <a:rPr lang="en-US" sz="2800" b="1" dirty="0">
                <a:solidFill>
                  <a:schemeClr val="tx1"/>
                </a:solidFill>
              </a:rPr>
              <a:t>Development Resources</a:t>
            </a:r>
            <a:endParaRPr lang="en-US" sz="280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26</a:t>
            </a:fld>
            <a:endParaRPr lang="en-US" sz="1300" b="0" i="0" u="none" strike="noStrike" cap="none">
              <a:solidFill>
                <a:schemeClr val="dk1"/>
              </a:solidFill>
              <a:latin typeface="Arial"/>
              <a:ea typeface="Arial"/>
              <a:cs typeface="Arial"/>
              <a:sym typeface="Arial"/>
            </a:endParaRPr>
          </a:p>
        </p:txBody>
      </p:sp>
      <p:pic>
        <p:nvPicPr>
          <p:cNvPr id="5" name="Content Placeholder 4"/>
          <p:cNvPicPr>
            <a:picLocks/>
          </p:cNvPicPr>
          <p:nvPr/>
        </p:nvPicPr>
        <p:blipFill rotWithShape="1">
          <a:blip r:embed="rId2"/>
          <a:srcRect l="9775" t="8540" r="9455" b="20937"/>
          <a:stretch/>
        </p:blipFill>
        <p:spPr bwMode="auto">
          <a:xfrm>
            <a:off x="304800" y="1295400"/>
            <a:ext cx="8504238" cy="4176751"/>
          </a:xfrm>
          <a:prstGeom prst="rect">
            <a:avLst/>
          </a:prstGeom>
          <a:noFill/>
          <a:ln>
            <a:noFill/>
          </a:ln>
          <a:extLst>
            <a:ext uri="{53640926-AAD7-44D8-BBD7-CCE9431645EC}">
              <a14:shadowObscured xmlns:a14="http://schemas.microsoft.com/office/drawing/2010/main"/>
            </a:ext>
          </a:extLst>
        </p:spPr>
      </p:pic>
      <p:sp>
        <p:nvSpPr>
          <p:cNvPr id="6" name="Left Arrow 5"/>
          <p:cNvSpPr/>
          <p:nvPr/>
        </p:nvSpPr>
        <p:spPr>
          <a:xfrm>
            <a:off x="6598024" y="1600200"/>
            <a:ext cx="1524000" cy="68580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Offices</a:t>
            </a:r>
            <a:endParaRPr lang="en-US" dirty="0"/>
          </a:p>
        </p:txBody>
      </p:sp>
      <p:sp>
        <p:nvSpPr>
          <p:cNvPr id="8" name="TextBox 7"/>
          <p:cNvSpPr txBox="1"/>
          <p:nvPr/>
        </p:nvSpPr>
        <p:spPr>
          <a:xfrm>
            <a:off x="762000" y="5484563"/>
            <a:ext cx="7772400" cy="584775"/>
          </a:xfrm>
          <a:prstGeom prst="rect">
            <a:avLst/>
          </a:prstGeom>
          <a:noFill/>
        </p:spPr>
        <p:txBody>
          <a:bodyPr wrap="square" rtlCol="0">
            <a:spAutoFit/>
          </a:bodyPr>
          <a:lstStyle/>
          <a:p>
            <a:pPr algn="ctr"/>
            <a:r>
              <a:rPr lang="en-US" sz="3200" b="1" dirty="0" smtClean="0"/>
              <a:t>Federal and State Education Programs</a:t>
            </a:r>
            <a:endParaRPr lang="en-US" sz="3200" b="1" dirty="0"/>
          </a:p>
        </p:txBody>
      </p:sp>
    </p:spTree>
    <p:extLst>
      <p:ext uri="{BB962C8B-B14F-4D97-AF65-F5344CB8AC3E}">
        <p14:creationId xmlns:p14="http://schemas.microsoft.com/office/powerpoint/2010/main" val="1754172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eral and State Education Programs / Budget Planning 2017-2018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236592"/>
            <a:ext cx="4337810" cy="5146815"/>
          </a:xfrm>
          <a:prstGeom prst="rect">
            <a:avLst/>
          </a:prstGeom>
        </p:spPr>
      </p:pic>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27</a:t>
            </a:fld>
            <a:endParaRPr lang="en-US" sz="1300" b="0" i="0" u="none" strike="noStrike" cap="none">
              <a:solidFill>
                <a:schemeClr val="dk1"/>
              </a:solidFill>
              <a:latin typeface="Arial"/>
              <a:ea typeface="Arial"/>
              <a:cs typeface="Arial"/>
              <a:sym typeface="Arial"/>
            </a:endParaRPr>
          </a:p>
        </p:txBody>
      </p:sp>
      <p:sp>
        <p:nvSpPr>
          <p:cNvPr id="6" name="Right Arrow 5"/>
          <p:cNvSpPr/>
          <p:nvPr/>
        </p:nvSpPr>
        <p:spPr>
          <a:xfrm>
            <a:off x="517477" y="2694296"/>
            <a:ext cx="3124200" cy="1143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Budget Planning 2018-2019</a:t>
            </a:r>
            <a:endParaRPr lang="en-US" sz="1600" dirty="0"/>
          </a:p>
        </p:txBody>
      </p:sp>
      <p:sp>
        <p:nvSpPr>
          <p:cNvPr id="7" name="Right Arrow 6"/>
          <p:cNvSpPr/>
          <p:nvPr/>
        </p:nvSpPr>
        <p:spPr>
          <a:xfrm flipH="1">
            <a:off x="6216266" y="4038600"/>
            <a:ext cx="213360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Handbook</a:t>
            </a:r>
            <a:endParaRPr lang="en-US" sz="1600" dirty="0"/>
          </a:p>
        </p:txBody>
      </p:sp>
      <p:sp>
        <p:nvSpPr>
          <p:cNvPr id="8" name="Title 1"/>
          <p:cNvSpPr>
            <a:spLocks noGrp="1"/>
          </p:cNvSpPr>
          <p:nvPr>
            <p:ph type="title"/>
          </p:nvPr>
        </p:nvSpPr>
        <p:spPr>
          <a:xfrm>
            <a:off x="152400" y="609600"/>
            <a:ext cx="8839200" cy="657272"/>
          </a:xfrm>
        </p:spPr>
        <p:txBody>
          <a:bodyPr>
            <a:noAutofit/>
          </a:bodyPr>
          <a:lstStyle/>
          <a:p>
            <a:pPr algn="ctr"/>
            <a:r>
              <a:rPr lang="en-US" sz="2800" b="1" dirty="0" smtClean="0">
                <a:solidFill>
                  <a:schemeClr val="tx1"/>
                </a:solidFill>
              </a:rPr>
              <a:t>2018-2019 Budget </a:t>
            </a:r>
            <a:r>
              <a:rPr lang="en-US" sz="2800" b="1" dirty="0">
                <a:solidFill>
                  <a:schemeClr val="tx1"/>
                </a:solidFill>
              </a:rPr>
              <a:t>Development Resources</a:t>
            </a:r>
            <a:endParaRPr lang="en-US" sz="2800" dirty="0">
              <a:solidFill>
                <a:schemeClr val="tx1"/>
              </a:solidFill>
            </a:endParaRPr>
          </a:p>
        </p:txBody>
      </p:sp>
    </p:spTree>
    <p:extLst>
      <p:ext uri="{BB962C8B-B14F-4D97-AF65-F5344CB8AC3E}">
        <p14:creationId xmlns:p14="http://schemas.microsoft.com/office/powerpoint/2010/main" val="1232246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bg1"/>
                </a:solidFill>
                <a:latin typeface="Garamond" panose="02020404030301010803" pitchFamily="18" charset="0"/>
              </a:rPr>
              <a:t>What’s New for 2018-2019</a:t>
            </a:r>
            <a:endParaRPr lang="en-US" sz="3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85725" y="2286000"/>
            <a:ext cx="6010275" cy="3810000"/>
          </a:xfrm>
        </p:spPr>
        <p:txBody>
          <a:bodyPr>
            <a:noAutofit/>
          </a:bodyPr>
          <a:lstStyle/>
          <a:p>
            <a:pPr>
              <a:buFont typeface="Wingdings" panose="05000000000000000000" pitchFamily="2" charset="2"/>
              <a:buChar char="§"/>
            </a:pPr>
            <a:r>
              <a:rPr lang="en-US" sz="2000" dirty="0" smtClean="0">
                <a:solidFill>
                  <a:schemeClr val="tx1"/>
                </a:solidFill>
              </a:rPr>
              <a:t>Interactive </a:t>
            </a:r>
            <a:r>
              <a:rPr lang="en-US" sz="2000" dirty="0">
                <a:solidFill>
                  <a:schemeClr val="tx1"/>
                </a:solidFill>
              </a:rPr>
              <a:t>Program and Budget Handbook </a:t>
            </a:r>
            <a:br>
              <a:rPr lang="en-US" sz="2000" dirty="0">
                <a:solidFill>
                  <a:schemeClr val="tx1"/>
                </a:solidFill>
              </a:rPr>
            </a:br>
            <a:r>
              <a:rPr lang="en-US" sz="2000" dirty="0">
                <a:solidFill>
                  <a:schemeClr val="tx1"/>
                </a:solidFill>
              </a:rPr>
              <a:t>  </a:t>
            </a:r>
            <a:r>
              <a:rPr lang="en-US" sz="2000" dirty="0">
                <a:solidFill>
                  <a:schemeClr val="tx1"/>
                </a:solidFill>
                <a:hlinkClick r:id="rId3"/>
              </a:rPr>
              <a:t>https://</a:t>
            </a:r>
            <a:r>
              <a:rPr lang="en-US" sz="2000" dirty="0" smtClean="0">
                <a:solidFill>
                  <a:schemeClr val="tx1"/>
                </a:solidFill>
                <a:hlinkClick r:id="rId3"/>
              </a:rPr>
              <a:t>achieve.lausd.net/Page/12364</a:t>
            </a:r>
            <a:endParaRPr lang="en-US" sz="2000" dirty="0" smtClean="0">
              <a:solidFill>
                <a:schemeClr val="tx1"/>
              </a:solidFill>
            </a:endParaRPr>
          </a:p>
          <a:p>
            <a:pPr marL="0" indent="0">
              <a:buNone/>
            </a:pPr>
            <a:endParaRPr lang="en-US" sz="800" dirty="0" smtClean="0">
              <a:solidFill>
                <a:schemeClr val="tx1"/>
              </a:solidFill>
            </a:endParaRPr>
          </a:p>
          <a:p>
            <a:pPr>
              <a:buFont typeface="Wingdings" panose="05000000000000000000" pitchFamily="2" charset="2"/>
              <a:buChar char="§"/>
            </a:pPr>
            <a:r>
              <a:rPr lang="en-US" sz="2000" dirty="0" smtClean="0">
                <a:solidFill>
                  <a:schemeClr val="tx1"/>
                </a:solidFill>
              </a:rPr>
              <a:t>Title </a:t>
            </a:r>
            <a:r>
              <a:rPr lang="en-US" sz="2000" dirty="0">
                <a:solidFill>
                  <a:schemeClr val="tx1"/>
                </a:solidFill>
              </a:rPr>
              <a:t>I Time reporting </a:t>
            </a:r>
            <a:r>
              <a:rPr lang="en-US" sz="2000" dirty="0" smtClean="0">
                <a:solidFill>
                  <a:schemeClr val="tx1"/>
                </a:solidFill>
              </a:rPr>
              <a:t>FAQ </a:t>
            </a:r>
            <a:r>
              <a:rPr lang="en-US" sz="2000" dirty="0">
                <a:solidFill>
                  <a:schemeClr val="tx1"/>
                </a:solidFill>
              </a:rPr>
              <a:t>and </a:t>
            </a:r>
            <a:r>
              <a:rPr lang="en-US" sz="2000" dirty="0" smtClean="0">
                <a:solidFill>
                  <a:schemeClr val="tx1"/>
                </a:solidFill>
              </a:rPr>
              <a:t>other resources</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a:solidFill>
                  <a:schemeClr val="tx1"/>
                </a:solidFill>
                <a:hlinkClick r:id="rId4"/>
              </a:rPr>
              <a:t>https://</a:t>
            </a:r>
            <a:r>
              <a:rPr lang="en-US" sz="2000" dirty="0" smtClean="0">
                <a:solidFill>
                  <a:schemeClr val="tx1"/>
                </a:solidFill>
                <a:hlinkClick r:id="rId4"/>
              </a:rPr>
              <a:t>achieve.lausd.net/Page/13242</a:t>
            </a:r>
            <a:endParaRPr lang="en-US" sz="2000" dirty="0" smtClean="0">
              <a:solidFill>
                <a:schemeClr val="tx1"/>
              </a:solidFill>
            </a:endParaRPr>
          </a:p>
          <a:p>
            <a:pPr>
              <a:buFont typeface="Wingdings" panose="05000000000000000000" pitchFamily="2" charset="2"/>
              <a:buChar char="§"/>
            </a:pPr>
            <a:endParaRPr lang="en-US" sz="800" dirty="0" smtClean="0">
              <a:solidFill>
                <a:schemeClr val="tx1"/>
              </a:solidFill>
            </a:endParaRPr>
          </a:p>
          <a:p>
            <a:pPr>
              <a:buFont typeface="Wingdings" panose="05000000000000000000" pitchFamily="2" charset="2"/>
              <a:buChar char="§"/>
            </a:pPr>
            <a:r>
              <a:rPr lang="en-US" sz="2000" dirty="0">
                <a:solidFill>
                  <a:schemeClr val="tx1"/>
                </a:solidFill>
              </a:rPr>
              <a:t>A list of allowable Title I expenditures for schools to reference </a:t>
            </a:r>
            <a:r>
              <a:rPr lang="en-US" sz="2000" dirty="0" smtClean="0">
                <a:solidFill>
                  <a:schemeClr val="tx1"/>
                </a:solidFill>
              </a:rPr>
              <a:t>with the </a:t>
            </a:r>
            <a:r>
              <a:rPr lang="en-US" sz="2000" dirty="0">
                <a:solidFill>
                  <a:schemeClr val="tx1"/>
                </a:solidFill>
              </a:rPr>
              <a:t>corresponding budget item number will be on the </a:t>
            </a:r>
            <a:r>
              <a:rPr lang="en-US" sz="2000" dirty="0" smtClean="0">
                <a:solidFill>
                  <a:schemeClr val="tx1"/>
                </a:solidFill>
              </a:rPr>
              <a:t>FSEP website</a:t>
            </a:r>
            <a:r>
              <a:rPr lang="en-US" sz="2000" dirty="0">
                <a:solidFill>
                  <a:schemeClr val="tx1"/>
                </a:solidFill>
              </a:rPr>
              <a:t>.  </a:t>
            </a:r>
            <a:endParaRPr lang="en-US" sz="2000" dirty="0" smtClean="0">
              <a:solidFill>
                <a:schemeClr val="tx1"/>
              </a:solidFill>
            </a:endParaRPr>
          </a:p>
          <a:p>
            <a:pPr>
              <a:buFont typeface="Wingdings" panose="05000000000000000000" pitchFamily="2" charset="2"/>
              <a:buChar char="§"/>
            </a:pPr>
            <a:endParaRPr lang="en-US" sz="800" dirty="0">
              <a:solidFill>
                <a:schemeClr val="tx1"/>
              </a:solidFill>
            </a:endParaRPr>
          </a:p>
          <a:p>
            <a:pPr>
              <a:buFont typeface="Wingdings" panose="05000000000000000000" pitchFamily="2" charset="2"/>
              <a:buChar char="§"/>
            </a:pPr>
            <a:r>
              <a:rPr lang="en-US" sz="2000" dirty="0" smtClean="0">
                <a:solidFill>
                  <a:schemeClr val="tx1"/>
                </a:solidFill>
              </a:rPr>
              <a:t>CPA </a:t>
            </a:r>
            <a:r>
              <a:rPr lang="en-US" sz="2000" dirty="0">
                <a:solidFill>
                  <a:schemeClr val="tx1"/>
                </a:solidFill>
              </a:rPr>
              <a:t>Job Description is l</a:t>
            </a:r>
            <a:r>
              <a:rPr lang="en-US" sz="2000" dirty="0" smtClean="0">
                <a:solidFill>
                  <a:schemeClr val="tx1"/>
                </a:solidFill>
              </a:rPr>
              <a:t>isted </a:t>
            </a:r>
            <a:r>
              <a:rPr lang="en-US" sz="2000" dirty="0">
                <a:solidFill>
                  <a:schemeClr val="tx1"/>
                </a:solidFill>
              </a:rPr>
              <a:t>under 2018-2019 Instructional </a:t>
            </a:r>
            <a:r>
              <a:rPr lang="en-US" sz="2000" dirty="0" smtClean="0">
                <a:solidFill>
                  <a:schemeClr val="tx1"/>
                </a:solidFill>
              </a:rPr>
              <a:t>Support section </a:t>
            </a:r>
            <a:endParaRPr lang="en-US" sz="2000" dirty="0">
              <a:solidFill>
                <a:schemeClr val="tx1"/>
              </a:solidFill>
            </a:endParaRPr>
          </a:p>
          <a:p>
            <a:pPr>
              <a:buFont typeface="Wingdings" panose="05000000000000000000" pitchFamily="2" charset="2"/>
              <a:buChar char="§"/>
            </a:pPr>
            <a:endParaRPr lang="en-US" sz="1600" dirty="0" smtClean="0"/>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28</a:t>
            </a:fld>
            <a:endParaRPr lang="en-US">
              <a:latin typeface="Garamond" panose="02020404030301010803" pitchFamily="18" charset="0"/>
            </a:endParaRPr>
          </a:p>
        </p:txBody>
      </p:sp>
      <p:sp>
        <p:nvSpPr>
          <p:cNvPr id="6" name="TextBox 5"/>
          <p:cNvSpPr txBox="1"/>
          <p:nvPr/>
        </p:nvSpPr>
        <p:spPr>
          <a:xfrm>
            <a:off x="1476375" y="914400"/>
            <a:ext cx="6324600" cy="584775"/>
          </a:xfrm>
          <a:prstGeom prst="rect">
            <a:avLst/>
          </a:prstGeom>
          <a:noFill/>
        </p:spPr>
        <p:txBody>
          <a:bodyPr wrap="square" rtlCol="0">
            <a:spAutoFit/>
          </a:bodyPr>
          <a:lstStyle/>
          <a:p>
            <a:pPr algn="ctr"/>
            <a:r>
              <a:rPr lang="en-US" sz="3200" b="1" dirty="0" smtClean="0"/>
              <a:t>New Title I Resources for the User</a:t>
            </a:r>
            <a:endParaRPr lang="en-US" sz="3200" b="1"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675" y="2209800"/>
            <a:ext cx="2743200" cy="3617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2991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3" name="Shape 37"/>
          <p:cNvSpPr/>
          <p:nvPr/>
        </p:nvSpPr>
        <p:spPr>
          <a:xfrm>
            <a:off x="185544" y="2133600"/>
            <a:ext cx="3314700" cy="413888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800" b="1" dirty="0" smtClean="0"/>
              <a:t>Program and Budget Guidelines</a:t>
            </a:r>
          </a:p>
          <a:p>
            <a:pPr marL="0" marR="0" lvl="0" indent="0" algn="ctr" rtl="0">
              <a:lnSpc>
                <a:spcPct val="100000"/>
              </a:lnSpc>
              <a:spcBef>
                <a:spcPts val="0"/>
              </a:spcBef>
              <a:spcAft>
                <a:spcPts val="0"/>
              </a:spcAft>
              <a:buClr>
                <a:schemeClr val="dk1"/>
              </a:buClr>
              <a:buSzPct val="25000"/>
              <a:buFont typeface="Arial"/>
              <a:buNone/>
            </a:pPr>
            <a:endParaRPr lang="en-US" sz="2800" b="1" dirty="0"/>
          </a:p>
          <a:p>
            <a:pPr marL="0" marR="0" lvl="0" indent="0" algn="ctr" rtl="0">
              <a:lnSpc>
                <a:spcPct val="100000"/>
              </a:lnSpc>
              <a:spcBef>
                <a:spcPts val="0"/>
              </a:spcBef>
              <a:spcAft>
                <a:spcPts val="0"/>
              </a:spcAft>
              <a:buClr>
                <a:schemeClr val="dk1"/>
              </a:buClr>
              <a:buSzPct val="25000"/>
              <a:buFont typeface="Arial"/>
              <a:buNone/>
            </a:pPr>
            <a:endParaRPr lang="en-US" sz="2800" b="1" dirty="0"/>
          </a:p>
          <a:p>
            <a:pPr marL="0" marR="0" lvl="0" indent="0" algn="ctr" rtl="0">
              <a:lnSpc>
                <a:spcPct val="100000"/>
              </a:lnSpc>
              <a:spcBef>
                <a:spcPts val="0"/>
              </a:spcBef>
              <a:spcAft>
                <a:spcPts val="0"/>
              </a:spcAft>
              <a:buClr>
                <a:schemeClr val="dk1"/>
              </a:buClr>
              <a:buSzPct val="25000"/>
              <a:buFont typeface="Arial"/>
              <a:buNone/>
            </a:pPr>
            <a:r>
              <a:rPr lang="en-US" sz="2800" b="1" dirty="0" smtClean="0"/>
              <a:t>Do’s and Don’ts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082" y="723274"/>
            <a:ext cx="4305032" cy="5804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370632" y="369331"/>
            <a:ext cx="2719581"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2-19</a:t>
            </a:r>
            <a:endParaRPr lang="en-US" sz="2000" b="1" dirty="0"/>
          </a:p>
          <a:p>
            <a:r>
              <a:rPr lang="en-US" sz="2000" b="1" dirty="0" smtClean="0"/>
              <a:t>Online: 8-25</a:t>
            </a:r>
            <a:endParaRPr lang="en-US" sz="2000" b="1" dirty="0"/>
          </a:p>
        </p:txBody>
      </p:sp>
      <p:sp>
        <p:nvSpPr>
          <p:cNvPr id="5" name="TextBox 4"/>
          <p:cNvSpPr txBox="1"/>
          <p:nvPr/>
        </p:nvSpPr>
        <p:spPr>
          <a:xfrm>
            <a:off x="4804177" y="257233"/>
            <a:ext cx="3082523" cy="461665"/>
          </a:xfrm>
          <a:prstGeom prst="rect">
            <a:avLst/>
          </a:prstGeom>
          <a:noFill/>
        </p:spPr>
        <p:txBody>
          <a:bodyPr wrap="square" rtlCol="0">
            <a:spAutoFit/>
          </a:bodyPr>
          <a:lstStyle/>
          <a:p>
            <a:r>
              <a:rPr lang="en-US" sz="2400" b="1" dirty="0">
                <a:solidFill>
                  <a:schemeClr val="bg1"/>
                </a:solidFill>
              </a:rPr>
              <a:t>Budget Guidelines:</a:t>
            </a:r>
            <a:endParaRPr lang="en-US" sz="2400" dirty="0">
              <a:solidFill>
                <a:schemeClr val="bg1"/>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019" y="138499"/>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9699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2018-2019 Budget Development Power Points </a:t>
            </a:r>
            <a:endParaRPr lang="en-US" dirty="0">
              <a:solidFill>
                <a:schemeClr val="tx1"/>
              </a:solidFill>
            </a:endParaRPr>
          </a:p>
        </p:txBody>
      </p:sp>
      <p:pic>
        <p:nvPicPr>
          <p:cNvPr id="4" name="Picture 3" descr="Local District West / Local District West - Google Chrome"/>
          <p:cNvPicPr>
            <a:picLocks noChangeAspect="1"/>
          </p:cNvPicPr>
          <p:nvPr/>
        </p:nvPicPr>
        <p:blipFill rotWithShape="1">
          <a:blip r:embed="rId2">
            <a:extLst>
              <a:ext uri="{28A0092B-C50C-407E-A947-70E740481C1C}">
                <a14:useLocalDpi xmlns:a14="http://schemas.microsoft.com/office/drawing/2010/main" val="0"/>
              </a:ext>
            </a:extLst>
          </a:blip>
          <a:srcRect l="20941" t="7778" r="22081" b="36250"/>
          <a:stretch/>
        </p:blipFill>
        <p:spPr>
          <a:xfrm>
            <a:off x="381000" y="1524000"/>
            <a:ext cx="4762500" cy="4038600"/>
          </a:xfrm>
          <a:prstGeom prst="rect">
            <a:avLst/>
          </a:prstGeom>
        </p:spPr>
      </p:pic>
      <p:pic>
        <p:nvPicPr>
          <p:cNvPr id="5" name="Picture 4" descr="Local District West / Instruction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t="10991"/>
          <a:stretch/>
        </p:blipFill>
        <p:spPr>
          <a:xfrm>
            <a:off x="5791200" y="2590800"/>
            <a:ext cx="3125289" cy="3933825"/>
          </a:xfrm>
          <a:prstGeom prst="rect">
            <a:avLst/>
          </a:prstGeom>
        </p:spPr>
      </p:pic>
      <p:sp>
        <p:nvSpPr>
          <p:cNvPr id="6" name="Right Arrow 5"/>
          <p:cNvSpPr/>
          <p:nvPr/>
        </p:nvSpPr>
        <p:spPr>
          <a:xfrm rot="16200000">
            <a:off x="933450" y="4914900"/>
            <a:ext cx="2209800"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Instruction</a:t>
            </a:r>
            <a:endParaRPr lang="en-US" dirty="0"/>
          </a:p>
        </p:txBody>
      </p:sp>
      <p:sp>
        <p:nvSpPr>
          <p:cNvPr id="8" name="Right Arrow 7"/>
          <p:cNvSpPr/>
          <p:nvPr/>
        </p:nvSpPr>
        <p:spPr>
          <a:xfrm>
            <a:off x="3657600" y="5946893"/>
            <a:ext cx="2209800"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Title 1</a:t>
            </a:r>
            <a:endParaRPr lang="en-US" dirty="0"/>
          </a:p>
        </p:txBody>
      </p:sp>
      <p:sp>
        <p:nvSpPr>
          <p:cNvPr id="7" name="TextBox 6"/>
          <p:cNvSpPr txBox="1"/>
          <p:nvPr/>
        </p:nvSpPr>
        <p:spPr>
          <a:xfrm>
            <a:off x="6248400" y="1367849"/>
            <a:ext cx="3124200" cy="584775"/>
          </a:xfrm>
          <a:prstGeom prst="rect">
            <a:avLst/>
          </a:prstGeom>
          <a:noFill/>
        </p:spPr>
        <p:txBody>
          <a:bodyPr wrap="square" rtlCol="0">
            <a:spAutoFit/>
          </a:bodyPr>
          <a:lstStyle/>
          <a:p>
            <a:r>
              <a:rPr lang="en-US" sz="3200" b="1" dirty="0">
                <a:solidFill>
                  <a:srgbClr val="C00000"/>
                </a:solidFill>
              </a:rPr>
              <a:t>l</a:t>
            </a:r>
            <a:r>
              <a:rPr lang="en-US" sz="3200" b="1" dirty="0" smtClean="0">
                <a:solidFill>
                  <a:srgbClr val="C00000"/>
                </a:solidFill>
              </a:rPr>
              <a:t>dwest.net</a:t>
            </a:r>
            <a:endParaRPr lang="en-US" sz="3200" b="1" dirty="0">
              <a:solidFill>
                <a:srgbClr val="C00000"/>
              </a:solidFill>
            </a:endParaRPr>
          </a:p>
        </p:txBody>
      </p:sp>
    </p:spTree>
    <p:extLst>
      <p:ext uri="{BB962C8B-B14F-4D97-AF65-F5344CB8AC3E}">
        <p14:creationId xmlns:p14="http://schemas.microsoft.com/office/powerpoint/2010/main" val="1967730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3" name="Shape 37"/>
          <p:cNvSpPr/>
          <p:nvPr/>
        </p:nvSpPr>
        <p:spPr>
          <a:xfrm>
            <a:off x="3448050" y="381000"/>
            <a:ext cx="5379926"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a:p>
            <a:pPr lvl="0" algn="ctr">
              <a:buClr>
                <a:schemeClr val="dk1"/>
              </a:buClr>
              <a:buSzPct val="25000"/>
            </a:pPr>
            <a:r>
              <a:rPr lang="en-US" sz="3600" b="1" dirty="0">
                <a:cs typeface="Arial" panose="020B0604020202020204" pitchFamily="34" charset="0"/>
              </a:rPr>
              <a:t>Budget-At-A-Glance</a:t>
            </a:r>
            <a:br>
              <a:rPr lang="en-US" sz="3600" b="1" dirty="0">
                <a:cs typeface="Arial" panose="020B0604020202020204" pitchFamily="34" charset="0"/>
              </a:rPr>
            </a:br>
            <a:endParaRPr lang="en-US" sz="3300" b="1" i="0" u="none" strike="noStrike" cap="none" dirty="0">
              <a:solidFill>
                <a:srgbClr val="1464B4"/>
              </a:solidFill>
              <a:sym typeface="Arial"/>
            </a:endParaRPr>
          </a:p>
        </p:txBody>
      </p:sp>
      <p:sp>
        <p:nvSpPr>
          <p:cNvPr id="9" name="TextBox 8"/>
          <p:cNvSpPr txBox="1"/>
          <p:nvPr/>
        </p:nvSpPr>
        <p:spPr>
          <a:xfrm>
            <a:off x="1359360" y="311095"/>
            <a:ext cx="2069640"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16-17</a:t>
            </a:r>
            <a:endParaRPr lang="en-US" sz="2000" b="1" dirty="0"/>
          </a:p>
          <a:p>
            <a:r>
              <a:rPr lang="en-US" sz="2000" b="1" dirty="0"/>
              <a:t>Online: </a:t>
            </a:r>
            <a:r>
              <a:rPr lang="en-US" sz="2000" b="1" dirty="0" smtClean="0"/>
              <a:t>27-28</a:t>
            </a:r>
            <a:endParaRPr lang="en-US" sz="2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60" y="2274627"/>
            <a:ext cx="2258423" cy="321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39" t="4151" r="3033" b="8606"/>
          <a:stretch/>
        </p:blipFill>
        <p:spPr bwMode="auto">
          <a:xfrm>
            <a:off x="253251" y="4861443"/>
            <a:ext cx="2686050" cy="175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5918" y="1981200"/>
            <a:ext cx="2819400" cy="369332"/>
          </a:xfrm>
          <a:prstGeom prst="rect">
            <a:avLst/>
          </a:prstGeom>
          <a:noFill/>
        </p:spPr>
        <p:txBody>
          <a:bodyPr wrap="square" rtlCol="0">
            <a:spAutoFit/>
          </a:bodyPr>
          <a:lstStyle/>
          <a:p>
            <a:r>
              <a:rPr lang="en-US" b="1" dirty="0" smtClean="0"/>
              <a:t>Direct Services</a:t>
            </a:r>
            <a:endParaRPr lang="en-US" b="1" dirty="0"/>
          </a:p>
        </p:txBody>
      </p:sp>
      <p:sp>
        <p:nvSpPr>
          <p:cNvPr id="8" name="TextBox 7"/>
          <p:cNvSpPr txBox="1"/>
          <p:nvPr/>
        </p:nvSpPr>
        <p:spPr>
          <a:xfrm>
            <a:off x="2939301" y="5257800"/>
            <a:ext cx="4114800" cy="369332"/>
          </a:xfrm>
          <a:prstGeom prst="rect">
            <a:avLst/>
          </a:prstGeom>
          <a:noFill/>
        </p:spPr>
        <p:txBody>
          <a:bodyPr wrap="square" rtlCol="0">
            <a:spAutoFit/>
          </a:bodyPr>
          <a:lstStyle/>
          <a:p>
            <a:r>
              <a:rPr lang="en-US" b="1" dirty="0" smtClean="0"/>
              <a:t>Indirect Services- 10% maximum</a:t>
            </a:r>
            <a:endParaRPr lang="en-US" b="1"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160" y="259659"/>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Content Placeholder 1"/>
          <p:cNvSpPr txBox="1">
            <a:spLocks/>
          </p:cNvSpPr>
          <p:nvPr/>
        </p:nvSpPr>
        <p:spPr>
          <a:xfrm>
            <a:off x="3276600" y="2488128"/>
            <a:ext cx="5299305" cy="3916363"/>
          </a:xfrm>
          <a:prstGeom prst="rect">
            <a:avLst/>
          </a:prstGeom>
          <a:noFill/>
          <a:ln>
            <a:noFill/>
          </a:ln>
        </p:spPr>
        <p:txBody>
          <a:bodyPr vert="horz" lIns="91425" tIns="91425" rIns="91425" bIns="91425" rtlCol="0" anchor="t" anchorCtr="0">
            <a:normAutofit/>
          </a:bodyPr>
          <a:lstStyle>
            <a:lvl1pPr marL="0" marR="0" lvl="0" indent="0" algn="l" defTabSz="914400" rtl="0" eaLnBrk="1" latinLnBrk="0" hangingPunct="1">
              <a:lnSpc>
                <a:spcPct val="100000"/>
              </a:lnSpc>
              <a:spcBef>
                <a:spcPts val="0"/>
              </a:spcBef>
              <a:spcAft>
                <a:spcPts val="0"/>
              </a:spcAft>
              <a:buClr>
                <a:schemeClr val="dk1"/>
              </a:buClr>
              <a:buSzPct val="100000"/>
              <a:buFont typeface="Arial"/>
              <a:buNone/>
              <a:defRPr sz="1400" b="0" i="0" u="none" strike="noStrike" kern="1200" cap="none">
                <a:solidFill>
                  <a:srgbClr val="000000"/>
                </a:solidFill>
                <a:latin typeface="Arial"/>
                <a:ea typeface="Arial"/>
                <a:cs typeface="Arial"/>
                <a:sym typeface="Arial"/>
              </a:defRPr>
            </a:lvl1pPr>
            <a:lvl2pPr marL="0" marR="0" lvl="1" indent="0" algn="l" defTabSz="914400" rtl="0" eaLnBrk="1" latinLnBrk="0" hangingPunct="1">
              <a:lnSpc>
                <a:spcPct val="100000"/>
              </a:lnSpc>
              <a:spcBef>
                <a:spcPts val="0"/>
              </a:spcBef>
              <a:spcAft>
                <a:spcPts val="0"/>
              </a:spcAft>
              <a:buClr>
                <a:schemeClr val="dk1"/>
              </a:buClr>
              <a:buSzPct val="100000"/>
              <a:buFont typeface="Arial"/>
              <a:buNone/>
              <a:defRPr sz="1400" b="0" i="0" u="none" strike="noStrike" kern="1200" cap="none">
                <a:solidFill>
                  <a:srgbClr val="000000"/>
                </a:solidFill>
                <a:latin typeface="Arial"/>
                <a:ea typeface="Arial"/>
                <a:cs typeface="Arial"/>
                <a:sym typeface="Arial"/>
              </a:defRPr>
            </a:lvl2pPr>
            <a:lvl3pPr marL="0" marR="0" lvl="2" indent="0" algn="l" defTabSz="914400" rtl="0" eaLnBrk="1" latinLnBrk="0" hangingPunct="1">
              <a:lnSpc>
                <a:spcPct val="100000"/>
              </a:lnSpc>
              <a:spcBef>
                <a:spcPts val="0"/>
              </a:spcBef>
              <a:spcAft>
                <a:spcPts val="0"/>
              </a:spcAft>
              <a:buClr>
                <a:schemeClr val="dk1"/>
              </a:buClr>
              <a:buSzPct val="100000"/>
              <a:buFont typeface="Arial"/>
              <a:buNone/>
              <a:defRPr sz="1400" b="0" i="0" u="none" strike="noStrike" kern="1200" cap="none">
                <a:solidFill>
                  <a:srgbClr val="000000"/>
                </a:solidFill>
                <a:latin typeface="Arial"/>
                <a:ea typeface="Arial"/>
                <a:cs typeface="Arial"/>
                <a:sym typeface="Arial"/>
              </a:defRPr>
            </a:lvl3pPr>
            <a:lvl4pPr marL="0" marR="0" lvl="3" indent="0" algn="l" defTabSz="914400" rtl="0" eaLnBrk="1" latinLnBrk="0" hangingPunct="1">
              <a:lnSpc>
                <a:spcPct val="100000"/>
              </a:lnSpc>
              <a:spcBef>
                <a:spcPts val="0"/>
              </a:spcBef>
              <a:spcAft>
                <a:spcPts val="0"/>
              </a:spcAft>
              <a:buClr>
                <a:schemeClr val="dk1"/>
              </a:buClr>
              <a:buSzPct val="100000"/>
              <a:buFont typeface="Arial"/>
              <a:buNone/>
              <a:defRPr sz="1400" b="0" i="0" u="none" strike="noStrike" kern="1200" cap="none">
                <a:solidFill>
                  <a:srgbClr val="000000"/>
                </a:solidFill>
                <a:latin typeface="Arial"/>
                <a:ea typeface="Arial"/>
                <a:cs typeface="Arial"/>
                <a:sym typeface="Arial"/>
              </a:defRPr>
            </a:lvl4pPr>
            <a:lvl5pPr marL="0" marR="0" lvl="4" indent="0" algn="l" defTabSz="914400" rtl="0" eaLnBrk="1" latinLnBrk="0" hangingPunct="1">
              <a:lnSpc>
                <a:spcPct val="100000"/>
              </a:lnSpc>
              <a:spcBef>
                <a:spcPts val="0"/>
              </a:spcBef>
              <a:spcAft>
                <a:spcPts val="0"/>
              </a:spcAft>
              <a:buClr>
                <a:schemeClr val="dk1"/>
              </a:buClr>
              <a:buSzPct val="100000"/>
              <a:buFont typeface="Arial"/>
              <a:buNone/>
              <a:defRPr sz="1400" b="0" i="0" u="none" strike="noStrike" kern="1200" cap="none">
                <a:solidFill>
                  <a:srgbClr val="000000"/>
                </a:solidFill>
                <a:latin typeface="Arial"/>
                <a:ea typeface="Arial"/>
                <a:cs typeface="Arial"/>
                <a:sym typeface="Arial"/>
              </a:defRPr>
            </a:lvl5pPr>
            <a:lvl6pPr marL="0" marR="0" lvl="5" indent="0" algn="l" defTabSz="914400" rtl="0" eaLnBrk="1" latinLnBrk="0" hangingPunct="1">
              <a:lnSpc>
                <a:spcPct val="100000"/>
              </a:lnSpc>
              <a:spcBef>
                <a:spcPts val="0"/>
              </a:spcBef>
              <a:spcAft>
                <a:spcPts val="0"/>
              </a:spcAft>
              <a:buClr>
                <a:schemeClr val="dk1"/>
              </a:buClr>
              <a:buFont typeface="Arial"/>
              <a:buNone/>
              <a:defRPr sz="1400" b="0" i="0" u="none" strike="noStrike" kern="1200" cap="none">
                <a:solidFill>
                  <a:srgbClr val="000000"/>
                </a:solidFill>
                <a:latin typeface="Arial"/>
                <a:ea typeface="Arial"/>
                <a:cs typeface="Arial"/>
                <a:sym typeface="Arial"/>
              </a:defRPr>
            </a:lvl6pPr>
            <a:lvl7pPr marL="0" marR="0" lvl="6" indent="0" algn="l" defTabSz="914400" rtl="0" eaLnBrk="1" latinLnBrk="0" hangingPunct="1">
              <a:lnSpc>
                <a:spcPct val="100000"/>
              </a:lnSpc>
              <a:spcBef>
                <a:spcPts val="0"/>
              </a:spcBef>
              <a:spcAft>
                <a:spcPts val="0"/>
              </a:spcAft>
              <a:buClr>
                <a:schemeClr val="dk1"/>
              </a:buClr>
              <a:buFont typeface="Arial"/>
              <a:buNone/>
              <a:defRPr sz="1400" b="0" i="0" u="none" strike="noStrike" kern="1200" cap="none">
                <a:solidFill>
                  <a:srgbClr val="000000"/>
                </a:solidFill>
                <a:latin typeface="Arial"/>
                <a:ea typeface="Arial"/>
                <a:cs typeface="Arial"/>
                <a:sym typeface="Arial"/>
              </a:defRPr>
            </a:lvl7pPr>
            <a:lvl8pPr marL="0" marR="0" lvl="7" indent="0" algn="l" defTabSz="914400" rtl="0" eaLnBrk="1" latinLnBrk="0" hangingPunct="1">
              <a:lnSpc>
                <a:spcPct val="100000"/>
              </a:lnSpc>
              <a:spcBef>
                <a:spcPts val="0"/>
              </a:spcBef>
              <a:spcAft>
                <a:spcPts val="0"/>
              </a:spcAft>
              <a:buClr>
                <a:schemeClr val="dk1"/>
              </a:buClr>
              <a:buFont typeface="Arial"/>
              <a:buNone/>
              <a:defRPr sz="1400" b="0" i="0" u="none" strike="noStrike" kern="1200" cap="none">
                <a:solidFill>
                  <a:srgbClr val="000000"/>
                </a:solidFill>
                <a:latin typeface="Arial"/>
                <a:ea typeface="Arial"/>
                <a:cs typeface="Arial"/>
                <a:sym typeface="Arial"/>
              </a:defRPr>
            </a:lvl8pPr>
            <a:lvl9pPr marL="0" marR="0" lvl="8" indent="0" algn="l" defTabSz="914400" rtl="0" eaLnBrk="1" latinLnBrk="0" hangingPunct="1">
              <a:lnSpc>
                <a:spcPct val="100000"/>
              </a:lnSpc>
              <a:spcBef>
                <a:spcPts val="0"/>
              </a:spcBef>
              <a:spcAft>
                <a:spcPts val="0"/>
              </a:spcAft>
              <a:buClr>
                <a:schemeClr val="dk1"/>
              </a:buClr>
              <a:buFont typeface="Arial"/>
              <a:buNone/>
              <a:defRPr sz="1400" b="0" i="0" u="none" strike="noStrike" kern="1200" cap="none">
                <a:solidFill>
                  <a:srgbClr val="000000"/>
                </a:solidFill>
                <a:latin typeface="Arial"/>
                <a:ea typeface="Arial"/>
                <a:cs typeface="Arial"/>
                <a:sym typeface="Arial"/>
              </a:defRPr>
            </a:lvl9pPr>
          </a:lstStyle>
          <a:p>
            <a:r>
              <a:rPr lang="en-US" sz="2000" dirty="0" smtClean="0"/>
              <a:t>The following items are now Direct Services and will not count toward the 10% maximum for Indirect Services</a:t>
            </a:r>
          </a:p>
          <a:p>
            <a:pPr marL="273050" indent="128588">
              <a:buFont typeface="Wingdings" panose="05000000000000000000" pitchFamily="2" charset="2"/>
              <a:buChar char="ü"/>
            </a:pPr>
            <a:r>
              <a:rPr lang="en-US" sz="2000" dirty="0" smtClean="0"/>
              <a:t>CPA X-Time (Indirect)</a:t>
            </a:r>
          </a:p>
          <a:p>
            <a:pPr marL="273050" indent="128588">
              <a:buFont typeface="Wingdings" panose="05000000000000000000" pitchFamily="2" charset="2"/>
              <a:buChar char="ü"/>
            </a:pPr>
            <a:r>
              <a:rPr lang="en-US" sz="2000" dirty="0" smtClean="0"/>
              <a:t>Differentials – Coordinating</a:t>
            </a:r>
          </a:p>
          <a:p>
            <a:pPr marL="273050" indent="128588">
              <a:buFont typeface="Wingdings" panose="05000000000000000000" pitchFamily="2" charset="2"/>
              <a:buChar char="ü"/>
            </a:pPr>
            <a:r>
              <a:rPr lang="en-US" sz="2000" dirty="0" smtClean="0"/>
              <a:t>Limited Contract Teacher (Coordinating) </a:t>
            </a:r>
          </a:p>
          <a:p>
            <a:pPr marL="273050" indent="128588">
              <a:buFont typeface="Wingdings" panose="05000000000000000000" pitchFamily="2" charset="2"/>
              <a:buChar char="ü"/>
            </a:pPr>
            <a:r>
              <a:rPr lang="en-US" sz="2000" dirty="0" smtClean="0"/>
              <a:t>Teacher X-Time (Indirect)</a:t>
            </a:r>
          </a:p>
          <a:p>
            <a:pPr marL="273050"/>
            <a:endParaRPr lang="en-US" sz="2000" dirty="0" smtClean="0"/>
          </a:p>
          <a:p>
            <a:endParaRPr lang="en-US" sz="2000" dirty="0" smtClean="0"/>
          </a:p>
          <a:p>
            <a:endParaRPr lang="en-US" sz="2000" dirty="0"/>
          </a:p>
          <a:p>
            <a:r>
              <a:rPr lang="en-US" sz="2000" dirty="0" smtClean="0"/>
              <a:t>Admin X-Time is still indirect</a:t>
            </a:r>
            <a:endParaRPr lang="en-US" sz="2000" dirty="0"/>
          </a:p>
        </p:txBody>
      </p:sp>
    </p:spTree>
    <p:extLst>
      <p:ext uri="{BB962C8B-B14F-4D97-AF65-F5344CB8AC3E}">
        <p14:creationId xmlns:p14="http://schemas.microsoft.com/office/powerpoint/2010/main" val="41093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31</a:t>
            </a:fld>
            <a:endParaRPr lang="en-US" sz="1300" b="0" i="0" u="none" strike="noStrike" cap="none">
              <a:solidFill>
                <a:schemeClr val="dk1"/>
              </a:solidFill>
              <a:latin typeface="Arial"/>
              <a:ea typeface="Arial"/>
              <a:cs typeface="Arial"/>
              <a:sym typeface="Aria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2527"/>
            <a:ext cx="5410200" cy="622436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69" y="122527"/>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359360" y="311095"/>
            <a:ext cx="2069640"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18-29</a:t>
            </a:r>
            <a:endParaRPr lang="en-US" sz="2000" b="1" dirty="0"/>
          </a:p>
          <a:p>
            <a:r>
              <a:rPr lang="en-US" sz="2000" b="1" dirty="0"/>
              <a:t>Online: </a:t>
            </a:r>
            <a:r>
              <a:rPr lang="en-US" sz="2000" b="1" dirty="0" smtClean="0"/>
              <a:t>31-42</a:t>
            </a:r>
            <a:endParaRPr lang="en-US" sz="2000" b="1"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75" y="1828800"/>
            <a:ext cx="3724431" cy="485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574" y="4953000"/>
            <a:ext cx="3581400" cy="1200329"/>
          </a:xfrm>
          <a:prstGeom prst="rect">
            <a:avLst/>
          </a:prstGeom>
          <a:noFill/>
        </p:spPr>
        <p:txBody>
          <a:bodyPr wrap="square" rtlCol="0">
            <a:spAutoFit/>
          </a:bodyPr>
          <a:lstStyle/>
          <a:p>
            <a:pPr algn="ctr"/>
            <a:r>
              <a:rPr lang="en-US" sz="1200" b="1" dirty="0" smtClean="0"/>
              <a:t>Certificated</a:t>
            </a:r>
          </a:p>
          <a:p>
            <a:pPr algn="ctr"/>
            <a:r>
              <a:rPr lang="en-US" sz="1200" b="1" dirty="0" smtClean="0"/>
              <a:t>Classified</a:t>
            </a:r>
          </a:p>
          <a:p>
            <a:pPr algn="ctr"/>
            <a:r>
              <a:rPr lang="en-US" sz="1200" b="1" dirty="0" smtClean="0"/>
              <a:t>Unclassified</a:t>
            </a:r>
          </a:p>
          <a:p>
            <a:pPr algn="ctr"/>
            <a:r>
              <a:rPr lang="en-US" sz="1200" b="1" dirty="0" smtClean="0"/>
              <a:t>Contract</a:t>
            </a:r>
          </a:p>
          <a:p>
            <a:pPr algn="ctr"/>
            <a:r>
              <a:rPr lang="en-US" sz="1200" b="1" dirty="0" smtClean="0"/>
              <a:t>Conferences, PD, Curricular Trips</a:t>
            </a:r>
          </a:p>
          <a:p>
            <a:pPr algn="ctr"/>
            <a:r>
              <a:rPr lang="en-US" sz="1200" b="1" dirty="0" smtClean="0"/>
              <a:t>Equipment, Supplies, Expense Reimbursement</a:t>
            </a:r>
            <a:endParaRPr lang="en-US" sz="1200" b="1" dirty="0"/>
          </a:p>
        </p:txBody>
      </p:sp>
    </p:spTree>
    <p:extLst>
      <p:ext uri="{BB962C8B-B14F-4D97-AF65-F5344CB8AC3E}">
        <p14:creationId xmlns:p14="http://schemas.microsoft.com/office/powerpoint/2010/main" val="332303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32</a:t>
            </a:fld>
            <a:endParaRPr lang="en-US" sz="1300" b="0" i="0" u="none" strike="noStrike" cap="none">
              <a:solidFill>
                <a:schemeClr val="dk1"/>
              </a:solidFill>
              <a:latin typeface="Arial"/>
              <a:ea typeface="Arial"/>
              <a:cs typeface="Arial"/>
              <a:sym typeface="Aria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10" y="176917"/>
            <a:ext cx="5160508" cy="6335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395219" y="369331"/>
            <a:ext cx="1972352"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29-39</a:t>
            </a:r>
            <a:endParaRPr lang="en-US" sz="2000" b="1" dirty="0"/>
          </a:p>
          <a:p>
            <a:r>
              <a:rPr lang="en-US" sz="2000" b="1" dirty="0" smtClean="0"/>
              <a:t>Online: 45-55</a:t>
            </a:r>
            <a:endParaRPr lang="en-US" sz="2000" b="1"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8" t="2650" r="3365"/>
          <a:stretch/>
        </p:blipFill>
        <p:spPr bwMode="auto">
          <a:xfrm>
            <a:off x="559559" y="2088107"/>
            <a:ext cx="2961564" cy="3928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ight Arrow 4"/>
          <p:cNvSpPr/>
          <p:nvPr/>
        </p:nvSpPr>
        <p:spPr>
          <a:xfrm>
            <a:off x="3285684" y="3465269"/>
            <a:ext cx="12192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69" y="122527"/>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340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300" b="0" i="0" u="none" strike="noStrike" cap="none" smtClean="0">
                <a:solidFill>
                  <a:schemeClr val="dk1"/>
                </a:solidFill>
                <a:latin typeface="Arial"/>
                <a:ea typeface="Arial"/>
                <a:cs typeface="Arial"/>
                <a:sym typeface="Arial"/>
              </a:rPr>
              <a:t>33</a:t>
            </a:fld>
            <a:endParaRPr lang="en-US" sz="1300" b="0" i="0" u="none" strike="noStrike" cap="none">
              <a:solidFill>
                <a:schemeClr val="dk1"/>
              </a:solidFill>
              <a:latin typeface="Arial"/>
              <a:ea typeface="Arial"/>
              <a:cs typeface="Arial"/>
              <a:sym typeface="Aria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10" y="176917"/>
            <a:ext cx="5160508" cy="6335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395219" y="369331"/>
            <a:ext cx="1972352"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40-52</a:t>
            </a:r>
            <a:endParaRPr lang="en-US" sz="2000" b="1" dirty="0"/>
          </a:p>
          <a:p>
            <a:r>
              <a:rPr lang="en-US" sz="2000" b="1" dirty="0" smtClean="0"/>
              <a:t>Online: 57-69</a:t>
            </a:r>
            <a:endParaRPr lang="en-US" sz="2000" b="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0"/>
            <a:ext cx="319798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285684" y="3465269"/>
            <a:ext cx="12192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69" y="122527"/>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2189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bg1"/>
                </a:solidFill>
                <a:latin typeface="Garamond" panose="02020404030301010803" pitchFamily="18" charset="0"/>
              </a:rPr>
              <a:t>What’s New for 2018-2019</a:t>
            </a:r>
            <a:endParaRPr lang="en-US" sz="3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895600"/>
            <a:ext cx="8382000" cy="3733800"/>
          </a:xfrm>
        </p:spPr>
        <p:txBody>
          <a:bodyPr>
            <a:noAutofit/>
          </a:bodyPr>
          <a:lstStyle/>
          <a:p>
            <a:pPr marL="0" indent="0">
              <a:buNone/>
            </a:pPr>
            <a:endParaRPr lang="en-US" sz="1600" b="1" dirty="0"/>
          </a:p>
          <a:p>
            <a:pPr marL="0" indent="0">
              <a:buNone/>
            </a:pPr>
            <a:endParaRPr lang="en-US" sz="1600" b="1"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34</a:t>
            </a:fld>
            <a:endParaRPr lang="en-US">
              <a:latin typeface="Garamond" panose="02020404030301010803" pitchFamily="18" charset="0"/>
            </a:endParaRPr>
          </a:p>
        </p:txBody>
      </p:sp>
      <p:sp>
        <p:nvSpPr>
          <p:cNvPr id="4" name="TextBox 3"/>
          <p:cNvSpPr txBox="1"/>
          <p:nvPr/>
        </p:nvSpPr>
        <p:spPr>
          <a:xfrm>
            <a:off x="133350" y="838200"/>
            <a:ext cx="8991600" cy="569387"/>
          </a:xfrm>
          <a:prstGeom prst="rect">
            <a:avLst/>
          </a:prstGeom>
          <a:noFill/>
        </p:spPr>
        <p:txBody>
          <a:bodyPr wrap="square" rtlCol="0">
            <a:spAutoFit/>
          </a:bodyPr>
          <a:lstStyle/>
          <a:p>
            <a:pPr algn="ctr"/>
            <a:r>
              <a:rPr lang="en-US" sz="3000" b="1" dirty="0" smtClean="0"/>
              <a:t>Title I Policy Changes –General Supplies-Technology</a:t>
            </a:r>
            <a:endParaRPr lang="en-US" sz="3000" b="1" dirty="0"/>
          </a:p>
        </p:txBody>
      </p:sp>
      <p:sp>
        <p:nvSpPr>
          <p:cNvPr id="6" name="Rectangle 5"/>
          <p:cNvSpPr/>
          <p:nvPr/>
        </p:nvSpPr>
        <p:spPr>
          <a:xfrm>
            <a:off x="228600" y="2426017"/>
            <a:ext cx="8305800" cy="4431983"/>
          </a:xfrm>
          <a:prstGeom prst="rect">
            <a:avLst/>
          </a:prstGeom>
        </p:spPr>
        <p:txBody>
          <a:bodyPr wrap="square">
            <a:spAutoFit/>
          </a:bodyPr>
          <a:lstStyle/>
          <a:p>
            <a:pPr marL="342900" indent="-342900">
              <a:buFont typeface="Wingdings" panose="05000000000000000000" pitchFamily="2" charset="2"/>
              <a:buChar char="§"/>
            </a:pPr>
            <a:r>
              <a:rPr lang="en-US" sz="2000" b="1" dirty="0"/>
              <a:t>Purchasing of General </a:t>
            </a:r>
            <a:r>
              <a:rPr lang="en-US" sz="2000" b="1" dirty="0" smtClean="0"/>
              <a:t>Supplies-Technology</a:t>
            </a:r>
            <a:r>
              <a:rPr lang="en-US" sz="2000" b="1" dirty="0"/>
              <a:t>:</a:t>
            </a:r>
            <a:r>
              <a:rPr lang="en-US" sz="2000" dirty="0"/>
              <a:t> </a:t>
            </a:r>
            <a:endParaRPr lang="en-US" sz="2000" dirty="0" smtClean="0"/>
          </a:p>
          <a:p>
            <a:pPr marL="800100" lvl="1" indent="-342900">
              <a:buFont typeface="Arial" panose="020B0604020202020204" pitchFamily="34" charset="0"/>
              <a:buChar char="•"/>
            </a:pPr>
            <a:r>
              <a:rPr lang="en-US" sz="2000" dirty="0" smtClean="0"/>
              <a:t>Expenditures </a:t>
            </a:r>
            <a:r>
              <a:rPr lang="en-US" sz="2000" dirty="0"/>
              <a:t>for General </a:t>
            </a:r>
            <a:r>
              <a:rPr lang="en-US" sz="2000" dirty="0" smtClean="0"/>
              <a:t>Supplies-Technology </a:t>
            </a:r>
            <a:r>
              <a:rPr lang="en-US" sz="2000" dirty="0"/>
              <a:t>are restricted to items of equipment with a total final cost of less than $500 (including tax, shipping, and other ancillary charges) </a:t>
            </a:r>
            <a:endParaRPr lang="en-US" sz="2000" dirty="0" smtClean="0"/>
          </a:p>
          <a:p>
            <a:pPr marL="628650" lvl="1" indent="-171450">
              <a:buFont typeface="Arial" panose="020B0604020202020204" pitchFamily="34" charset="0"/>
              <a:buChar char="•"/>
            </a:pPr>
            <a:endParaRPr lang="en-US" sz="800" dirty="0" smtClean="0"/>
          </a:p>
          <a:p>
            <a:pPr marL="800100" lvl="1" indent="-342900">
              <a:buFont typeface="Arial" panose="020B0604020202020204" pitchFamily="34" charset="0"/>
              <a:buChar char="•"/>
            </a:pPr>
            <a:r>
              <a:rPr lang="en-US" sz="2000" dirty="0" smtClean="0"/>
              <a:t>Examples </a:t>
            </a:r>
            <a:r>
              <a:rPr lang="en-US" sz="2000" dirty="0"/>
              <a:t>include laptops, IPADs, netbooks, projectors, document cameras, e-readers, graphing </a:t>
            </a:r>
            <a:r>
              <a:rPr lang="en-US" sz="2000" dirty="0" smtClean="0"/>
              <a:t>calculators, </a:t>
            </a:r>
            <a:r>
              <a:rPr lang="en-US" sz="2000" dirty="0"/>
              <a:t>classroom printers</a:t>
            </a:r>
            <a:r>
              <a:rPr lang="en-US" sz="2000" dirty="0" smtClean="0"/>
              <a:t>, Fire sticks, Apple TV, </a:t>
            </a:r>
            <a:r>
              <a:rPr lang="en-US" sz="2000" dirty="0" err="1" smtClean="0"/>
              <a:t>flashdrives</a:t>
            </a:r>
            <a:r>
              <a:rPr lang="en-US" sz="2000" dirty="0" smtClean="0"/>
              <a:t>/memory cards, speakers, headphones, </a:t>
            </a:r>
            <a:r>
              <a:rPr lang="en-US" sz="2000" dirty="0"/>
              <a:t>etc.  </a:t>
            </a:r>
            <a:endParaRPr lang="en-US" sz="2000" dirty="0" smtClean="0"/>
          </a:p>
          <a:p>
            <a:pPr marL="342900" indent="-342900">
              <a:buFont typeface="Wingdings" panose="05000000000000000000" pitchFamily="2" charset="2"/>
              <a:buChar char="§"/>
            </a:pPr>
            <a:endParaRPr lang="en-US" sz="2000" u="sng" dirty="0"/>
          </a:p>
          <a:p>
            <a:pPr marL="342900" indent="-342900">
              <a:buFont typeface="Wingdings" panose="05000000000000000000" pitchFamily="2" charset="2"/>
              <a:buChar char="§"/>
            </a:pPr>
            <a:r>
              <a:rPr lang="en-US" sz="2000" dirty="0" smtClean="0">
                <a:solidFill>
                  <a:srgbClr val="C00000"/>
                </a:solidFill>
              </a:rPr>
              <a:t>Although </a:t>
            </a:r>
            <a:r>
              <a:rPr lang="en-US" sz="2000" dirty="0">
                <a:solidFill>
                  <a:srgbClr val="C00000"/>
                </a:solidFill>
              </a:rPr>
              <a:t>these items are not required to be listed on the categorical equipment inventory, a red label should be placed on them and the school should have a system in place for tracking and safeguarding these attractive items</a:t>
            </a:r>
            <a:r>
              <a:rPr lang="en-US" sz="2000" dirty="0" smtClean="0">
                <a:solidFill>
                  <a:srgbClr val="C00000"/>
                </a:solidFill>
              </a:rPr>
              <a:t>.</a:t>
            </a:r>
          </a:p>
          <a:p>
            <a:endParaRPr lang="en-US" sz="1400" dirty="0"/>
          </a:p>
        </p:txBody>
      </p:sp>
      <p:pic>
        <p:nvPicPr>
          <p:cNvPr id="12292" name="Picture 4" descr="C:\Users\celina.reynoso\AppData\Local\Microsoft\Windows\Temporary Internet Files\Content.IE5\6DFOLSL0\Perangkat_Keras_Komputer_Input_Devi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93329"/>
            <a:ext cx="1752600" cy="1347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6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bg1"/>
                </a:solidFill>
                <a:latin typeface="Garamond" panose="02020404030301010803" pitchFamily="18" charset="0"/>
              </a:rPr>
              <a:t>What’s New for 2018-2019</a:t>
            </a:r>
            <a:endParaRPr lang="en-US" sz="3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666999"/>
            <a:ext cx="7848600" cy="3962401"/>
          </a:xfrm>
        </p:spPr>
        <p:txBody>
          <a:bodyPr>
            <a:noAutofit/>
          </a:bodyPr>
          <a:lstStyle/>
          <a:p>
            <a:pPr marL="0" indent="0">
              <a:buNone/>
            </a:pPr>
            <a:endParaRPr lang="en-US" sz="1600" b="1" dirty="0"/>
          </a:p>
          <a:p>
            <a:pPr marL="0" indent="0">
              <a:buNone/>
            </a:pPr>
            <a:endParaRPr lang="en-US" sz="1600" b="1"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35</a:t>
            </a:fld>
            <a:endParaRPr lang="en-US">
              <a:latin typeface="Garamond" panose="02020404030301010803" pitchFamily="18" charset="0"/>
            </a:endParaRPr>
          </a:p>
        </p:txBody>
      </p:sp>
      <p:sp>
        <p:nvSpPr>
          <p:cNvPr id="4" name="TextBox 3"/>
          <p:cNvSpPr txBox="1"/>
          <p:nvPr/>
        </p:nvSpPr>
        <p:spPr>
          <a:xfrm>
            <a:off x="0" y="838200"/>
            <a:ext cx="9144000" cy="553998"/>
          </a:xfrm>
          <a:prstGeom prst="rect">
            <a:avLst/>
          </a:prstGeom>
          <a:noFill/>
        </p:spPr>
        <p:txBody>
          <a:bodyPr wrap="square" rtlCol="0">
            <a:spAutoFit/>
          </a:bodyPr>
          <a:lstStyle/>
          <a:p>
            <a:pPr algn="ctr"/>
            <a:r>
              <a:rPr lang="en-US" sz="3000" b="1" dirty="0" smtClean="0"/>
              <a:t>Title I Policy Changes – General Supplies-Technology</a:t>
            </a:r>
            <a:endParaRPr lang="en-US" sz="3000" b="1" dirty="0"/>
          </a:p>
        </p:txBody>
      </p:sp>
      <p:sp>
        <p:nvSpPr>
          <p:cNvPr id="6" name="Rectangle 5"/>
          <p:cNvSpPr/>
          <p:nvPr/>
        </p:nvSpPr>
        <p:spPr>
          <a:xfrm>
            <a:off x="419100" y="2438400"/>
            <a:ext cx="8305800" cy="3970318"/>
          </a:xfrm>
          <a:prstGeom prst="rect">
            <a:avLst/>
          </a:prstGeom>
        </p:spPr>
        <p:txBody>
          <a:bodyPr wrap="square">
            <a:spAutoFit/>
          </a:bodyPr>
          <a:lstStyle/>
          <a:p>
            <a:r>
              <a:rPr lang="en-US" dirty="0" smtClean="0"/>
              <a:t>Additional </a:t>
            </a:r>
            <a:r>
              <a:rPr lang="en-US" dirty="0"/>
              <a:t>technology accessories such as tablet </a:t>
            </a:r>
            <a:r>
              <a:rPr lang="en-US" dirty="0" smtClean="0"/>
              <a:t>keyboards, </a:t>
            </a:r>
            <a:r>
              <a:rPr lang="en-US" dirty="0"/>
              <a:t>extra computer mouse, </a:t>
            </a:r>
            <a:r>
              <a:rPr lang="en-US" dirty="0" smtClean="0"/>
              <a:t>cases, </a:t>
            </a:r>
            <a:r>
              <a:rPr lang="en-US" dirty="0"/>
              <a:t>computer </a:t>
            </a:r>
            <a:r>
              <a:rPr lang="en-US" dirty="0" smtClean="0"/>
              <a:t>bags may </a:t>
            </a:r>
            <a:r>
              <a:rPr lang="en-US" dirty="0"/>
              <a:t>be purchased as General Supplies, Technology </a:t>
            </a:r>
            <a:r>
              <a:rPr lang="en-US" dirty="0" smtClean="0"/>
              <a:t>if:</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cost of the item is less than $500 per </a:t>
            </a:r>
            <a:r>
              <a:rPr lang="en-US" dirty="0" smtClean="0"/>
              <a:t>item</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The </a:t>
            </a:r>
            <a:r>
              <a:rPr lang="en-US" dirty="0"/>
              <a:t>additional technology accessories are purchased with the Capitalized Equipment/Non-Capitalized Equipment/General Supplies Technology </a:t>
            </a:r>
            <a:r>
              <a:rPr lang="en-US" dirty="0" smtClean="0"/>
              <a:t>Equipment</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The </a:t>
            </a:r>
            <a:r>
              <a:rPr lang="en-US" dirty="0"/>
              <a:t>number of additional technology accessories purchased matches the number of Capitalized Equipment/Non-Capitalized Equipment/General Supplies Technology Equipment (e.g. 10 </a:t>
            </a:r>
            <a:r>
              <a:rPr lang="en-US" dirty="0" err="1"/>
              <a:t>iPADs</a:t>
            </a:r>
            <a:r>
              <a:rPr lang="en-US" dirty="0"/>
              <a:t> &amp; 10 </a:t>
            </a:r>
            <a:r>
              <a:rPr lang="en-US" dirty="0" err="1"/>
              <a:t>iPAD</a:t>
            </a:r>
            <a:r>
              <a:rPr lang="en-US" dirty="0"/>
              <a:t> cases</a:t>
            </a:r>
            <a:r>
              <a:rPr lang="en-US" dirty="0" smtClean="0"/>
              <a:t>)</a:t>
            </a:r>
          </a:p>
          <a:p>
            <a:pPr marL="285750" indent="-285750">
              <a:buFont typeface="Wingdings" panose="05000000000000000000" pitchFamily="2" charset="2"/>
              <a:buChar char="Ø"/>
            </a:pPr>
            <a:endParaRPr lang="en-US" b="1" dirty="0"/>
          </a:p>
          <a:p>
            <a:r>
              <a:rPr lang="en-US" b="1" i="1" dirty="0" smtClean="0"/>
              <a:t>Note: Toner supplies, ink cartridges, bulbs and paper for printers are not Title I allowable</a:t>
            </a:r>
            <a:endParaRPr lang="en-US" b="1" i="1" dirty="0"/>
          </a:p>
        </p:txBody>
      </p:sp>
      <p:pic>
        <p:nvPicPr>
          <p:cNvPr id="7" name="Picture 4" descr="C:\Users\celina.reynoso\AppData\Local\Microsoft\Windows\Temporary Internet Files\Content.IE5\NQ2IDPRJ\4426723837_28054458f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585" b="96486" l="2000" r="98000"/>
                    </a14:imgEffect>
                  </a14:imgLayer>
                </a14:imgProps>
              </a:ext>
              <a:ext uri="{28A0092B-C50C-407E-A947-70E740481C1C}">
                <a14:useLocalDpi xmlns:a14="http://schemas.microsoft.com/office/drawing/2010/main" val="0"/>
              </a:ext>
            </a:extLst>
          </a:blip>
          <a:srcRect/>
          <a:stretch>
            <a:fillRect/>
          </a:stretch>
        </p:blipFill>
        <p:spPr bwMode="auto">
          <a:xfrm>
            <a:off x="7658100" y="3034161"/>
            <a:ext cx="990600" cy="620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elina.reynoso\AppData\Local\Microsoft\Windows\Temporary Internet Files\Content.IE5\NQ2IDPRJ\computer_clipart_keyboard[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8437" y="3124199"/>
            <a:ext cx="657225" cy="67407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celina.reynoso\AppData\Local\Microsoft\Windows\Temporary Internet Files\Content.IE5\NQ2IDPRJ\logitechmous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1459" y="3344219"/>
            <a:ext cx="316485" cy="22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71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bg1"/>
                </a:solidFill>
                <a:latin typeface="Garamond" panose="02020404030301010803" pitchFamily="18" charset="0"/>
              </a:rPr>
              <a:t>What’s New for 2018-2019</a:t>
            </a:r>
            <a:endParaRPr lang="en-US" sz="3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06042" y="2438400"/>
            <a:ext cx="7848600" cy="3429000"/>
          </a:xfrm>
        </p:spPr>
        <p:txBody>
          <a:bodyPr>
            <a:noAutofit/>
          </a:bodyPr>
          <a:lstStyle/>
          <a:p>
            <a:pPr>
              <a:buFont typeface="Wingdings" panose="05000000000000000000" pitchFamily="2" charset="2"/>
              <a:buChar char="Ø"/>
            </a:pPr>
            <a:r>
              <a:rPr lang="en-US" sz="1800" b="1" dirty="0">
                <a:solidFill>
                  <a:schemeClr val="tx1"/>
                </a:solidFill>
              </a:rPr>
              <a:t>Non-Capitalized Equipment-</a:t>
            </a:r>
            <a:r>
              <a:rPr lang="en-US" sz="1800" dirty="0">
                <a:solidFill>
                  <a:schemeClr val="tx1"/>
                </a:solidFill>
              </a:rPr>
              <a:t>total cost of $500 to $4,999 (including tax, shipping, and other ancillary charges</a:t>
            </a:r>
            <a:r>
              <a:rPr lang="en-US" sz="1800" dirty="0" smtClean="0">
                <a:solidFill>
                  <a:schemeClr val="tx1"/>
                </a:solidFill>
              </a:rPr>
              <a:t>)</a:t>
            </a:r>
          </a:p>
          <a:p>
            <a:pPr marL="0" indent="0">
              <a:buNone/>
            </a:pPr>
            <a:endParaRPr lang="en-US" sz="800" dirty="0">
              <a:solidFill>
                <a:schemeClr val="tx1"/>
              </a:solidFill>
            </a:endParaRPr>
          </a:p>
          <a:p>
            <a:pPr>
              <a:buFont typeface="Wingdings" panose="05000000000000000000" pitchFamily="2" charset="2"/>
              <a:buChar char="Ø"/>
            </a:pPr>
            <a:r>
              <a:rPr lang="en-US" sz="1800" b="1" dirty="0" smtClean="0">
                <a:solidFill>
                  <a:schemeClr val="tx1"/>
                </a:solidFill>
              </a:rPr>
              <a:t>Non </a:t>
            </a:r>
            <a:r>
              <a:rPr lang="en-US" sz="1800" b="1" dirty="0">
                <a:solidFill>
                  <a:schemeClr val="tx1"/>
                </a:solidFill>
              </a:rPr>
              <a:t>C</a:t>
            </a:r>
            <a:r>
              <a:rPr lang="en-US" sz="1800" b="1" dirty="0" smtClean="0">
                <a:solidFill>
                  <a:schemeClr val="tx1"/>
                </a:solidFill>
              </a:rPr>
              <a:t>apitalized </a:t>
            </a:r>
            <a:r>
              <a:rPr lang="en-US" sz="1800" b="1" dirty="0">
                <a:solidFill>
                  <a:schemeClr val="tx1"/>
                </a:solidFill>
              </a:rPr>
              <a:t>E</a:t>
            </a:r>
            <a:r>
              <a:rPr lang="en-US" sz="1800" b="1" dirty="0" smtClean="0">
                <a:solidFill>
                  <a:schemeClr val="tx1"/>
                </a:solidFill>
              </a:rPr>
              <a:t>quipment </a:t>
            </a:r>
            <a:r>
              <a:rPr lang="en-US" sz="1800" b="1" dirty="0">
                <a:solidFill>
                  <a:schemeClr val="tx1"/>
                </a:solidFill>
              </a:rPr>
              <a:t>for classroom </a:t>
            </a:r>
            <a:r>
              <a:rPr lang="en-US" sz="1800" dirty="0" smtClean="0">
                <a:solidFill>
                  <a:schemeClr val="tx1"/>
                </a:solidFill>
              </a:rPr>
              <a:t>(computers, Duplo</a:t>
            </a:r>
            <a:r>
              <a:rPr lang="en-US" sz="1800" dirty="0">
                <a:solidFill>
                  <a:schemeClr val="tx1"/>
                </a:solidFill>
              </a:rPr>
              <a:t>, laminator, poster </a:t>
            </a:r>
            <a:r>
              <a:rPr lang="en-US" sz="1800" dirty="0" smtClean="0">
                <a:solidFill>
                  <a:schemeClr val="tx1"/>
                </a:solidFill>
              </a:rPr>
              <a:t>maker)</a:t>
            </a:r>
          </a:p>
          <a:p>
            <a:pPr marL="0" indent="0">
              <a:buNone/>
            </a:pPr>
            <a:endParaRPr lang="en-US" sz="800" b="1" dirty="0" smtClean="0">
              <a:solidFill>
                <a:schemeClr val="tx1"/>
              </a:solidFill>
            </a:endParaRPr>
          </a:p>
          <a:p>
            <a:pPr>
              <a:buFont typeface="Wingdings" panose="05000000000000000000" pitchFamily="2" charset="2"/>
              <a:buChar char="Ø"/>
            </a:pPr>
            <a:r>
              <a:rPr lang="en-US" sz="1800" b="1" dirty="0" smtClean="0">
                <a:solidFill>
                  <a:schemeClr val="tx1"/>
                </a:solidFill>
              </a:rPr>
              <a:t>Non Capitalized </a:t>
            </a:r>
            <a:r>
              <a:rPr lang="en-US" sz="1800" b="1" dirty="0">
                <a:solidFill>
                  <a:schemeClr val="tx1"/>
                </a:solidFill>
              </a:rPr>
              <a:t>E</a:t>
            </a:r>
            <a:r>
              <a:rPr lang="en-US" sz="1800" b="1" dirty="0" smtClean="0">
                <a:solidFill>
                  <a:schemeClr val="tx1"/>
                </a:solidFill>
              </a:rPr>
              <a:t>quipment </a:t>
            </a:r>
            <a:r>
              <a:rPr lang="en-US" sz="1800" b="1" dirty="0">
                <a:solidFill>
                  <a:schemeClr val="tx1"/>
                </a:solidFill>
              </a:rPr>
              <a:t>for </a:t>
            </a:r>
            <a:r>
              <a:rPr lang="en-US" sz="1800" b="1" dirty="0" err="1" smtClean="0">
                <a:solidFill>
                  <a:schemeClr val="tx1"/>
                </a:solidFill>
              </a:rPr>
              <a:t>nonclassroom</a:t>
            </a:r>
            <a:r>
              <a:rPr lang="en-US" sz="1800" b="1" dirty="0" smtClean="0">
                <a:solidFill>
                  <a:schemeClr val="tx1"/>
                </a:solidFill>
              </a:rPr>
              <a:t> </a:t>
            </a:r>
            <a:r>
              <a:rPr lang="en-US" sz="1800" dirty="0" smtClean="0">
                <a:solidFill>
                  <a:schemeClr val="tx1"/>
                </a:solidFill>
              </a:rPr>
              <a:t>–Equipment for Title I out-of-</a:t>
            </a:r>
          </a:p>
          <a:p>
            <a:pPr marL="0" indent="0">
              <a:buNone/>
            </a:pPr>
            <a:r>
              <a:rPr lang="en-US" sz="1800" dirty="0">
                <a:solidFill>
                  <a:schemeClr val="tx1"/>
                </a:solidFill>
              </a:rPr>
              <a:t> </a:t>
            </a:r>
            <a:r>
              <a:rPr lang="en-US" sz="1800" dirty="0" smtClean="0">
                <a:solidFill>
                  <a:schemeClr val="tx1"/>
                </a:solidFill>
              </a:rPr>
              <a:t>     classroom staff will be “</a:t>
            </a:r>
            <a:r>
              <a:rPr lang="en-US" sz="1800" dirty="0" err="1" smtClean="0">
                <a:solidFill>
                  <a:schemeClr val="tx1"/>
                </a:solidFill>
              </a:rPr>
              <a:t>nonclassroom</a:t>
            </a:r>
            <a:r>
              <a:rPr lang="en-US" sz="1800" dirty="0" smtClean="0">
                <a:solidFill>
                  <a:schemeClr val="tx1"/>
                </a:solidFill>
              </a:rPr>
              <a:t> equipment”</a:t>
            </a:r>
          </a:p>
          <a:p>
            <a:pPr marL="0" indent="0">
              <a:buNone/>
            </a:pPr>
            <a:endParaRPr lang="en-US" sz="800" b="1" dirty="0" smtClean="0">
              <a:solidFill>
                <a:schemeClr val="tx1"/>
              </a:solidFill>
            </a:endParaRPr>
          </a:p>
          <a:p>
            <a:pPr marL="0" indent="0">
              <a:buNone/>
            </a:pPr>
            <a:endParaRPr lang="en-US" sz="800" b="1" dirty="0" smtClean="0">
              <a:solidFill>
                <a:schemeClr val="tx1"/>
              </a:solidFill>
            </a:endParaRPr>
          </a:p>
          <a:p>
            <a:pPr>
              <a:buFont typeface="Wingdings" panose="05000000000000000000" pitchFamily="2" charset="2"/>
              <a:buChar char="Ø"/>
            </a:pPr>
            <a:r>
              <a:rPr lang="en-US" sz="1800" b="1" dirty="0" smtClean="0">
                <a:solidFill>
                  <a:schemeClr val="tx1"/>
                </a:solidFill>
              </a:rPr>
              <a:t>Capitalized </a:t>
            </a:r>
            <a:r>
              <a:rPr lang="en-US" sz="1800" b="1" dirty="0">
                <a:solidFill>
                  <a:schemeClr val="tx1"/>
                </a:solidFill>
              </a:rPr>
              <a:t>Equipment:</a:t>
            </a:r>
            <a:r>
              <a:rPr lang="en-US" sz="1800" dirty="0">
                <a:solidFill>
                  <a:schemeClr val="tx1"/>
                </a:solidFill>
              </a:rPr>
              <a:t> </a:t>
            </a:r>
            <a:r>
              <a:rPr lang="en-US" sz="1800" dirty="0" smtClean="0">
                <a:solidFill>
                  <a:schemeClr val="tx1"/>
                </a:solidFill>
              </a:rPr>
              <a:t>equipment </a:t>
            </a:r>
            <a:r>
              <a:rPr lang="en-US" sz="1800" dirty="0">
                <a:solidFill>
                  <a:schemeClr val="tx1"/>
                </a:solidFill>
              </a:rPr>
              <a:t>purchases of $5,000 or </a:t>
            </a:r>
            <a:r>
              <a:rPr lang="en-US" sz="1800" dirty="0" smtClean="0">
                <a:solidFill>
                  <a:schemeClr val="tx1"/>
                </a:solidFill>
              </a:rPr>
              <a:t>higher. It </a:t>
            </a:r>
            <a:r>
              <a:rPr lang="en-US" sz="1800" dirty="0">
                <a:solidFill>
                  <a:schemeClr val="tx1"/>
                </a:solidFill>
              </a:rPr>
              <a:t>should be budgeted </a:t>
            </a:r>
            <a:r>
              <a:rPr lang="en-US" sz="1800" dirty="0" smtClean="0">
                <a:solidFill>
                  <a:schemeClr val="tx1"/>
                </a:solidFill>
              </a:rPr>
              <a:t>separately </a:t>
            </a:r>
          </a:p>
          <a:p>
            <a:pPr marL="0" indent="0">
              <a:buNone/>
            </a:pPr>
            <a:endParaRPr lang="en-US" sz="800" dirty="0" smtClean="0">
              <a:solidFill>
                <a:schemeClr val="tx1"/>
              </a:solidFill>
            </a:endParaRPr>
          </a:p>
          <a:p>
            <a:pPr>
              <a:buFont typeface="Wingdings" panose="05000000000000000000" pitchFamily="2" charset="2"/>
              <a:buChar char="Ø"/>
            </a:pPr>
            <a:r>
              <a:rPr lang="en-US" sz="1800" b="1" dirty="0" smtClean="0">
                <a:solidFill>
                  <a:schemeClr val="tx1"/>
                </a:solidFill>
              </a:rPr>
              <a:t>Ancillary charges</a:t>
            </a:r>
            <a:r>
              <a:rPr lang="en-US" sz="1800" dirty="0" smtClean="0">
                <a:solidFill>
                  <a:schemeClr val="tx1"/>
                </a:solidFill>
              </a:rPr>
              <a:t>: </a:t>
            </a:r>
            <a:r>
              <a:rPr lang="en-US" sz="1800" dirty="0">
                <a:solidFill>
                  <a:schemeClr val="tx1"/>
                </a:solidFill>
              </a:rPr>
              <a:t>taxes, freight/shipping costs, warranty, E-waste fees, MDM License fees, LAUSD software bundle charges, </a:t>
            </a:r>
            <a:r>
              <a:rPr lang="en-US" sz="1800" dirty="0" err="1" smtClean="0">
                <a:solidFill>
                  <a:schemeClr val="tx1"/>
                </a:solidFill>
              </a:rPr>
              <a:t>Computrace</a:t>
            </a:r>
            <a:r>
              <a:rPr lang="en-US" sz="1800" dirty="0" smtClean="0">
                <a:solidFill>
                  <a:schemeClr val="tx1"/>
                </a:solidFill>
              </a:rPr>
              <a:t> charges</a:t>
            </a:r>
            <a:r>
              <a:rPr lang="en-US" sz="1800" dirty="0">
                <a:solidFill>
                  <a:schemeClr val="tx1"/>
                </a:solidFill>
              </a:rPr>
              <a:t>, and technology equipment set-up fees.  </a:t>
            </a:r>
          </a:p>
          <a:p>
            <a:pPr marL="0" indent="0">
              <a:buNone/>
            </a:pPr>
            <a:endParaRPr lang="en-US" sz="1600" b="1" dirty="0"/>
          </a:p>
          <a:p>
            <a:pPr marL="0" indent="0">
              <a:buNone/>
            </a:pPr>
            <a:endParaRPr lang="en-US" sz="1600" b="1"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36</a:t>
            </a:fld>
            <a:endParaRPr lang="en-US">
              <a:latin typeface="Garamond" panose="02020404030301010803" pitchFamily="18" charset="0"/>
            </a:endParaRPr>
          </a:p>
        </p:txBody>
      </p:sp>
      <p:sp>
        <p:nvSpPr>
          <p:cNvPr id="4" name="TextBox 3"/>
          <p:cNvSpPr txBox="1"/>
          <p:nvPr/>
        </p:nvSpPr>
        <p:spPr>
          <a:xfrm>
            <a:off x="457200" y="990600"/>
            <a:ext cx="8077200" cy="584775"/>
          </a:xfrm>
          <a:prstGeom prst="rect">
            <a:avLst/>
          </a:prstGeom>
          <a:noFill/>
        </p:spPr>
        <p:txBody>
          <a:bodyPr wrap="square" rtlCol="0">
            <a:spAutoFit/>
          </a:bodyPr>
          <a:lstStyle/>
          <a:p>
            <a:pPr algn="ctr"/>
            <a:r>
              <a:rPr lang="en-US" sz="3200" b="1" dirty="0" smtClean="0"/>
              <a:t>Title I Policy Changes - Equipment</a:t>
            </a:r>
            <a:endParaRPr lang="en-US" sz="3200" b="1" dirty="0"/>
          </a:p>
        </p:txBody>
      </p:sp>
      <p:pic>
        <p:nvPicPr>
          <p:cNvPr id="13317" name="Picture 5" descr="C:\Users\celina.reynoso\AppData\Local\Microsoft\Windows\Temporary Internet Files\Content.IE5\QJHOPJ82\mobile_learn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720" y="1143000"/>
            <a:ext cx="1301696" cy="1244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8" name="Picture 6" descr="C:\Users\celina.reynoso\AppData\Local\Microsoft\Windows\Temporary Internet Files\Content.IE5\QJHOPJ82\Icon_Copier.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900" y="4953000"/>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4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100" b="1" dirty="0" smtClean="0">
                <a:solidFill>
                  <a:schemeClr val="bg1"/>
                </a:solidFill>
                <a:latin typeface="Garamond" panose="02020404030301010803" pitchFamily="18" charset="0"/>
              </a:rPr>
              <a:t>What’s New for 2018-2019</a:t>
            </a:r>
            <a:endParaRPr lang="en-US" sz="31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304800" y="2819400"/>
            <a:ext cx="8458200" cy="3606225"/>
          </a:xfrm>
        </p:spPr>
        <p:txBody>
          <a:bodyPr>
            <a:noAutofit/>
          </a:bodyPr>
          <a:lstStyle/>
          <a:p>
            <a:pPr>
              <a:buFont typeface="Wingdings" panose="05000000000000000000" pitchFamily="2" charset="2"/>
              <a:buChar char="§"/>
            </a:pPr>
            <a:r>
              <a:rPr lang="en-US" sz="1600" dirty="0" smtClean="0">
                <a:solidFill>
                  <a:schemeClr val="tx1"/>
                </a:solidFill>
              </a:rPr>
              <a:t>Additional </a:t>
            </a:r>
            <a:r>
              <a:rPr lang="en-US" sz="1600" dirty="0">
                <a:solidFill>
                  <a:schemeClr val="tx1"/>
                </a:solidFill>
              </a:rPr>
              <a:t>technology accessories not included with the equipment (</a:t>
            </a:r>
            <a:r>
              <a:rPr lang="en-US" sz="1600" dirty="0" smtClean="0">
                <a:solidFill>
                  <a:schemeClr val="tx1"/>
                </a:solidFill>
              </a:rPr>
              <a:t>case, </a:t>
            </a:r>
            <a:r>
              <a:rPr lang="en-US" sz="1600" dirty="0">
                <a:solidFill>
                  <a:schemeClr val="tx1"/>
                </a:solidFill>
              </a:rPr>
              <a:t>tablet keyboard, etc.) </a:t>
            </a:r>
            <a:r>
              <a:rPr lang="en-US" sz="1600" b="1" u="sng" dirty="0">
                <a:solidFill>
                  <a:schemeClr val="tx1"/>
                </a:solidFill>
              </a:rPr>
              <a:t>should not </a:t>
            </a:r>
            <a:r>
              <a:rPr lang="en-US" sz="1600" dirty="0">
                <a:solidFill>
                  <a:schemeClr val="tx1"/>
                </a:solidFill>
              </a:rPr>
              <a:t>be included in the ancillary charges when determining the total cost of Non-Capitalized and Capitalized Equipment.  </a:t>
            </a:r>
            <a:r>
              <a:rPr lang="en-US" sz="1600" b="1" dirty="0">
                <a:solidFill>
                  <a:schemeClr val="tx1"/>
                </a:solidFill>
              </a:rPr>
              <a:t>These technology accessories may be purchased as </a:t>
            </a:r>
            <a:r>
              <a:rPr lang="en-US" sz="1600" b="1" dirty="0" smtClean="0">
                <a:solidFill>
                  <a:schemeClr val="tx1"/>
                </a:solidFill>
              </a:rPr>
              <a:t>General Supplies- </a:t>
            </a:r>
            <a:r>
              <a:rPr lang="en-US" sz="1600" b="1" dirty="0">
                <a:solidFill>
                  <a:schemeClr val="tx1"/>
                </a:solidFill>
              </a:rPr>
              <a:t>T</a:t>
            </a:r>
            <a:r>
              <a:rPr lang="en-US" sz="1600" b="1" dirty="0" smtClean="0">
                <a:solidFill>
                  <a:schemeClr val="tx1"/>
                </a:solidFill>
              </a:rPr>
              <a:t>echnology </a:t>
            </a:r>
            <a:r>
              <a:rPr lang="en-US" sz="1600" b="1" dirty="0">
                <a:solidFill>
                  <a:schemeClr val="tx1"/>
                </a:solidFill>
              </a:rPr>
              <a:t>if allowable under Title I</a:t>
            </a:r>
            <a:r>
              <a:rPr lang="en-US" sz="1600" b="1" dirty="0" smtClean="0">
                <a:solidFill>
                  <a:schemeClr val="tx1"/>
                </a:solidFill>
              </a:rPr>
              <a:t>.</a:t>
            </a:r>
          </a:p>
          <a:p>
            <a:pPr>
              <a:buFont typeface="Wingdings" panose="05000000000000000000" pitchFamily="2" charset="2"/>
              <a:buChar char="§"/>
            </a:pPr>
            <a:endParaRPr lang="en-US" sz="1600" b="1" dirty="0" smtClean="0">
              <a:solidFill>
                <a:schemeClr val="tx1"/>
              </a:solidFill>
            </a:endParaRPr>
          </a:p>
          <a:p>
            <a:pPr>
              <a:buFont typeface="Wingdings" panose="05000000000000000000" pitchFamily="2" charset="2"/>
              <a:buChar char="§"/>
            </a:pPr>
            <a:endParaRPr lang="en-US" sz="800" dirty="0">
              <a:solidFill>
                <a:schemeClr val="tx1"/>
              </a:solidFill>
            </a:endParaRPr>
          </a:p>
          <a:p>
            <a:pPr>
              <a:buFont typeface="Wingdings" panose="05000000000000000000" pitchFamily="2" charset="2"/>
              <a:buChar char="§"/>
            </a:pPr>
            <a:r>
              <a:rPr lang="en-US" sz="1600" dirty="0" smtClean="0">
                <a:solidFill>
                  <a:schemeClr val="tx1"/>
                </a:solidFill>
              </a:rPr>
              <a:t>Although Non-Capitalized Equipment is now unrestricted, </a:t>
            </a:r>
            <a:r>
              <a:rPr lang="en-US" sz="1600" b="1" dirty="0" smtClean="0">
                <a:solidFill>
                  <a:schemeClr val="tx1"/>
                </a:solidFill>
              </a:rPr>
              <a:t>Capitalized </a:t>
            </a:r>
            <a:r>
              <a:rPr lang="en-US" sz="1600" b="1" dirty="0">
                <a:solidFill>
                  <a:schemeClr val="tx1"/>
                </a:solidFill>
              </a:rPr>
              <a:t>Equipment </a:t>
            </a:r>
            <a:r>
              <a:rPr lang="en-US" sz="1600" dirty="0">
                <a:solidFill>
                  <a:schemeClr val="tx1"/>
                </a:solidFill>
              </a:rPr>
              <a:t>(purchases of $5,000 or higher) will remain restricted and will require a manual budget adjustment </a:t>
            </a:r>
            <a:r>
              <a:rPr lang="en-US" sz="1600" dirty="0" smtClean="0">
                <a:solidFill>
                  <a:schemeClr val="tx1"/>
                </a:solidFill>
              </a:rPr>
              <a:t>request</a:t>
            </a:r>
            <a:r>
              <a:rPr lang="en-US" sz="1600" dirty="0">
                <a:solidFill>
                  <a:schemeClr val="tx1"/>
                </a:solidFill>
              </a:rPr>
              <a:t>. Federal law states that Capitalized Equipment purchased with Title I funds requires prior written approval from the California Department of Education (CDE). </a:t>
            </a:r>
            <a:endParaRPr lang="en-US" sz="1600" dirty="0" smtClean="0">
              <a:solidFill>
                <a:schemeClr val="tx1"/>
              </a:solidFill>
            </a:endParaRPr>
          </a:p>
          <a:p>
            <a:pPr>
              <a:buFont typeface="Wingdings" panose="05000000000000000000" pitchFamily="2" charset="2"/>
              <a:buChar char="§"/>
            </a:pPr>
            <a:endParaRPr lang="en-US" sz="800" dirty="0">
              <a:solidFill>
                <a:schemeClr val="tx1"/>
              </a:solidFill>
            </a:endParaRPr>
          </a:p>
          <a:p>
            <a:pPr>
              <a:buFont typeface="Wingdings" panose="05000000000000000000" pitchFamily="2" charset="2"/>
              <a:buChar char="§"/>
            </a:pPr>
            <a:r>
              <a:rPr lang="en-US" sz="1600" dirty="0" smtClean="0">
                <a:solidFill>
                  <a:schemeClr val="tx1"/>
                </a:solidFill>
              </a:rPr>
              <a:t>The </a:t>
            </a:r>
            <a:r>
              <a:rPr lang="en-US" sz="1600" dirty="0">
                <a:solidFill>
                  <a:schemeClr val="tx1"/>
                </a:solidFill>
              </a:rPr>
              <a:t>deadline for submission of a budget adjustment for the restricted item is the end of </a:t>
            </a:r>
            <a:r>
              <a:rPr lang="en-US" sz="1600" dirty="0" smtClean="0">
                <a:solidFill>
                  <a:schemeClr val="tx1"/>
                </a:solidFill>
              </a:rPr>
              <a:t>March </a:t>
            </a:r>
            <a:r>
              <a:rPr lang="en-US" sz="1600" dirty="0">
                <a:solidFill>
                  <a:schemeClr val="tx1"/>
                </a:solidFill>
              </a:rPr>
              <a:t>with assurances that the equipment will be received by the school on or </a:t>
            </a:r>
            <a:r>
              <a:rPr lang="en-US" sz="1600" dirty="0" smtClean="0">
                <a:solidFill>
                  <a:schemeClr val="tx1"/>
                </a:solidFill>
              </a:rPr>
              <a:t>before May 5</a:t>
            </a:r>
            <a:r>
              <a:rPr lang="en-US" sz="1600" baseline="30000" dirty="0" smtClean="0">
                <a:solidFill>
                  <a:schemeClr val="tx1"/>
                </a:solidFill>
              </a:rPr>
              <a:t>th</a:t>
            </a:r>
            <a:r>
              <a:rPr lang="en-US" sz="1600" dirty="0">
                <a:solidFill>
                  <a:schemeClr val="tx1"/>
                </a:solidFill>
              </a:rPr>
              <a:t>.  </a:t>
            </a:r>
          </a:p>
          <a:p>
            <a:pPr>
              <a:buFont typeface="Wingdings" panose="05000000000000000000" pitchFamily="2" charset="2"/>
              <a:buChar char="Ø"/>
            </a:pPr>
            <a:endParaRPr lang="en-US" sz="1600" dirty="0"/>
          </a:p>
          <a:p>
            <a:pPr marL="0" indent="0">
              <a:buNone/>
            </a:pPr>
            <a:endParaRPr lang="en-US" sz="1600" b="1" dirty="0"/>
          </a:p>
          <a:p>
            <a:pPr marL="0" indent="0">
              <a:buNone/>
            </a:pPr>
            <a:endParaRPr lang="en-US" sz="1600" b="1"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37</a:t>
            </a:fld>
            <a:endParaRPr lang="en-US">
              <a:latin typeface="Garamond" panose="02020404030301010803" pitchFamily="18" charset="0"/>
            </a:endParaRPr>
          </a:p>
        </p:txBody>
      </p:sp>
      <p:sp>
        <p:nvSpPr>
          <p:cNvPr id="4" name="TextBox 3"/>
          <p:cNvSpPr txBox="1"/>
          <p:nvPr/>
        </p:nvSpPr>
        <p:spPr>
          <a:xfrm>
            <a:off x="304800" y="990600"/>
            <a:ext cx="8458200" cy="584775"/>
          </a:xfrm>
          <a:prstGeom prst="rect">
            <a:avLst/>
          </a:prstGeom>
          <a:noFill/>
        </p:spPr>
        <p:txBody>
          <a:bodyPr wrap="square" rtlCol="0">
            <a:spAutoFit/>
          </a:bodyPr>
          <a:lstStyle/>
          <a:p>
            <a:pPr algn="ctr"/>
            <a:r>
              <a:rPr lang="en-US" sz="3200" b="1" dirty="0" smtClean="0"/>
              <a:t>Title I Policy Changes- Equipment </a:t>
            </a:r>
            <a:endParaRPr lang="en-US" sz="3200" b="1" dirty="0"/>
          </a:p>
        </p:txBody>
      </p:sp>
      <p:pic>
        <p:nvPicPr>
          <p:cNvPr id="11266" name="Picture 2" descr="C:\Users\celina.reynoso\AppData\Local\Microsoft\Windows\Temporary Internet Files\Content.IE5\JGJZ9WT2\computer-clipart[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7178" l="3478" r="100000"/>
                    </a14:imgEffect>
                  </a14:imgLayer>
                </a14:imgProps>
              </a:ext>
              <a:ext uri="{28A0092B-C50C-407E-A947-70E740481C1C}">
                <a14:useLocalDpi xmlns:a14="http://schemas.microsoft.com/office/drawing/2010/main" val="0"/>
              </a:ext>
            </a:extLst>
          </a:blip>
          <a:srcRect/>
          <a:stretch>
            <a:fillRect/>
          </a:stretch>
        </p:blipFill>
        <p:spPr bwMode="auto">
          <a:xfrm flipH="1">
            <a:off x="609600" y="1282987"/>
            <a:ext cx="1085850" cy="15588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elina.reynoso\AppData\Local\Microsoft\Windows\Temporary Internet Files\Content.IE5\NQ2IDPRJ\computer_clipart_keyboard[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8812" y="3627296"/>
            <a:ext cx="657225" cy="67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elina.reynoso\AppData\Local\Microsoft\Windows\Temporary Internet Files\Content.IE5\NQ2IDPRJ\4426723837_28054458f1[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585" b="96486" l="2000" r="98000"/>
                    </a14:imgEffect>
                  </a14:imgLayer>
                </a14:imgProps>
              </a:ext>
              <a:ext uri="{28A0092B-C50C-407E-A947-70E740481C1C}">
                <a14:useLocalDpi xmlns:a14="http://schemas.microsoft.com/office/drawing/2010/main" val="0"/>
              </a:ext>
            </a:extLst>
          </a:blip>
          <a:srcRect/>
          <a:stretch>
            <a:fillRect/>
          </a:stretch>
        </p:blipFill>
        <p:spPr bwMode="auto">
          <a:xfrm>
            <a:off x="6705600" y="3654277"/>
            <a:ext cx="990600" cy="6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6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100" b="1" dirty="0" smtClean="0">
                <a:solidFill>
                  <a:schemeClr val="bg1"/>
                </a:solidFill>
                <a:latin typeface="Garamond" panose="02020404030301010803" pitchFamily="18" charset="0"/>
              </a:rPr>
              <a:t>What’s New for 2018-2019</a:t>
            </a:r>
            <a:endParaRPr lang="en-US" sz="31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590800"/>
            <a:ext cx="7848600" cy="3429000"/>
          </a:xfrm>
        </p:spPr>
        <p:txBody>
          <a:bodyPr>
            <a:noAutofit/>
          </a:bodyPr>
          <a:lstStyle/>
          <a:p>
            <a:pPr marL="0" indent="0">
              <a:buNone/>
            </a:pPr>
            <a:endParaRPr lang="en-US" sz="1600" b="1" dirty="0"/>
          </a:p>
          <a:p>
            <a:pPr marL="0" indent="0">
              <a:buNone/>
            </a:pPr>
            <a:endParaRPr lang="en-US" sz="1600" b="1"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38</a:t>
            </a:fld>
            <a:endParaRPr lang="en-US">
              <a:latin typeface="Garamond" panose="02020404030301010803" pitchFamily="18" charset="0"/>
            </a:endParaRPr>
          </a:p>
        </p:txBody>
      </p:sp>
      <p:sp>
        <p:nvSpPr>
          <p:cNvPr id="4" name="TextBox 3"/>
          <p:cNvSpPr txBox="1"/>
          <p:nvPr/>
        </p:nvSpPr>
        <p:spPr>
          <a:xfrm>
            <a:off x="457200" y="960436"/>
            <a:ext cx="8077200" cy="584775"/>
          </a:xfrm>
          <a:prstGeom prst="rect">
            <a:avLst/>
          </a:prstGeom>
          <a:noFill/>
        </p:spPr>
        <p:txBody>
          <a:bodyPr wrap="square" rtlCol="0">
            <a:spAutoFit/>
          </a:bodyPr>
          <a:lstStyle/>
          <a:p>
            <a:pPr algn="ctr"/>
            <a:r>
              <a:rPr lang="en-US" sz="3200" b="1" dirty="0" smtClean="0"/>
              <a:t>Title I Policy Changes – Curricular Trips</a:t>
            </a:r>
            <a:endParaRPr lang="en-US" sz="3200" b="1" dirty="0"/>
          </a:p>
        </p:txBody>
      </p:sp>
      <p:sp>
        <p:nvSpPr>
          <p:cNvPr id="6" name="Rectangle 5"/>
          <p:cNvSpPr/>
          <p:nvPr/>
        </p:nvSpPr>
        <p:spPr>
          <a:xfrm rot="10800000" flipV="1">
            <a:off x="152400" y="2743200"/>
            <a:ext cx="8763000" cy="3816429"/>
          </a:xfrm>
          <a:prstGeom prst="rect">
            <a:avLst/>
          </a:prstGeom>
        </p:spPr>
        <p:txBody>
          <a:bodyPr wrap="square">
            <a:spAutoFit/>
          </a:bodyPr>
          <a:lstStyle/>
          <a:p>
            <a:pPr marL="285750" lvl="0" indent="-285750">
              <a:buFont typeface="Wingdings" panose="05000000000000000000" pitchFamily="2" charset="2"/>
              <a:buChar char="§"/>
            </a:pPr>
            <a:r>
              <a:rPr lang="en-US" sz="1600" dirty="0"/>
              <a:t>The number of destinations </a:t>
            </a:r>
            <a:r>
              <a:rPr lang="en-US" sz="1600" dirty="0" smtClean="0"/>
              <a:t>should </a:t>
            </a:r>
            <a:r>
              <a:rPr lang="en-US" sz="1600" dirty="0"/>
              <a:t>match the number of trips purchased.  </a:t>
            </a:r>
            <a:endParaRPr lang="en-US" sz="1600" dirty="0" smtClean="0"/>
          </a:p>
          <a:p>
            <a:pPr marL="285750" lvl="0" indent="-285750">
              <a:buFont typeface="Wingdings" panose="05000000000000000000" pitchFamily="2" charset="2"/>
              <a:buChar char="§"/>
            </a:pPr>
            <a:endParaRPr lang="en-US" sz="1600" dirty="0" smtClean="0"/>
          </a:p>
          <a:p>
            <a:pPr marL="285750" lvl="0" indent="-285750">
              <a:buFont typeface="Wingdings" panose="05000000000000000000" pitchFamily="2" charset="2"/>
              <a:buChar char="§"/>
            </a:pPr>
            <a:r>
              <a:rPr lang="en-US" sz="1600" dirty="0" smtClean="0"/>
              <a:t>Schools </a:t>
            </a:r>
            <a:r>
              <a:rPr lang="en-US" sz="1600" dirty="0"/>
              <a:t>may choose to list a few destinations with the same academic purpose if the trip is dependent on the reservation availability </a:t>
            </a:r>
            <a:r>
              <a:rPr lang="en-US" sz="1600" dirty="0" smtClean="0"/>
              <a:t>(e.g., </a:t>
            </a:r>
            <a:r>
              <a:rPr lang="en-US" sz="1600" dirty="0"/>
              <a:t>Aquarium of the Pacific, Santa Monica Pier Aquarium, Cabrillo Beach Marine Museum, Roundhouse Marine Studies Lab).  </a:t>
            </a:r>
            <a:endParaRPr lang="en-US" sz="1600" dirty="0" smtClean="0"/>
          </a:p>
          <a:p>
            <a:pPr marL="285750" lvl="0" indent="-285750">
              <a:buFont typeface="Wingdings" panose="05000000000000000000" pitchFamily="2" charset="2"/>
              <a:buChar char="§"/>
            </a:pPr>
            <a:endParaRPr lang="en-US" sz="1600" dirty="0" smtClean="0"/>
          </a:p>
          <a:p>
            <a:pPr marL="285750" lvl="0" indent="-285750">
              <a:buFont typeface="Wingdings" panose="05000000000000000000" pitchFamily="2" charset="2"/>
              <a:buChar char="§"/>
            </a:pPr>
            <a:r>
              <a:rPr lang="en-US" sz="1600" dirty="0" smtClean="0"/>
              <a:t>Curricular </a:t>
            </a:r>
            <a:r>
              <a:rPr lang="en-US" sz="1600" dirty="0"/>
              <a:t>trips are to support the </a:t>
            </a:r>
            <a:r>
              <a:rPr lang="en-US" sz="1600" dirty="0" smtClean="0"/>
              <a:t>core content areas; </a:t>
            </a:r>
            <a:r>
              <a:rPr lang="en-US" sz="1600" dirty="0"/>
              <a:t>therefore, </a:t>
            </a:r>
            <a:r>
              <a:rPr lang="en-US" sz="1600" u="sng" dirty="0">
                <a:solidFill>
                  <a:srgbClr val="FF0000"/>
                </a:solidFill>
              </a:rPr>
              <a:t>they cannot be budgeted for elective classes or physical education</a:t>
            </a:r>
            <a:r>
              <a:rPr lang="en-US" sz="1600" u="sng" dirty="0" smtClean="0">
                <a:solidFill>
                  <a:srgbClr val="FF0000"/>
                </a:solidFill>
              </a:rPr>
              <a:t>.</a:t>
            </a:r>
          </a:p>
          <a:p>
            <a:pPr marL="285750" lvl="0" indent="-285750">
              <a:buFont typeface="Wingdings" panose="05000000000000000000" pitchFamily="2" charset="2"/>
              <a:buChar char="§"/>
            </a:pPr>
            <a:endParaRPr lang="en-US" sz="1600" u="sng" dirty="0" smtClean="0"/>
          </a:p>
          <a:p>
            <a:pPr marL="285750" indent="-285750">
              <a:buFont typeface="Wingdings" panose="05000000000000000000" pitchFamily="2" charset="2"/>
              <a:buChar char="§"/>
            </a:pPr>
            <a:r>
              <a:rPr lang="en-US" sz="1600" dirty="0"/>
              <a:t>For curricular trips that might be interpreted as “entertainment” but that the school considers instructional and is requesting  to be funded with Title I, the FSEP office may require additional documentation and/or information (i.e., lesson plan, purpose and intent, how the trip will benefit students academically, data used to determine the need) prior to approval.   There will be a greater level of scrutiny for these types of destinations.</a:t>
            </a:r>
          </a:p>
          <a:p>
            <a:pPr marL="285750" lvl="0" indent="-285750">
              <a:buFont typeface="Wingdings" panose="05000000000000000000" pitchFamily="2" charset="2"/>
              <a:buChar char="Ø"/>
            </a:pPr>
            <a:endParaRPr lang="en-US" dirty="0"/>
          </a:p>
        </p:txBody>
      </p:sp>
      <p:pic>
        <p:nvPicPr>
          <p:cNvPr id="15362" name="Picture 2" descr="C:\Users\celina.reynoso\AppData\Local\Microsoft\Windows\Temporary Internet Files\Content.IE5\NQ2IDPRJ\bus%20clip%20art%20edit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94820"/>
            <a:ext cx="1524000" cy="158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514600"/>
            <a:ext cx="7848600" cy="3200400"/>
          </a:xfrm>
        </p:spPr>
        <p:txBody>
          <a:bodyPr>
            <a:noAutofit/>
          </a:bodyPr>
          <a:lstStyle/>
          <a:p>
            <a:pPr marL="0" lvl="0" indent="0">
              <a:buNone/>
            </a:pPr>
            <a:r>
              <a:rPr lang="en-US" sz="2000" b="1" dirty="0" smtClean="0">
                <a:solidFill>
                  <a:schemeClr val="tx1"/>
                </a:solidFill>
              </a:rPr>
              <a:t>Software </a:t>
            </a:r>
            <a:r>
              <a:rPr lang="en-US" sz="2000" b="1" dirty="0">
                <a:solidFill>
                  <a:schemeClr val="tx1"/>
                </a:solidFill>
              </a:rPr>
              <a:t>licenses with </a:t>
            </a:r>
            <a:r>
              <a:rPr lang="en-US" sz="2000" b="1" dirty="0" smtClean="0">
                <a:solidFill>
                  <a:schemeClr val="tx1"/>
                </a:solidFill>
              </a:rPr>
              <a:t>Professional Development (PD)</a:t>
            </a:r>
          </a:p>
          <a:p>
            <a:pPr lvl="0">
              <a:buFont typeface="Wingdings" panose="05000000000000000000" pitchFamily="2" charset="2"/>
              <a:buChar char="§"/>
            </a:pPr>
            <a:endParaRPr lang="en-US" sz="2000" b="1" dirty="0" smtClean="0">
              <a:solidFill>
                <a:schemeClr val="tx1"/>
              </a:solidFill>
            </a:endParaRPr>
          </a:p>
          <a:p>
            <a:pPr lvl="0">
              <a:buFont typeface="Wingdings" panose="05000000000000000000" pitchFamily="2" charset="2"/>
              <a:buChar char="§"/>
            </a:pPr>
            <a:r>
              <a:rPr lang="en-US" sz="2000" dirty="0" smtClean="0">
                <a:solidFill>
                  <a:schemeClr val="tx1"/>
                </a:solidFill>
              </a:rPr>
              <a:t>If </a:t>
            </a:r>
            <a:r>
              <a:rPr lang="en-US" sz="2000" dirty="0">
                <a:solidFill>
                  <a:schemeClr val="tx1"/>
                </a:solidFill>
              </a:rPr>
              <a:t>a quote has a separate cost for PD services, schools will need </a:t>
            </a:r>
            <a:r>
              <a:rPr lang="en-US" sz="2000" dirty="0" smtClean="0">
                <a:solidFill>
                  <a:schemeClr val="tx1"/>
                </a:solidFill>
              </a:rPr>
              <a:t>to budget </a:t>
            </a:r>
            <a:r>
              <a:rPr lang="en-US" sz="2000" dirty="0">
                <a:solidFill>
                  <a:schemeClr val="tx1"/>
                </a:solidFill>
              </a:rPr>
              <a:t>the PD contract under commitment item 580030 (</a:t>
            </a:r>
            <a:r>
              <a:rPr lang="en-US" sz="2000" dirty="0" smtClean="0">
                <a:solidFill>
                  <a:schemeClr val="tx1"/>
                </a:solidFill>
              </a:rPr>
              <a:t>Contracted Instructional Services) in addition to the software license budget item (Renewal </a:t>
            </a:r>
            <a:r>
              <a:rPr lang="en-US" sz="2000" dirty="0">
                <a:solidFill>
                  <a:schemeClr val="tx1"/>
                </a:solidFill>
              </a:rPr>
              <a:t>– Commitment Item 580020 or New License – </a:t>
            </a:r>
            <a:r>
              <a:rPr lang="en-US" sz="2000" dirty="0" smtClean="0">
                <a:solidFill>
                  <a:schemeClr val="tx1"/>
                </a:solidFill>
              </a:rPr>
              <a:t>Commitment Item </a:t>
            </a:r>
            <a:r>
              <a:rPr lang="en-US" sz="2000" dirty="0">
                <a:solidFill>
                  <a:schemeClr val="tx1"/>
                </a:solidFill>
              </a:rPr>
              <a:t>430010</a:t>
            </a:r>
            <a:r>
              <a:rPr lang="en-US" sz="2000" dirty="0" smtClean="0">
                <a:solidFill>
                  <a:schemeClr val="tx1"/>
                </a:solidFill>
              </a:rPr>
              <a:t>)</a:t>
            </a:r>
          </a:p>
          <a:p>
            <a:pPr lvl="0">
              <a:buFont typeface="Wingdings" panose="05000000000000000000" pitchFamily="2" charset="2"/>
              <a:buChar char="§"/>
            </a:pPr>
            <a:endParaRPr lang="en-US" sz="2000" dirty="0">
              <a:solidFill>
                <a:schemeClr val="tx1"/>
              </a:solidFill>
            </a:endParaRPr>
          </a:p>
          <a:p>
            <a:pPr>
              <a:buFont typeface="Wingdings" panose="05000000000000000000" pitchFamily="2" charset="2"/>
              <a:buChar char="§"/>
            </a:pPr>
            <a:r>
              <a:rPr lang="en-US" sz="2000" dirty="0">
                <a:solidFill>
                  <a:schemeClr val="tx1"/>
                </a:solidFill>
              </a:rPr>
              <a:t>If the quote does not have a separate charge for the PD, the entire cost can be charged to the Software license commitment item.  </a:t>
            </a: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39</a:t>
            </a:fld>
            <a:endParaRPr lang="en-US">
              <a:latin typeface="Garamond" panose="02020404030301010803" pitchFamily="18" charset="0"/>
            </a:endParaRPr>
          </a:p>
        </p:txBody>
      </p:sp>
      <p:sp>
        <p:nvSpPr>
          <p:cNvPr id="4" name="TextBox 3"/>
          <p:cNvSpPr txBox="1"/>
          <p:nvPr/>
        </p:nvSpPr>
        <p:spPr>
          <a:xfrm>
            <a:off x="285750" y="762000"/>
            <a:ext cx="8610600" cy="1077218"/>
          </a:xfrm>
          <a:prstGeom prst="rect">
            <a:avLst/>
          </a:prstGeom>
          <a:noFill/>
        </p:spPr>
        <p:txBody>
          <a:bodyPr wrap="square" rtlCol="0">
            <a:spAutoFit/>
          </a:bodyPr>
          <a:lstStyle/>
          <a:p>
            <a:pPr algn="ctr"/>
            <a:r>
              <a:rPr lang="en-US" sz="3200" b="1" dirty="0" smtClean="0"/>
              <a:t>Title I Policy Changes – </a:t>
            </a:r>
          </a:p>
          <a:p>
            <a:pPr algn="ctr"/>
            <a:r>
              <a:rPr lang="en-US" sz="3200" b="1" dirty="0" smtClean="0"/>
              <a:t>Software Licenses with PD</a:t>
            </a:r>
            <a:endParaRPr lang="en-US" sz="3200" b="1" dirty="0"/>
          </a:p>
        </p:txBody>
      </p:sp>
    </p:spTree>
    <p:extLst>
      <p:ext uri="{BB962C8B-B14F-4D97-AF65-F5344CB8AC3E}">
        <p14:creationId xmlns:p14="http://schemas.microsoft.com/office/powerpoint/2010/main" val="3080102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3" name="Shape 37"/>
          <p:cNvSpPr/>
          <p:nvPr/>
        </p:nvSpPr>
        <p:spPr>
          <a:xfrm>
            <a:off x="45253" y="-16729"/>
            <a:ext cx="9144001"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4000" b="1" dirty="0" smtClean="0"/>
              <a:t>Purpose of Title I</a:t>
            </a:r>
            <a:endParaRPr lang="en-US" sz="4000" b="1" i="0" u="none" strike="noStrike" cap="none" dirty="0">
              <a:sym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371600"/>
            <a:ext cx="2978768" cy="2889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791200" y="1752600"/>
            <a:ext cx="1527484" cy="1143000"/>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hape 37"/>
          <p:cNvSpPr/>
          <p:nvPr/>
        </p:nvSpPr>
        <p:spPr>
          <a:xfrm>
            <a:off x="38100" y="5528756"/>
            <a:ext cx="9151154"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p:txBody>
      </p:sp>
      <p:sp>
        <p:nvSpPr>
          <p:cNvPr id="7" name="Shape 37"/>
          <p:cNvSpPr/>
          <p:nvPr/>
        </p:nvSpPr>
        <p:spPr>
          <a:xfrm>
            <a:off x="228600" y="1946702"/>
            <a:ext cx="5486400" cy="358205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000" b="1" i="0" u="none" strike="noStrike" cap="none" dirty="0">
              <a:solidFill>
                <a:srgbClr val="1464B4"/>
              </a:solidFill>
              <a:sym typeface="Arial"/>
            </a:endParaRPr>
          </a:p>
          <a:p>
            <a:pPr marL="457200" indent="-457200">
              <a:buFont typeface="Wingdings" panose="05000000000000000000" pitchFamily="2" charset="2"/>
              <a:buChar char="§"/>
            </a:pPr>
            <a:r>
              <a:rPr lang="en-US" sz="2400" dirty="0" smtClean="0"/>
              <a:t>An </a:t>
            </a:r>
            <a:r>
              <a:rPr lang="en-US" sz="2400" dirty="0"/>
              <a:t>instructional program that provides services to low-achieving children to meet academic </a:t>
            </a:r>
            <a:r>
              <a:rPr lang="en-US" sz="2400" dirty="0" smtClean="0"/>
              <a:t>standards</a:t>
            </a:r>
            <a:endParaRPr lang="en-US" sz="2400" dirty="0"/>
          </a:p>
          <a:p>
            <a:pPr marL="342900" indent="-342900">
              <a:buFont typeface="Wingdings" panose="05000000000000000000" pitchFamily="2" charset="2"/>
              <a:buChar char="§"/>
            </a:pPr>
            <a:endParaRPr lang="en-US" sz="2400" dirty="0" smtClean="0"/>
          </a:p>
          <a:p>
            <a:pPr marL="457200" indent="-457200">
              <a:buFont typeface="Wingdings" panose="05000000000000000000" pitchFamily="2" charset="2"/>
              <a:buChar char="§"/>
            </a:pPr>
            <a:r>
              <a:rPr lang="en-US" sz="2400" dirty="0" smtClean="0"/>
              <a:t>A </a:t>
            </a:r>
            <a:r>
              <a:rPr lang="en-US" sz="2400" dirty="0"/>
              <a:t>federally-funded program designed to </a:t>
            </a:r>
            <a:r>
              <a:rPr lang="en-US" sz="2400" b="1" dirty="0"/>
              <a:t>serve high-poverty</a:t>
            </a:r>
            <a:r>
              <a:rPr lang="en-US" sz="2400" dirty="0"/>
              <a:t> areas for the benefit of economically-disadvantaged children.  </a:t>
            </a:r>
          </a:p>
        </p:txBody>
      </p:sp>
      <p:sp>
        <p:nvSpPr>
          <p:cNvPr id="9" name="TextBox 8"/>
          <p:cNvSpPr txBox="1"/>
          <p:nvPr/>
        </p:nvSpPr>
        <p:spPr>
          <a:xfrm>
            <a:off x="1447800" y="1300371"/>
            <a:ext cx="1828800" cy="646331"/>
          </a:xfrm>
          <a:prstGeom prst="rect">
            <a:avLst/>
          </a:prstGeom>
          <a:noFill/>
          <a:ln w="28575">
            <a:solidFill>
              <a:srgbClr val="FF0000"/>
            </a:solidFill>
          </a:ln>
        </p:spPr>
        <p:txBody>
          <a:bodyPr wrap="square" rtlCol="0">
            <a:spAutoFit/>
          </a:bodyPr>
          <a:lstStyle/>
          <a:p>
            <a:r>
              <a:rPr lang="en-US" b="1" dirty="0" smtClean="0"/>
              <a:t>HC: 53</a:t>
            </a:r>
          </a:p>
          <a:p>
            <a:r>
              <a:rPr lang="en-US" b="1" dirty="0" smtClean="0"/>
              <a:t>Online:64-65</a:t>
            </a:r>
            <a:endParaRPr lang="en-US" b="1" dirty="0"/>
          </a:p>
        </p:txBody>
      </p:sp>
      <p:pic>
        <p:nvPicPr>
          <p:cNvPr id="4" name="Picture 2" descr="C:\Users\celina.reynoso\AppData\Local\Microsoft\Windows\Temporary Internet Files\Content.IE5\NQ2IDPRJ\studente-invalsi[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444" y="4652456"/>
            <a:ext cx="1628556" cy="17525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38825"/>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23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300" b="1" dirty="0" smtClean="0">
                <a:solidFill>
                  <a:schemeClr val="bg1"/>
                </a:solidFill>
                <a:latin typeface="Garamond" panose="02020404030301010803" pitchFamily="18" charset="0"/>
              </a:rPr>
              <a:t>What’s New for 2018-2019</a:t>
            </a:r>
            <a:endParaRPr lang="en-US" sz="33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228600" y="2602706"/>
            <a:ext cx="8686800" cy="3200400"/>
          </a:xfrm>
        </p:spPr>
        <p:txBody>
          <a:bodyPr>
            <a:noAutofit/>
          </a:bodyPr>
          <a:lstStyle/>
          <a:p>
            <a:pPr marL="0" lvl="0" indent="0">
              <a:buNone/>
            </a:pPr>
            <a:r>
              <a:rPr lang="en-US" sz="2000" b="1" dirty="0" smtClean="0">
                <a:solidFill>
                  <a:schemeClr val="tx1"/>
                </a:solidFill>
              </a:rPr>
              <a:t>Teacher Auxiliary – To minimize confusion at secondary schools</a:t>
            </a:r>
          </a:p>
          <a:p>
            <a:pPr>
              <a:buFont typeface="Wingdings" panose="05000000000000000000" pitchFamily="2" charset="2"/>
              <a:buChar char="§"/>
            </a:pPr>
            <a:r>
              <a:rPr lang="en-US" sz="2000" dirty="0">
                <a:solidFill>
                  <a:schemeClr val="tx1"/>
                </a:solidFill>
              </a:rPr>
              <a:t>Teacher Auxiliary Budget </a:t>
            </a:r>
            <a:r>
              <a:rPr lang="en-US" sz="2000" dirty="0" smtClean="0">
                <a:solidFill>
                  <a:schemeClr val="tx1"/>
                </a:solidFill>
              </a:rPr>
              <a:t>Item #  </a:t>
            </a:r>
            <a:r>
              <a:rPr lang="en-US" sz="2000" dirty="0">
                <a:solidFill>
                  <a:schemeClr val="tx1"/>
                </a:solidFill>
              </a:rPr>
              <a:t>13844will be closed in Title </a:t>
            </a:r>
            <a:r>
              <a:rPr lang="en-US" sz="2000" dirty="0" smtClean="0">
                <a:solidFill>
                  <a:schemeClr val="tx1"/>
                </a:solidFill>
              </a:rPr>
              <a:t>I</a:t>
            </a:r>
            <a:r>
              <a:rPr lang="en-US" sz="2000" dirty="0">
                <a:solidFill>
                  <a:schemeClr val="tx1"/>
                </a:solidFill>
              </a:rPr>
              <a:t> </a:t>
            </a:r>
            <a:r>
              <a:rPr lang="en-US" sz="2000" dirty="0" smtClean="0">
                <a:solidFill>
                  <a:schemeClr val="tx1"/>
                </a:solidFill>
              </a:rPr>
              <a:t>(Position – requires a Job ID #) </a:t>
            </a:r>
          </a:p>
          <a:p>
            <a:pPr marL="0" indent="0">
              <a:buNone/>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If budgeting an auxiliary for a secondary register-carrying teacher assigned to teach one additional class period each day in ELA, mathematics, history/social science and science in SWP school, use budget item #10420, Teacher Auxiliary.  </a:t>
            </a:r>
            <a:endParaRPr lang="en-US" sz="2000" dirty="0">
              <a:solidFill>
                <a:schemeClr val="tx1"/>
              </a:solidFill>
            </a:endParaRPr>
          </a:p>
          <a:p>
            <a:pPr>
              <a:buFont typeface="Wingdings" panose="05000000000000000000" pitchFamily="2" charset="2"/>
              <a:buChar char="Ø"/>
            </a:pPr>
            <a:endParaRPr lang="en-US" sz="1600"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40</a:t>
            </a:fld>
            <a:endParaRPr lang="en-US">
              <a:latin typeface="Garamond" panose="02020404030301010803" pitchFamily="18" charset="0"/>
            </a:endParaRPr>
          </a:p>
        </p:txBody>
      </p:sp>
      <p:sp>
        <p:nvSpPr>
          <p:cNvPr id="4" name="TextBox 3"/>
          <p:cNvSpPr txBox="1"/>
          <p:nvPr/>
        </p:nvSpPr>
        <p:spPr>
          <a:xfrm>
            <a:off x="228600" y="990600"/>
            <a:ext cx="8686800" cy="584775"/>
          </a:xfrm>
          <a:prstGeom prst="rect">
            <a:avLst/>
          </a:prstGeom>
          <a:noFill/>
        </p:spPr>
        <p:txBody>
          <a:bodyPr wrap="square" rtlCol="0">
            <a:spAutoFit/>
          </a:bodyPr>
          <a:lstStyle/>
          <a:p>
            <a:pPr algn="ctr"/>
            <a:r>
              <a:rPr lang="en-US" sz="3200" b="1" dirty="0" smtClean="0"/>
              <a:t>Title I Policy Changes – Teacher Auxiliary</a:t>
            </a:r>
            <a:endParaRPr lang="en-US" sz="3200" b="1" dirty="0"/>
          </a:p>
        </p:txBody>
      </p:sp>
      <p:pic>
        <p:nvPicPr>
          <p:cNvPr id="16386" name="Picture 2" descr="C:\Users\celina.reynoso\AppData\Local\Microsoft\Windows\Temporary Internet Files\Content.IE5\QJHOPJ82\teacher_ki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257800"/>
            <a:ext cx="1371600"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8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600" b="1" dirty="0" smtClean="0">
                <a:solidFill>
                  <a:schemeClr val="bg1"/>
                </a:solidFill>
                <a:latin typeface="Garamond" panose="02020404030301010803" pitchFamily="18" charset="0"/>
              </a:rPr>
              <a:t>What’s New for 2018-2019</a:t>
            </a:r>
            <a:endParaRPr lang="en-US" sz="36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152400" y="2209800"/>
            <a:ext cx="8610600" cy="4520624"/>
          </a:xfrm>
        </p:spPr>
        <p:txBody>
          <a:bodyPr>
            <a:noAutofit/>
          </a:bodyPr>
          <a:lstStyle/>
          <a:p>
            <a:pPr marL="0" lvl="0" indent="0">
              <a:buNone/>
            </a:pPr>
            <a:r>
              <a:rPr lang="en-US" sz="1400" dirty="0" smtClean="0">
                <a:solidFill>
                  <a:schemeClr val="tx1"/>
                </a:solidFill>
              </a:rPr>
              <a:t>There are </a:t>
            </a:r>
            <a:r>
              <a:rPr lang="en-US" sz="1400" dirty="0">
                <a:solidFill>
                  <a:schemeClr val="tx1"/>
                </a:solidFill>
              </a:rPr>
              <a:t>two choices </a:t>
            </a:r>
            <a:r>
              <a:rPr lang="en-US" sz="1400" dirty="0" smtClean="0">
                <a:solidFill>
                  <a:schemeClr val="tx1"/>
                </a:solidFill>
              </a:rPr>
              <a:t>for X-Time (Commitment Item 110004)</a:t>
            </a:r>
            <a:endParaRPr lang="en-US" sz="1400" dirty="0">
              <a:solidFill>
                <a:schemeClr val="tx1"/>
              </a:solidFill>
            </a:endParaRPr>
          </a:p>
          <a:p>
            <a:pPr lvl="0">
              <a:buFont typeface="Wingdings" panose="05000000000000000000" pitchFamily="2" charset="2"/>
              <a:buChar char="§"/>
            </a:pPr>
            <a:r>
              <a:rPr lang="en-US" sz="1400" b="1" dirty="0" smtClean="0">
                <a:solidFill>
                  <a:schemeClr val="tx1"/>
                </a:solidFill>
              </a:rPr>
              <a:t>Teacher </a:t>
            </a:r>
            <a:r>
              <a:rPr lang="en-US" sz="1400" b="1" dirty="0">
                <a:solidFill>
                  <a:schemeClr val="tx1"/>
                </a:solidFill>
              </a:rPr>
              <a:t>X-time </a:t>
            </a:r>
            <a:r>
              <a:rPr lang="en-US" sz="1400" b="1" dirty="0" smtClean="0">
                <a:solidFill>
                  <a:schemeClr val="tx1"/>
                </a:solidFill>
              </a:rPr>
              <a:t>(Tutor) </a:t>
            </a:r>
            <a:r>
              <a:rPr lang="en-US" sz="1400" dirty="0" smtClean="0">
                <a:solidFill>
                  <a:schemeClr val="tx1"/>
                </a:solidFill>
              </a:rPr>
              <a:t>is </a:t>
            </a:r>
            <a:r>
              <a:rPr lang="en-US" sz="1400" dirty="0">
                <a:solidFill>
                  <a:schemeClr val="tx1"/>
                </a:solidFill>
              </a:rPr>
              <a:t>for X-time for tutoring or intervention.  </a:t>
            </a:r>
          </a:p>
          <a:p>
            <a:pPr lvl="0">
              <a:buFont typeface="Wingdings" panose="05000000000000000000" pitchFamily="2" charset="2"/>
              <a:buChar char="§"/>
            </a:pPr>
            <a:r>
              <a:rPr lang="en-US" sz="1400" b="1" dirty="0" smtClean="0">
                <a:solidFill>
                  <a:schemeClr val="tx1"/>
                </a:solidFill>
              </a:rPr>
              <a:t>Teacher </a:t>
            </a:r>
            <a:r>
              <a:rPr lang="en-US" sz="1400" b="1" dirty="0">
                <a:solidFill>
                  <a:schemeClr val="tx1"/>
                </a:solidFill>
              </a:rPr>
              <a:t>X-time</a:t>
            </a:r>
            <a:r>
              <a:rPr lang="en-US" sz="1400" dirty="0">
                <a:solidFill>
                  <a:schemeClr val="tx1"/>
                </a:solidFill>
              </a:rPr>
              <a:t> </a:t>
            </a:r>
            <a:r>
              <a:rPr lang="en-US" sz="1400" b="1" dirty="0" smtClean="0">
                <a:solidFill>
                  <a:schemeClr val="tx1"/>
                </a:solidFill>
              </a:rPr>
              <a:t>(Non-Tutor) </a:t>
            </a:r>
            <a:r>
              <a:rPr lang="en-US" sz="1400" dirty="0" smtClean="0">
                <a:solidFill>
                  <a:schemeClr val="tx1"/>
                </a:solidFill>
              </a:rPr>
              <a:t>replaces </a:t>
            </a:r>
            <a:r>
              <a:rPr lang="en-US" sz="1400" b="1" dirty="0">
                <a:solidFill>
                  <a:schemeClr val="tx1"/>
                </a:solidFill>
              </a:rPr>
              <a:t>PD Teacher X-time</a:t>
            </a:r>
            <a:r>
              <a:rPr lang="en-US" sz="1400" dirty="0">
                <a:solidFill>
                  <a:schemeClr val="tx1"/>
                </a:solidFill>
              </a:rPr>
              <a:t> and </a:t>
            </a:r>
            <a:r>
              <a:rPr lang="en-US" sz="1400" b="1" dirty="0">
                <a:solidFill>
                  <a:schemeClr val="tx1"/>
                </a:solidFill>
              </a:rPr>
              <a:t>Teacher X-Time Direct/Indirect</a:t>
            </a:r>
            <a:r>
              <a:rPr lang="en-US" sz="1400" dirty="0">
                <a:solidFill>
                  <a:schemeClr val="tx1"/>
                </a:solidFill>
              </a:rPr>
              <a:t> and can be used for all activities that </a:t>
            </a:r>
            <a:r>
              <a:rPr lang="en-US" sz="1400" dirty="0" smtClean="0">
                <a:solidFill>
                  <a:schemeClr val="tx1"/>
                </a:solidFill>
              </a:rPr>
              <a:t>are </a:t>
            </a:r>
            <a:r>
              <a:rPr lang="en-US" sz="1400" dirty="0">
                <a:solidFill>
                  <a:schemeClr val="tx1"/>
                </a:solidFill>
              </a:rPr>
              <a:t>not </a:t>
            </a:r>
            <a:r>
              <a:rPr lang="en-US" sz="1400" dirty="0" smtClean="0">
                <a:solidFill>
                  <a:schemeClr val="tx1"/>
                </a:solidFill>
              </a:rPr>
              <a:t>tutoring activities.</a:t>
            </a:r>
            <a:r>
              <a:rPr lang="en-US" sz="1600" dirty="0">
                <a:solidFill>
                  <a:schemeClr val="tx1"/>
                </a:solidFill>
              </a:rPr>
              <a:t>   </a:t>
            </a:r>
            <a:endParaRPr lang="en-US" sz="1600" dirty="0" smtClean="0">
              <a:solidFill>
                <a:schemeClr val="tx1"/>
              </a:solidFill>
            </a:endParaRPr>
          </a:p>
          <a:p>
            <a:pPr marL="0" lvl="0" indent="0">
              <a:buNone/>
            </a:pPr>
            <a:r>
              <a:rPr lang="en-US" sz="1000" dirty="0" smtClean="0">
                <a:solidFill>
                  <a:schemeClr val="tx1"/>
                </a:solidFill>
              </a:rPr>
              <a:t>Activities </a:t>
            </a:r>
            <a:r>
              <a:rPr lang="en-US" sz="1000" dirty="0">
                <a:solidFill>
                  <a:schemeClr val="tx1"/>
                </a:solidFill>
              </a:rPr>
              <a:t>are: </a:t>
            </a:r>
          </a:p>
          <a:p>
            <a:pPr lvl="1">
              <a:buFont typeface="Wingdings" panose="05000000000000000000" pitchFamily="2" charset="2"/>
              <a:buChar char="ü"/>
            </a:pPr>
            <a:r>
              <a:rPr lang="en-US" sz="1000" dirty="0">
                <a:solidFill>
                  <a:schemeClr val="tx1"/>
                </a:solidFill>
              </a:rPr>
              <a:t>Analyze data, review student work</a:t>
            </a:r>
          </a:p>
          <a:p>
            <a:pPr lvl="1">
              <a:buFont typeface="Wingdings" panose="05000000000000000000" pitchFamily="2" charset="2"/>
              <a:buChar char="ü"/>
            </a:pPr>
            <a:r>
              <a:rPr lang="en-US" sz="1000" dirty="0" smtClean="0">
                <a:solidFill>
                  <a:schemeClr val="tx1"/>
                </a:solidFill>
              </a:rPr>
              <a:t>Attend </a:t>
            </a:r>
            <a:r>
              <a:rPr lang="en-US" sz="1000" dirty="0">
                <a:solidFill>
                  <a:schemeClr val="tx1"/>
                </a:solidFill>
              </a:rPr>
              <a:t>mandated Title I or Title III allowable trainings outside of the basic assignment (e.g., after-school, </a:t>
            </a:r>
            <a:r>
              <a:rPr lang="en-US" sz="1000" dirty="0" smtClean="0">
                <a:solidFill>
                  <a:schemeClr val="tx1"/>
                </a:solidFill>
              </a:rPr>
              <a:t>Saturdays)</a:t>
            </a:r>
          </a:p>
          <a:p>
            <a:pPr lvl="1">
              <a:buFont typeface="Wingdings" panose="05000000000000000000" pitchFamily="2" charset="2"/>
              <a:buChar char="ü"/>
            </a:pPr>
            <a:r>
              <a:rPr lang="en-US" sz="1000" dirty="0" smtClean="0">
                <a:solidFill>
                  <a:schemeClr val="tx1"/>
                </a:solidFill>
              </a:rPr>
              <a:t>Plan</a:t>
            </a:r>
            <a:r>
              <a:rPr lang="en-US" sz="1000" dirty="0">
                <a:solidFill>
                  <a:schemeClr val="tx1"/>
                </a:solidFill>
              </a:rPr>
              <a:t>, organize, and coordinate locally designed </a:t>
            </a:r>
            <a:r>
              <a:rPr lang="en-US" sz="1000" dirty="0" smtClean="0">
                <a:solidFill>
                  <a:schemeClr val="tx1"/>
                </a:solidFill>
              </a:rPr>
              <a:t>intervention</a:t>
            </a:r>
          </a:p>
          <a:p>
            <a:pPr lvl="1">
              <a:buFont typeface="Wingdings" panose="05000000000000000000" pitchFamily="2" charset="2"/>
              <a:buChar char="ü"/>
            </a:pPr>
            <a:r>
              <a:rPr lang="en-US" sz="1000" dirty="0" smtClean="0">
                <a:solidFill>
                  <a:schemeClr val="tx1"/>
                </a:solidFill>
              </a:rPr>
              <a:t>Provide/conduct </a:t>
            </a:r>
            <a:r>
              <a:rPr lang="en-US" sz="1000" dirty="0">
                <a:solidFill>
                  <a:schemeClr val="tx1"/>
                </a:solidFill>
              </a:rPr>
              <a:t>Professional Development for all </a:t>
            </a:r>
            <a:r>
              <a:rPr lang="en-US" sz="1000" dirty="0" smtClean="0">
                <a:solidFill>
                  <a:schemeClr val="tx1"/>
                </a:solidFill>
              </a:rPr>
              <a:t>stakeholders</a:t>
            </a:r>
          </a:p>
          <a:p>
            <a:pPr lvl="1">
              <a:buFont typeface="Wingdings" panose="05000000000000000000" pitchFamily="2" charset="2"/>
              <a:buChar char="ü"/>
            </a:pPr>
            <a:r>
              <a:rPr lang="en-US" sz="1000" dirty="0" smtClean="0">
                <a:solidFill>
                  <a:schemeClr val="tx1"/>
                </a:solidFill>
              </a:rPr>
              <a:t>Conduct </a:t>
            </a:r>
            <a:r>
              <a:rPr lang="en-US" sz="1000" dirty="0">
                <a:solidFill>
                  <a:schemeClr val="tx1"/>
                </a:solidFill>
              </a:rPr>
              <a:t>program/student evaluation </a:t>
            </a:r>
            <a:r>
              <a:rPr lang="en-US" sz="1000" dirty="0" smtClean="0">
                <a:solidFill>
                  <a:schemeClr val="tx1"/>
                </a:solidFill>
              </a:rPr>
              <a:t>activities</a:t>
            </a:r>
          </a:p>
          <a:p>
            <a:pPr lvl="1">
              <a:buFont typeface="Wingdings" panose="05000000000000000000" pitchFamily="2" charset="2"/>
              <a:buChar char="ü"/>
            </a:pPr>
            <a:r>
              <a:rPr lang="en-US" sz="1000" dirty="0" smtClean="0">
                <a:solidFill>
                  <a:schemeClr val="tx1"/>
                </a:solidFill>
              </a:rPr>
              <a:t>Discuss </a:t>
            </a:r>
            <a:r>
              <a:rPr lang="en-US" sz="1000" dirty="0">
                <a:solidFill>
                  <a:schemeClr val="tx1"/>
                </a:solidFill>
              </a:rPr>
              <a:t>best practices, identify student needs and plan differentiated </a:t>
            </a:r>
            <a:r>
              <a:rPr lang="en-US" sz="1000" dirty="0" smtClean="0">
                <a:solidFill>
                  <a:schemeClr val="tx1"/>
                </a:solidFill>
              </a:rPr>
              <a:t>instruction</a:t>
            </a:r>
          </a:p>
          <a:p>
            <a:pPr lvl="1">
              <a:buFont typeface="Wingdings" panose="05000000000000000000" pitchFamily="2" charset="2"/>
              <a:buChar char="ü"/>
            </a:pPr>
            <a:r>
              <a:rPr lang="en-US" sz="1000" dirty="0" smtClean="0">
                <a:solidFill>
                  <a:schemeClr val="tx1"/>
                </a:solidFill>
              </a:rPr>
              <a:t>Assist </a:t>
            </a:r>
            <a:r>
              <a:rPr lang="en-US" sz="1000" dirty="0">
                <a:solidFill>
                  <a:schemeClr val="tx1"/>
                </a:solidFill>
              </a:rPr>
              <a:t>and facilitate the writing of the </a:t>
            </a:r>
            <a:r>
              <a:rPr lang="en-US" sz="1000" dirty="0" smtClean="0">
                <a:solidFill>
                  <a:schemeClr val="tx1"/>
                </a:solidFill>
              </a:rPr>
              <a:t>SPSA</a:t>
            </a:r>
          </a:p>
          <a:p>
            <a:pPr lvl="1">
              <a:buFont typeface="Wingdings" panose="05000000000000000000" pitchFamily="2" charset="2"/>
              <a:buChar char="ü"/>
            </a:pPr>
            <a:r>
              <a:rPr lang="en-US" sz="1000" dirty="0" smtClean="0">
                <a:solidFill>
                  <a:schemeClr val="tx1"/>
                </a:solidFill>
              </a:rPr>
              <a:t>Coordinate </a:t>
            </a:r>
            <a:r>
              <a:rPr lang="en-US" sz="1000" dirty="0">
                <a:solidFill>
                  <a:schemeClr val="tx1"/>
                </a:solidFill>
              </a:rPr>
              <a:t>and provide parent involvement workshop </a:t>
            </a:r>
            <a:r>
              <a:rPr lang="en-US" sz="1000" dirty="0" smtClean="0">
                <a:solidFill>
                  <a:schemeClr val="tx1"/>
                </a:solidFill>
              </a:rPr>
              <a:t>activities</a:t>
            </a:r>
          </a:p>
          <a:p>
            <a:pPr lvl="1">
              <a:buFont typeface="Wingdings" panose="05000000000000000000" pitchFamily="2" charset="2"/>
              <a:buChar char="ü"/>
            </a:pPr>
            <a:r>
              <a:rPr lang="en-US" sz="1000" dirty="0" smtClean="0">
                <a:solidFill>
                  <a:schemeClr val="tx1"/>
                </a:solidFill>
              </a:rPr>
              <a:t>Coordinate </a:t>
            </a:r>
            <a:r>
              <a:rPr lang="en-US" sz="1000" dirty="0">
                <a:solidFill>
                  <a:schemeClr val="tx1"/>
                </a:solidFill>
              </a:rPr>
              <a:t>the identification of eligible students in TAS </a:t>
            </a:r>
            <a:r>
              <a:rPr lang="en-US" sz="1000" dirty="0" smtClean="0">
                <a:solidFill>
                  <a:schemeClr val="tx1"/>
                </a:solidFill>
              </a:rPr>
              <a:t>program</a:t>
            </a:r>
          </a:p>
          <a:p>
            <a:pPr lvl="1">
              <a:buFont typeface="Wingdings" panose="05000000000000000000" pitchFamily="2" charset="2"/>
              <a:buChar char="ü"/>
            </a:pPr>
            <a:r>
              <a:rPr lang="en-US" sz="1000" dirty="0" smtClean="0">
                <a:solidFill>
                  <a:schemeClr val="tx1"/>
                </a:solidFill>
              </a:rPr>
              <a:t>Train </a:t>
            </a:r>
            <a:r>
              <a:rPr lang="en-US" sz="1000" dirty="0">
                <a:solidFill>
                  <a:schemeClr val="tx1"/>
                </a:solidFill>
              </a:rPr>
              <a:t>Community </a:t>
            </a:r>
            <a:r>
              <a:rPr lang="en-US" sz="1000" dirty="0" smtClean="0">
                <a:solidFill>
                  <a:schemeClr val="tx1"/>
                </a:solidFill>
              </a:rPr>
              <a:t>Members/Parents</a:t>
            </a:r>
          </a:p>
          <a:p>
            <a:pPr lvl="1">
              <a:buFont typeface="Wingdings" panose="05000000000000000000" pitchFamily="2" charset="2"/>
              <a:buChar char="ü"/>
            </a:pPr>
            <a:r>
              <a:rPr lang="en-US" sz="1000" dirty="0" smtClean="0">
                <a:solidFill>
                  <a:schemeClr val="tx1"/>
                </a:solidFill>
              </a:rPr>
              <a:t>Develop/organize/select/evaluate </a:t>
            </a:r>
            <a:r>
              <a:rPr lang="en-US" sz="1000" dirty="0">
                <a:solidFill>
                  <a:schemeClr val="tx1"/>
                </a:solidFill>
              </a:rPr>
              <a:t>instructional </a:t>
            </a:r>
            <a:r>
              <a:rPr lang="en-US" sz="1000" dirty="0" smtClean="0">
                <a:solidFill>
                  <a:schemeClr val="tx1"/>
                </a:solidFill>
              </a:rPr>
              <a:t>materials</a:t>
            </a:r>
          </a:p>
          <a:p>
            <a:pPr lvl="1">
              <a:buFont typeface="Wingdings" panose="05000000000000000000" pitchFamily="2" charset="2"/>
              <a:buChar char="ü"/>
            </a:pPr>
            <a:r>
              <a:rPr lang="en-US" sz="1000" dirty="0" smtClean="0">
                <a:solidFill>
                  <a:schemeClr val="tx1"/>
                </a:solidFill>
              </a:rPr>
              <a:t>Develop/monitor/approve </a:t>
            </a:r>
            <a:r>
              <a:rPr lang="en-US" sz="1000" dirty="0">
                <a:solidFill>
                  <a:schemeClr val="tx1"/>
                </a:solidFill>
              </a:rPr>
              <a:t>program activities and </a:t>
            </a:r>
            <a:r>
              <a:rPr lang="en-US" sz="1000" dirty="0" smtClean="0">
                <a:solidFill>
                  <a:schemeClr val="tx1"/>
                </a:solidFill>
              </a:rPr>
              <a:t>expenditures</a:t>
            </a:r>
          </a:p>
          <a:p>
            <a:pPr lvl="1">
              <a:buFont typeface="Wingdings" panose="05000000000000000000" pitchFamily="2" charset="2"/>
              <a:buChar char="ü"/>
            </a:pPr>
            <a:r>
              <a:rPr lang="en-US" sz="1000" dirty="0" smtClean="0">
                <a:solidFill>
                  <a:schemeClr val="tx1"/>
                </a:solidFill>
              </a:rPr>
              <a:t>Maintain </a:t>
            </a:r>
            <a:r>
              <a:rPr lang="en-US" sz="1000" dirty="0">
                <a:solidFill>
                  <a:schemeClr val="tx1"/>
                </a:solidFill>
              </a:rPr>
              <a:t>compliance </a:t>
            </a:r>
            <a:r>
              <a:rPr lang="en-US" sz="1000" dirty="0" smtClean="0">
                <a:solidFill>
                  <a:schemeClr val="tx1"/>
                </a:solidFill>
              </a:rPr>
              <a:t>documents</a:t>
            </a:r>
          </a:p>
          <a:p>
            <a:pPr lvl="1">
              <a:buFont typeface="Wingdings" panose="05000000000000000000" pitchFamily="2" charset="2"/>
              <a:buChar char="ü"/>
            </a:pPr>
            <a:r>
              <a:rPr lang="en-US" sz="1000" dirty="0" smtClean="0">
                <a:solidFill>
                  <a:schemeClr val="tx1"/>
                </a:solidFill>
              </a:rPr>
              <a:t>Distribute </a:t>
            </a:r>
            <a:r>
              <a:rPr lang="en-US" sz="1000" dirty="0">
                <a:solidFill>
                  <a:schemeClr val="tx1"/>
                </a:solidFill>
              </a:rPr>
              <a:t>program </a:t>
            </a:r>
            <a:r>
              <a:rPr lang="en-US" sz="1000" dirty="0" smtClean="0">
                <a:solidFill>
                  <a:schemeClr val="tx1"/>
                </a:solidFill>
              </a:rPr>
              <a:t>materials</a:t>
            </a:r>
          </a:p>
          <a:p>
            <a:pPr lvl="1">
              <a:buFont typeface="Wingdings" panose="05000000000000000000" pitchFamily="2" charset="2"/>
              <a:buChar char="ü"/>
            </a:pPr>
            <a:r>
              <a:rPr lang="en-US" sz="1000" dirty="0" smtClean="0">
                <a:solidFill>
                  <a:schemeClr val="tx1"/>
                </a:solidFill>
              </a:rPr>
              <a:t>Monitor </a:t>
            </a:r>
            <a:r>
              <a:rPr lang="en-US" sz="1000" dirty="0">
                <a:solidFill>
                  <a:schemeClr val="tx1"/>
                </a:solidFill>
              </a:rPr>
              <a:t>ongoing program </a:t>
            </a:r>
            <a:r>
              <a:rPr lang="en-US" sz="1000" dirty="0" smtClean="0">
                <a:solidFill>
                  <a:schemeClr val="tx1"/>
                </a:solidFill>
              </a:rPr>
              <a:t>compliance</a:t>
            </a:r>
          </a:p>
          <a:p>
            <a:pPr lvl="1">
              <a:buFont typeface="Wingdings" panose="05000000000000000000" pitchFamily="2" charset="2"/>
              <a:buChar char="ü"/>
            </a:pPr>
            <a:r>
              <a:rPr lang="en-US" sz="1000" dirty="0" smtClean="0">
                <a:solidFill>
                  <a:schemeClr val="tx1"/>
                </a:solidFill>
              </a:rPr>
              <a:t>Develop </a:t>
            </a:r>
            <a:r>
              <a:rPr lang="en-US" sz="1000" dirty="0">
                <a:solidFill>
                  <a:schemeClr val="tx1"/>
                </a:solidFill>
              </a:rPr>
              <a:t>schedules for program </a:t>
            </a:r>
            <a:r>
              <a:rPr lang="en-US" sz="1000" dirty="0" smtClean="0">
                <a:solidFill>
                  <a:schemeClr val="tx1"/>
                </a:solidFill>
              </a:rPr>
              <a:t>intervention</a:t>
            </a:r>
          </a:p>
          <a:p>
            <a:pPr lvl="1">
              <a:buFont typeface="Wingdings" panose="05000000000000000000" pitchFamily="2" charset="2"/>
              <a:buChar char="ü"/>
            </a:pPr>
            <a:r>
              <a:rPr lang="en-US" sz="1000" dirty="0" smtClean="0">
                <a:solidFill>
                  <a:schemeClr val="tx1"/>
                </a:solidFill>
              </a:rPr>
              <a:t>Prepare </a:t>
            </a:r>
            <a:r>
              <a:rPr lang="en-US" sz="1000" dirty="0">
                <a:solidFill>
                  <a:schemeClr val="tx1"/>
                </a:solidFill>
              </a:rPr>
              <a:t>for FPM</a:t>
            </a:r>
          </a:p>
          <a:p>
            <a:pPr>
              <a:buFont typeface="Wingdings" panose="05000000000000000000" pitchFamily="2" charset="2"/>
              <a:buChar char="Ø"/>
            </a:pPr>
            <a:endParaRPr lang="en-US" sz="1600"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41</a:t>
            </a:fld>
            <a:endParaRPr lang="en-US">
              <a:latin typeface="Garamond" panose="02020404030301010803" pitchFamily="18" charset="0"/>
            </a:endParaRPr>
          </a:p>
        </p:txBody>
      </p:sp>
      <p:sp>
        <p:nvSpPr>
          <p:cNvPr id="4" name="TextBox 3"/>
          <p:cNvSpPr txBox="1"/>
          <p:nvPr/>
        </p:nvSpPr>
        <p:spPr>
          <a:xfrm>
            <a:off x="533400" y="990600"/>
            <a:ext cx="7696200" cy="584775"/>
          </a:xfrm>
          <a:prstGeom prst="rect">
            <a:avLst/>
          </a:prstGeom>
          <a:noFill/>
        </p:spPr>
        <p:txBody>
          <a:bodyPr wrap="square" rtlCol="0">
            <a:spAutoFit/>
          </a:bodyPr>
          <a:lstStyle/>
          <a:p>
            <a:pPr algn="ctr"/>
            <a:r>
              <a:rPr lang="en-US" sz="3200" b="1" dirty="0" smtClean="0"/>
              <a:t>Title I Policy Changes – Teacher X-Time</a:t>
            </a:r>
            <a:endParaRPr lang="en-US" sz="3200" b="1" dirty="0"/>
          </a:p>
        </p:txBody>
      </p:sp>
      <p:pic>
        <p:nvPicPr>
          <p:cNvPr id="17412" name="Picture 4" descr="C:\Users\celina.reynoso\AppData\Local\Microsoft\Windows\Temporary Internet Files\Content.IE5\6DFOLSL0\422623906_f8ca67de62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800600"/>
            <a:ext cx="2105152" cy="1578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3" name="Picture 5" descr="C:\Users\celina.reynoso\AppData\Local\Microsoft\Windows\Temporary Internet Files\Content.IE5\6DFOLSL0\5863440143_dc3d970c49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276600"/>
            <a:ext cx="1835972"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26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438400"/>
            <a:ext cx="7848600" cy="3935767"/>
          </a:xfrm>
        </p:spPr>
        <p:txBody>
          <a:bodyPr>
            <a:noAutofit/>
          </a:bodyPr>
          <a:lstStyle/>
          <a:p>
            <a:pPr marL="0" indent="0">
              <a:buNone/>
            </a:pPr>
            <a:r>
              <a:rPr lang="en-US" sz="1600" b="1" dirty="0" smtClean="0">
                <a:solidFill>
                  <a:schemeClr val="tx1"/>
                </a:solidFill>
              </a:rPr>
              <a:t>Funding Percentage Options </a:t>
            </a:r>
            <a:r>
              <a:rPr lang="en-US" sz="1600" b="1" dirty="0">
                <a:solidFill>
                  <a:schemeClr val="tx1"/>
                </a:solidFill>
              </a:rPr>
              <a:t>for Title I personnel have changed </a:t>
            </a:r>
            <a:endParaRPr lang="en-US" sz="1600" b="1" dirty="0" smtClean="0">
              <a:solidFill>
                <a:schemeClr val="tx1"/>
              </a:solidFill>
            </a:endParaRPr>
          </a:p>
          <a:p>
            <a:pPr marL="0" indent="0">
              <a:buNone/>
            </a:pPr>
            <a:r>
              <a:rPr lang="en-US" sz="1600" b="1" dirty="0" smtClean="0">
                <a:solidFill>
                  <a:schemeClr val="tx1"/>
                </a:solidFill>
              </a:rPr>
              <a:t>(</a:t>
            </a:r>
            <a:r>
              <a:rPr lang="en-US" sz="1600" b="1" dirty="0">
                <a:solidFill>
                  <a:schemeClr val="tx1"/>
                </a:solidFill>
              </a:rPr>
              <a:t>see #</a:t>
            </a:r>
            <a:r>
              <a:rPr lang="en-US" sz="1600" b="1" dirty="0" smtClean="0">
                <a:solidFill>
                  <a:schemeClr val="tx1"/>
                </a:solidFill>
              </a:rPr>
              <a:t>25 of Program and Budget Handbook).  </a:t>
            </a:r>
          </a:p>
          <a:p>
            <a:pPr marL="0" indent="0">
              <a:buNone/>
            </a:pPr>
            <a:r>
              <a:rPr lang="en-US" sz="1600" b="1" dirty="0" smtClean="0">
                <a:solidFill>
                  <a:schemeClr val="tx1"/>
                </a:solidFill>
              </a:rPr>
              <a:t>If not listed, the funding options are 50% and 100%</a:t>
            </a:r>
            <a:r>
              <a:rPr lang="en-US" sz="1600" dirty="0"/>
              <a:t/>
            </a:r>
            <a:br>
              <a:rPr lang="en-US" sz="1600" dirty="0"/>
            </a:br>
            <a:r>
              <a:rPr lang="en-US" sz="1800" dirty="0"/>
              <a:t/>
            </a:r>
            <a:br>
              <a:rPr lang="en-US" sz="1800" dirty="0"/>
            </a:b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42</a:t>
            </a:fld>
            <a:endParaRPr lang="en-US">
              <a:latin typeface="Garamond" panose="02020404030301010803" pitchFamily="18" charset="0"/>
            </a:endParaRPr>
          </a:p>
        </p:txBody>
      </p:sp>
      <p:sp>
        <p:nvSpPr>
          <p:cNvPr id="4" name="TextBox 3"/>
          <p:cNvSpPr txBox="1"/>
          <p:nvPr/>
        </p:nvSpPr>
        <p:spPr>
          <a:xfrm>
            <a:off x="457200" y="838200"/>
            <a:ext cx="8229600" cy="584775"/>
          </a:xfrm>
          <a:prstGeom prst="rect">
            <a:avLst/>
          </a:prstGeom>
          <a:noFill/>
        </p:spPr>
        <p:txBody>
          <a:bodyPr wrap="square" rtlCol="0">
            <a:spAutoFit/>
          </a:bodyPr>
          <a:lstStyle/>
          <a:p>
            <a:pPr algn="ctr"/>
            <a:r>
              <a:rPr lang="en-US" sz="3200" b="1" dirty="0" smtClean="0"/>
              <a:t>Funding Percentages</a:t>
            </a:r>
            <a:endParaRPr lang="en-US" sz="3200" b="1" dirty="0"/>
          </a:p>
        </p:txBody>
      </p:sp>
      <p:graphicFrame>
        <p:nvGraphicFramePr>
          <p:cNvPr id="7" name="Table 6"/>
          <p:cNvGraphicFramePr>
            <a:graphicFrameLocks noGrp="1"/>
          </p:cNvGraphicFramePr>
          <p:nvPr>
            <p:extLst>
              <p:ext uri="{D42A27DB-BD31-4B8C-83A1-F6EECF244321}">
                <p14:modId xmlns:p14="http://schemas.microsoft.com/office/powerpoint/2010/main" val="299085666"/>
              </p:ext>
            </p:extLst>
          </p:nvPr>
        </p:nvGraphicFramePr>
        <p:xfrm>
          <a:off x="533401" y="3352800"/>
          <a:ext cx="8153399" cy="3359538"/>
        </p:xfrm>
        <a:graphic>
          <a:graphicData uri="http://schemas.openxmlformats.org/drawingml/2006/table">
            <a:tbl>
              <a:tblPr firstRow="1" firstCol="1" bandRow="1">
                <a:tableStyleId>{5C22544A-7EE6-4342-B048-85BDC9FD1C3A}</a:tableStyleId>
              </a:tblPr>
              <a:tblGrid>
                <a:gridCol w="928357">
                  <a:extLst>
                    <a:ext uri="{9D8B030D-6E8A-4147-A177-3AD203B41FA5}">
                      <a16:colId xmlns:a16="http://schemas.microsoft.com/office/drawing/2014/main" val="20000"/>
                    </a:ext>
                  </a:extLst>
                </a:gridCol>
                <a:gridCol w="2075832">
                  <a:extLst>
                    <a:ext uri="{9D8B030D-6E8A-4147-A177-3AD203B41FA5}">
                      <a16:colId xmlns:a16="http://schemas.microsoft.com/office/drawing/2014/main" val="20001"/>
                    </a:ext>
                  </a:extLst>
                </a:gridCol>
                <a:gridCol w="3110285">
                  <a:extLst>
                    <a:ext uri="{9D8B030D-6E8A-4147-A177-3AD203B41FA5}">
                      <a16:colId xmlns:a16="http://schemas.microsoft.com/office/drawing/2014/main" val="20002"/>
                    </a:ext>
                  </a:extLst>
                </a:gridCol>
                <a:gridCol w="2038925">
                  <a:extLst>
                    <a:ext uri="{9D8B030D-6E8A-4147-A177-3AD203B41FA5}">
                      <a16:colId xmlns:a16="http://schemas.microsoft.com/office/drawing/2014/main" val="20003"/>
                    </a:ext>
                  </a:extLst>
                </a:gridCol>
              </a:tblGrid>
              <a:tr h="266321">
                <a:tc>
                  <a:txBody>
                    <a:bodyPr/>
                    <a:lstStyle/>
                    <a:p>
                      <a:pPr marL="0" marR="0" algn="ctr">
                        <a:lnSpc>
                          <a:spcPct val="115000"/>
                        </a:lnSpc>
                        <a:spcBef>
                          <a:spcPts val="0"/>
                        </a:spcBef>
                        <a:spcAft>
                          <a:spcPts val="0"/>
                        </a:spcAft>
                      </a:pPr>
                      <a:r>
                        <a:rPr lang="en-US" sz="300" dirty="0">
                          <a:effectLst/>
                        </a:rPr>
                        <a:t>Budget Item #</a:t>
                      </a:r>
                      <a:endParaRPr lang="en-US" sz="400" dirty="0">
                        <a:effectLst/>
                        <a:latin typeface="Times New Roman"/>
                        <a:ea typeface="Arial"/>
                        <a:cs typeface="Times New Roman"/>
                      </a:endParaRPr>
                    </a:p>
                  </a:txBody>
                  <a:tcPr marL="24825" marR="24825" marT="0" marB="0"/>
                </a:tc>
                <a:tc>
                  <a:txBody>
                    <a:bodyPr/>
                    <a:lstStyle/>
                    <a:p>
                      <a:pPr marL="0" marR="0" algn="ctr">
                        <a:lnSpc>
                          <a:spcPct val="115000"/>
                        </a:lnSpc>
                        <a:spcBef>
                          <a:spcPts val="0"/>
                        </a:spcBef>
                        <a:spcAft>
                          <a:spcPts val="0"/>
                        </a:spcAft>
                      </a:pPr>
                      <a:r>
                        <a:rPr lang="en-US" sz="300" dirty="0">
                          <a:effectLst/>
                        </a:rPr>
                        <a:t>Budget Item Description</a:t>
                      </a:r>
                      <a:endParaRPr lang="en-US" sz="400" dirty="0">
                        <a:effectLst/>
                        <a:latin typeface="Times New Roman"/>
                        <a:ea typeface="Arial"/>
                        <a:cs typeface="Times New Roman"/>
                      </a:endParaRPr>
                    </a:p>
                  </a:txBody>
                  <a:tcPr marL="24825" marR="24825" marT="0" marB="0"/>
                </a:tc>
                <a:tc>
                  <a:txBody>
                    <a:bodyPr/>
                    <a:lstStyle/>
                    <a:p>
                      <a:pPr marL="0" marR="0" algn="ctr">
                        <a:lnSpc>
                          <a:spcPct val="115000"/>
                        </a:lnSpc>
                        <a:spcBef>
                          <a:spcPts val="0"/>
                        </a:spcBef>
                        <a:spcAft>
                          <a:spcPts val="0"/>
                        </a:spcAft>
                      </a:pPr>
                      <a:r>
                        <a:rPr lang="en-US" sz="300">
                          <a:effectLst/>
                        </a:rPr>
                        <a:t>Job Title </a:t>
                      </a:r>
                      <a:endParaRPr lang="en-US" sz="400">
                        <a:effectLst/>
                        <a:latin typeface="Times New Roman"/>
                        <a:ea typeface="Arial"/>
                        <a:cs typeface="Times New Roman"/>
                      </a:endParaRPr>
                    </a:p>
                  </a:txBody>
                  <a:tcPr marL="24825" marR="24825" marT="0" marB="0"/>
                </a:tc>
                <a:tc>
                  <a:txBody>
                    <a:bodyPr/>
                    <a:lstStyle/>
                    <a:p>
                      <a:pPr marL="0" marR="0" algn="ctr">
                        <a:lnSpc>
                          <a:spcPct val="115000"/>
                        </a:lnSpc>
                        <a:spcBef>
                          <a:spcPts val="0"/>
                        </a:spcBef>
                        <a:spcAft>
                          <a:spcPts val="0"/>
                        </a:spcAft>
                      </a:pPr>
                      <a:r>
                        <a:rPr lang="en-US" sz="300">
                          <a:effectLst/>
                        </a:rPr>
                        <a:t>Available Funding %</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0"/>
                  </a:ext>
                </a:extLst>
              </a:tr>
              <a:tr h="93377">
                <a:tc>
                  <a:txBody>
                    <a:bodyPr/>
                    <a:lstStyle/>
                    <a:p>
                      <a:pPr marL="0" marR="0">
                        <a:lnSpc>
                          <a:spcPct val="115000"/>
                        </a:lnSpc>
                        <a:spcBef>
                          <a:spcPts val="0"/>
                        </a:spcBef>
                        <a:spcAft>
                          <a:spcPts val="0"/>
                        </a:spcAft>
                      </a:pPr>
                      <a:r>
                        <a:rPr lang="en-US" sz="300">
                          <a:effectLst/>
                        </a:rPr>
                        <a:t>117360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CAT PRG AD C1T 27/10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dirty="0">
                          <a:effectLst/>
                        </a:rPr>
                        <a:t>Categorical Program Advisor (CPA)</a:t>
                      </a:r>
                      <a:endParaRPr lang="en-US" sz="400" dirty="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1"/>
                  </a:ext>
                </a:extLst>
              </a:tr>
              <a:tr h="93377">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All Clerical Personnel including Ed Aide II</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2"/>
                  </a:ext>
                </a:extLst>
              </a:tr>
              <a:tr h="326818">
                <a:tc>
                  <a:txBody>
                    <a:bodyPr/>
                    <a:lstStyle/>
                    <a:p>
                      <a:pPr marL="0" marR="0">
                        <a:lnSpc>
                          <a:spcPct val="115000"/>
                        </a:lnSpc>
                        <a:spcBef>
                          <a:spcPts val="0"/>
                        </a:spcBef>
                        <a:spcAft>
                          <a:spcPts val="0"/>
                        </a:spcAft>
                      </a:pPr>
                      <a:r>
                        <a:rPr lang="en-US" sz="300">
                          <a:effectLst/>
                        </a:rPr>
                        <a:t>13249 13251</a:t>
                      </a:r>
                      <a:endParaRPr lang="en-US" sz="400">
                        <a:effectLst/>
                      </a:endParaRPr>
                    </a:p>
                    <a:p>
                      <a:pPr marL="0" marR="0">
                        <a:lnSpc>
                          <a:spcPct val="115000"/>
                        </a:lnSpc>
                        <a:spcBef>
                          <a:spcPts val="0"/>
                        </a:spcBef>
                        <a:spcAft>
                          <a:spcPts val="0"/>
                        </a:spcAft>
                      </a:pPr>
                      <a:r>
                        <a:rPr lang="en-US" sz="300">
                          <a:effectLst/>
                        </a:rPr>
                        <a:t>13253</a:t>
                      </a:r>
                      <a:endParaRPr lang="en-US" sz="400">
                        <a:effectLst/>
                      </a:endParaRPr>
                    </a:p>
                    <a:p>
                      <a:pPr marL="0" marR="0">
                        <a:lnSpc>
                          <a:spcPct val="115000"/>
                        </a:lnSpc>
                        <a:spcBef>
                          <a:spcPts val="0"/>
                        </a:spcBef>
                        <a:spcAft>
                          <a:spcPts val="0"/>
                        </a:spcAft>
                      </a:pPr>
                      <a:r>
                        <a:rPr lang="en-US" sz="300">
                          <a:effectLst/>
                        </a:rPr>
                        <a:t>13255</a:t>
                      </a:r>
                      <a:endParaRPr lang="en-US" sz="400">
                        <a:effectLst/>
                      </a:endParaRPr>
                    </a:p>
                    <a:p>
                      <a:pPr marL="0" marR="0">
                        <a:lnSpc>
                          <a:spcPct val="115000"/>
                        </a:lnSpc>
                        <a:spcBef>
                          <a:spcPts val="0"/>
                        </a:spcBef>
                        <a:spcAft>
                          <a:spcPts val="0"/>
                        </a:spcAft>
                      </a:pPr>
                      <a:r>
                        <a:rPr lang="en-US" sz="300">
                          <a:effectLst/>
                        </a:rPr>
                        <a:t>13257</a:t>
                      </a:r>
                      <a:endParaRPr lang="en-US" sz="400">
                        <a:effectLst/>
                      </a:endParaRPr>
                    </a:p>
                    <a:p>
                      <a:pPr marL="0" marR="0">
                        <a:lnSpc>
                          <a:spcPct val="115000"/>
                        </a:lnSpc>
                        <a:spcBef>
                          <a:spcPts val="0"/>
                        </a:spcBef>
                        <a:spcAft>
                          <a:spcPts val="0"/>
                        </a:spcAft>
                      </a:pPr>
                      <a:r>
                        <a:rPr lang="en-US" sz="300">
                          <a:effectLst/>
                        </a:rPr>
                        <a:t>13259</a:t>
                      </a:r>
                      <a:endParaRPr lang="en-US" sz="400">
                        <a:effectLst/>
                      </a:endParaRPr>
                    </a:p>
                    <a:p>
                      <a:pPr marL="0" marR="0">
                        <a:lnSpc>
                          <a:spcPct val="115000"/>
                        </a:lnSpc>
                        <a:spcBef>
                          <a:spcPts val="0"/>
                        </a:spcBef>
                        <a:spcAft>
                          <a:spcPts val="0"/>
                        </a:spcAft>
                      </a:pPr>
                      <a:r>
                        <a:rPr lang="en-US" sz="300">
                          <a:effectLst/>
                        </a:rPr>
                        <a:t>13261</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dirty="0">
                          <a:effectLst/>
                        </a:rPr>
                        <a:t>CSR TCHR ELEM GK-G6 1TK</a:t>
                      </a:r>
                      <a:endParaRPr lang="en-US" sz="400" dirty="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Teacher, Elementary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3"/>
                  </a:ext>
                </a:extLst>
              </a:tr>
              <a:tr h="48367">
                <a:tc>
                  <a:txBody>
                    <a:bodyPr/>
                    <a:lstStyle/>
                    <a:p>
                      <a:pPr marL="0" marR="0">
                        <a:lnSpc>
                          <a:spcPct val="115000"/>
                        </a:lnSpc>
                        <a:spcBef>
                          <a:spcPts val="0"/>
                        </a:spcBef>
                        <a:spcAft>
                          <a:spcPts val="0"/>
                        </a:spcAft>
                      </a:pPr>
                      <a:r>
                        <a:rPr lang="en-US" sz="300">
                          <a:effectLst/>
                        </a:rPr>
                        <a:t>13263</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TCHR MS G6</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Teacher, MS 6</a:t>
                      </a:r>
                      <a:r>
                        <a:rPr lang="en-US" sz="300" baseline="30000">
                          <a:effectLst/>
                        </a:rPr>
                        <a:t>th</a:t>
                      </a:r>
                      <a:r>
                        <a:rPr lang="en-US" sz="300">
                          <a:effectLst/>
                        </a:rPr>
                        <a:t> grade</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4"/>
                  </a:ext>
                </a:extLst>
              </a:tr>
              <a:tr h="140065">
                <a:tc>
                  <a:txBody>
                    <a:bodyPr/>
                    <a:lstStyle/>
                    <a:p>
                      <a:pPr marL="0" marR="0">
                        <a:lnSpc>
                          <a:spcPct val="115000"/>
                        </a:lnSpc>
                        <a:spcBef>
                          <a:spcPts val="0"/>
                        </a:spcBef>
                        <a:spcAft>
                          <a:spcPts val="0"/>
                        </a:spcAft>
                      </a:pPr>
                      <a:r>
                        <a:rPr lang="en-US" sz="300">
                          <a:effectLst/>
                        </a:rPr>
                        <a:t>13641</a:t>
                      </a:r>
                      <a:endParaRPr lang="en-US" sz="400">
                        <a:effectLst/>
                      </a:endParaRPr>
                    </a:p>
                    <a:p>
                      <a:pPr marL="0" marR="0">
                        <a:lnSpc>
                          <a:spcPct val="115000"/>
                        </a:lnSpc>
                        <a:spcBef>
                          <a:spcPts val="0"/>
                        </a:spcBef>
                        <a:spcAft>
                          <a:spcPts val="0"/>
                        </a:spcAft>
                      </a:pPr>
                      <a:r>
                        <a:rPr lang="en-US" sz="300">
                          <a:effectLst/>
                        </a:rPr>
                        <a:t>13643 13644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TCHR SEC (ELA, HSS, MTH) 1TK</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Teacher, Secondary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5"/>
                  </a:ext>
                </a:extLst>
              </a:tr>
              <a:tr h="48367">
                <a:tc>
                  <a:txBody>
                    <a:bodyPr/>
                    <a:lstStyle/>
                    <a:p>
                      <a:pPr marL="0" marR="0">
                        <a:lnSpc>
                          <a:spcPct val="115000"/>
                        </a:lnSpc>
                        <a:spcBef>
                          <a:spcPts val="0"/>
                        </a:spcBef>
                        <a:spcAft>
                          <a:spcPts val="0"/>
                        </a:spcAft>
                      </a:pPr>
                      <a:r>
                        <a:rPr lang="en-US" sz="300">
                          <a:effectLst/>
                        </a:rPr>
                        <a:t>13713</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TCHR ELD HS</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CSR Teacher, Secondary, ELD</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6"/>
                  </a:ext>
                </a:extLst>
              </a:tr>
              <a:tr h="93377">
                <a:tc>
                  <a:txBody>
                    <a:bodyPr/>
                    <a:lstStyle/>
                    <a:p>
                      <a:pPr marL="0" marR="0">
                        <a:lnSpc>
                          <a:spcPct val="115000"/>
                        </a:lnSpc>
                        <a:spcBef>
                          <a:spcPts val="0"/>
                        </a:spcBef>
                        <a:spcAft>
                          <a:spcPts val="0"/>
                        </a:spcAft>
                      </a:pPr>
                      <a:r>
                        <a:rPr lang="en-US" sz="300">
                          <a:effectLst/>
                        </a:rPr>
                        <a:t>14492</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ENG LRNR (EL) COACH-ES</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dirty="0">
                          <a:effectLst/>
                        </a:rPr>
                        <a:t>EL Instructional Coach, Elementary</a:t>
                      </a:r>
                      <a:endParaRPr lang="en-US" sz="400" dirty="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10, 20, 30, 40, 50, 60, 70, 80, 90, 100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7"/>
                  </a:ext>
                </a:extLst>
              </a:tr>
              <a:tr h="93377">
                <a:tc>
                  <a:txBody>
                    <a:bodyPr/>
                    <a:lstStyle/>
                    <a:p>
                      <a:pPr marL="0" marR="0">
                        <a:lnSpc>
                          <a:spcPct val="115000"/>
                        </a:lnSpc>
                        <a:spcBef>
                          <a:spcPts val="0"/>
                        </a:spcBef>
                        <a:spcAft>
                          <a:spcPts val="0"/>
                        </a:spcAft>
                      </a:pPr>
                      <a:r>
                        <a:rPr lang="en-US" sz="300">
                          <a:effectLst/>
                        </a:rPr>
                        <a:t>14494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ENG LRN (EL) COACH-SEC</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 Instructional Coach, Secondary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10, 20, 30, 40, 50, 60, 70, 80, 90, 100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8"/>
                  </a:ext>
                </a:extLst>
              </a:tr>
              <a:tr h="93377">
                <a:tc>
                  <a:txBody>
                    <a:bodyPr/>
                    <a:lstStyle/>
                    <a:p>
                      <a:pPr marL="0" marR="0">
                        <a:lnSpc>
                          <a:spcPct val="115000"/>
                        </a:lnSpc>
                        <a:spcBef>
                          <a:spcPts val="0"/>
                        </a:spcBef>
                        <a:spcAft>
                          <a:spcPts val="0"/>
                        </a:spcAft>
                      </a:pPr>
                      <a:r>
                        <a:rPr lang="en-US" sz="300">
                          <a:effectLst/>
                        </a:rPr>
                        <a:t>14498</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EL/SEL INST COACH-EL</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EL/SEL Instructional Coach, Elementary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10, 20, 30, 40, 50, 60, 70, 80, 90, 100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09"/>
                  </a:ext>
                </a:extLst>
              </a:tr>
              <a:tr h="93377">
                <a:tc>
                  <a:txBody>
                    <a:bodyPr/>
                    <a:lstStyle/>
                    <a:p>
                      <a:pPr marL="0" marR="0">
                        <a:lnSpc>
                          <a:spcPct val="115000"/>
                        </a:lnSpc>
                        <a:spcBef>
                          <a:spcPts val="0"/>
                        </a:spcBef>
                        <a:spcAft>
                          <a:spcPts val="0"/>
                        </a:spcAft>
                      </a:pPr>
                      <a:r>
                        <a:rPr lang="en-US" sz="300">
                          <a:effectLst/>
                        </a:rPr>
                        <a:t>13295</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EL/SEL INST COACH-SEC</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EL/SEL Instructional Coach, Secondary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10, 20, 30, 40, 50, 60, 70, 80, 90, 100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0"/>
                  </a:ext>
                </a:extLst>
              </a:tr>
              <a:tr h="93377">
                <a:tc>
                  <a:txBody>
                    <a:bodyPr/>
                    <a:lstStyle/>
                    <a:p>
                      <a:pPr marL="0" marR="0">
                        <a:lnSpc>
                          <a:spcPct val="115000"/>
                        </a:lnSpc>
                        <a:spcBef>
                          <a:spcPts val="0"/>
                        </a:spcBef>
                        <a:spcAft>
                          <a:spcPts val="0"/>
                        </a:spcAft>
                      </a:pPr>
                      <a:r>
                        <a:rPr lang="en-US" sz="300">
                          <a:effectLst/>
                        </a:rPr>
                        <a:t>12110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ITIN ELEM COUNS SCH</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Elementary Counselor</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1"/>
                  </a:ext>
                </a:extLst>
              </a:tr>
              <a:tr h="93377">
                <a:tc>
                  <a:txBody>
                    <a:bodyPr/>
                    <a:lstStyle/>
                    <a:p>
                      <a:pPr marL="0" marR="0">
                        <a:lnSpc>
                          <a:spcPct val="115000"/>
                        </a:lnSpc>
                        <a:spcBef>
                          <a:spcPts val="0"/>
                        </a:spcBef>
                        <a:spcAft>
                          <a:spcPts val="0"/>
                        </a:spcAft>
                      </a:pPr>
                      <a:r>
                        <a:rPr lang="en-US" sz="300">
                          <a:effectLst/>
                        </a:rPr>
                        <a:t>13454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INSTRL COACH EL C1T</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Instructional Coach, Elementary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2"/>
                  </a:ext>
                </a:extLst>
              </a:tr>
              <a:tr h="93377">
                <a:tc>
                  <a:txBody>
                    <a:bodyPr/>
                    <a:lstStyle/>
                    <a:p>
                      <a:pPr marL="0" marR="0">
                        <a:lnSpc>
                          <a:spcPct val="115000"/>
                        </a:lnSpc>
                        <a:spcBef>
                          <a:spcPts val="0"/>
                        </a:spcBef>
                        <a:spcAft>
                          <a:spcPts val="0"/>
                        </a:spcAft>
                      </a:pPr>
                      <a:r>
                        <a:rPr lang="en-US" sz="300">
                          <a:effectLst/>
                        </a:rPr>
                        <a:t>13297</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INSTRL COACH SEC C1T</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Instructional Coach, Secondary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3"/>
                  </a:ext>
                </a:extLst>
              </a:tr>
              <a:tr h="93377">
                <a:tc>
                  <a:txBody>
                    <a:bodyPr/>
                    <a:lstStyle/>
                    <a:p>
                      <a:pPr marL="0" marR="0">
                        <a:lnSpc>
                          <a:spcPct val="115000"/>
                        </a:lnSpc>
                        <a:spcBef>
                          <a:spcPts val="0"/>
                        </a:spcBef>
                        <a:spcAft>
                          <a:spcPts val="0"/>
                        </a:spcAft>
                      </a:pPr>
                      <a:r>
                        <a:rPr lang="en-US" sz="300">
                          <a:effectLst/>
                        </a:rPr>
                        <a:t>14496</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INTVN/PREV SUP COOR</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Intervention/Prevention Support Coordinator</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4"/>
                  </a:ext>
                </a:extLst>
              </a:tr>
              <a:tr h="93377">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Itinerants (School Nurse, Psychologist, PSW, PSA)</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Minimum funding 10%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5"/>
                  </a:ext>
                </a:extLst>
              </a:tr>
              <a:tr h="93377">
                <a:tc>
                  <a:txBody>
                    <a:bodyPr/>
                    <a:lstStyle/>
                    <a:p>
                      <a:pPr marL="0" marR="0">
                        <a:lnSpc>
                          <a:spcPct val="115000"/>
                        </a:lnSpc>
                        <a:spcBef>
                          <a:spcPts val="0"/>
                        </a:spcBef>
                        <a:spcAft>
                          <a:spcPts val="0"/>
                        </a:spcAft>
                      </a:pPr>
                      <a:r>
                        <a:rPr lang="en-US" sz="300">
                          <a:effectLst/>
                        </a:rPr>
                        <a:t>14188</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MS COL &amp; CAREER COACH</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Middle School-College and Career Coach</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6"/>
                  </a:ext>
                </a:extLst>
              </a:tr>
              <a:tr h="93377">
                <a:tc>
                  <a:txBody>
                    <a:bodyPr/>
                    <a:lstStyle/>
                    <a:p>
                      <a:pPr marL="0" marR="0">
                        <a:lnSpc>
                          <a:spcPct val="115000"/>
                        </a:lnSpc>
                        <a:spcBef>
                          <a:spcPts val="0"/>
                        </a:spcBef>
                        <a:spcAft>
                          <a:spcPts val="0"/>
                        </a:spcAft>
                      </a:pPr>
                      <a:r>
                        <a:rPr lang="en-US" sz="300">
                          <a:effectLst/>
                        </a:rPr>
                        <a:t>13280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 NONREGC TCHR EL 1 TK</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Non Register Carrying Teacher, Elementary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7"/>
                  </a:ext>
                </a:extLst>
              </a:tr>
              <a:tr h="93377">
                <a:tc>
                  <a:txBody>
                    <a:bodyPr/>
                    <a:lstStyle/>
                    <a:p>
                      <a:pPr marL="0" marR="0">
                        <a:lnSpc>
                          <a:spcPct val="115000"/>
                        </a:lnSpc>
                        <a:spcBef>
                          <a:spcPts val="0"/>
                        </a:spcBef>
                        <a:spcAft>
                          <a:spcPts val="0"/>
                        </a:spcAft>
                      </a:pPr>
                      <a:r>
                        <a:rPr lang="en-US" sz="300">
                          <a:effectLst/>
                        </a:rPr>
                        <a:t>13646</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NONREGC TCHR SEC</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Non Register Carrying Teacher, Secondary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8"/>
                  </a:ext>
                </a:extLst>
              </a:tr>
              <a:tr h="373507">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Paraprofessionals (TA, Ed Aide III, Instructional Aide I, Ed Resource Aide)</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1-hour and 2-hour positions must be 100% funded (cannot multi-fund); </a:t>
                      </a:r>
                      <a:endParaRPr lang="en-US" sz="400">
                        <a:effectLst/>
                      </a:endParaRPr>
                    </a:p>
                    <a:p>
                      <a:pPr marL="0" marR="0">
                        <a:lnSpc>
                          <a:spcPct val="115000"/>
                        </a:lnSpc>
                        <a:spcBef>
                          <a:spcPts val="0"/>
                        </a:spcBef>
                        <a:spcAft>
                          <a:spcPts val="0"/>
                        </a:spcAft>
                      </a:pPr>
                      <a:r>
                        <a:rPr lang="en-US" sz="300">
                          <a:effectLst/>
                        </a:rPr>
                        <a:t>3-hour and above positions can be multi-funded 50% or 100%</a:t>
                      </a:r>
                      <a:endParaRPr lang="en-US" sz="400">
                        <a:effectLst/>
                      </a:endParaRPr>
                    </a:p>
                    <a:p>
                      <a:pPr marL="0" marR="0">
                        <a:lnSpc>
                          <a:spcPct val="115000"/>
                        </a:lnSpc>
                        <a:spcBef>
                          <a:spcPts val="0"/>
                        </a:spcBef>
                        <a:spcAft>
                          <a:spcPts val="0"/>
                        </a:spcAft>
                      </a:pPr>
                      <a:r>
                        <a:rPr lang="en-US" sz="300">
                          <a:effectLst/>
                        </a:rPr>
                        <a:t> </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19"/>
                  </a:ext>
                </a:extLst>
              </a:tr>
              <a:tr h="93377">
                <a:tc>
                  <a:txBody>
                    <a:bodyPr/>
                    <a:lstStyle/>
                    <a:p>
                      <a:pPr marL="0" marR="0">
                        <a:lnSpc>
                          <a:spcPct val="115000"/>
                        </a:lnSpc>
                        <a:spcBef>
                          <a:spcPts val="0"/>
                        </a:spcBef>
                        <a:spcAft>
                          <a:spcPts val="0"/>
                        </a:spcAft>
                      </a:pPr>
                      <a:r>
                        <a:rPr lang="en-US" sz="300">
                          <a:effectLst/>
                        </a:rPr>
                        <a:t>26958</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PRNT RSR ASST C1T/7</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Parent Resource Assistant</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0"/>
                  </a:ext>
                </a:extLst>
              </a:tr>
              <a:tr h="93377">
                <a:tc>
                  <a:txBody>
                    <a:bodyPr/>
                    <a:lstStyle/>
                    <a:p>
                      <a:pPr marL="0" marR="0">
                        <a:lnSpc>
                          <a:spcPct val="115000"/>
                        </a:lnSpc>
                        <a:spcBef>
                          <a:spcPts val="0"/>
                        </a:spcBef>
                        <a:spcAft>
                          <a:spcPts val="0"/>
                        </a:spcAft>
                      </a:pPr>
                      <a:r>
                        <a:rPr lang="en-US" sz="300">
                          <a:effectLst/>
                        </a:rPr>
                        <a:t>27011</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PRNT RSR AST ARMC 1T4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Parent Resource Assistant</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1"/>
                  </a:ext>
                </a:extLst>
              </a:tr>
              <a:tr h="93377">
                <a:tc>
                  <a:txBody>
                    <a:bodyPr/>
                    <a:lstStyle/>
                    <a:p>
                      <a:pPr marL="0" marR="0">
                        <a:lnSpc>
                          <a:spcPct val="115000"/>
                        </a:lnSpc>
                        <a:spcBef>
                          <a:spcPts val="0"/>
                        </a:spcBef>
                        <a:spcAft>
                          <a:spcPts val="0"/>
                        </a:spcAft>
                      </a:pPr>
                      <a:r>
                        <a:rPr lang="en-US" sz="300">
                          <a:effectLst/>
                        </a:rPr>
                        <a:t>27067</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PRNT RSR AST KORC1T4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Parent Resource Assistant</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2"/>
                  </a:ext>
                </a:extLst>
              </a:tr>
              <a:tr h="93377">
                <a:tc>
                  <a:txBody>
                    <a:bodyPr/>
                    <a:lstStyle/>
                    <a:p>
                      <a:pPr marL="0" marR="0">
                        <a:lnSpc>
                          <a:spcPct val="115000"/>
                        </a:lnSpc>
                        <a:spcBef>
                          <a:spcPts val="0"/>
                        </a:spcBef>
                        <a:spcAft>
                          <a:spcPts val="0"/>
                        </a:spcAft>
                      </a:pPr>
                      <a:r>
                        <a:rPr lang="en-US" sz="300">
                          <a:effectLst/>
                        </a:rPr>
                        <a:t>27124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PRNT RSR AST SPNC1T5</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Parent Resource Assistant (Spanish)</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3"/>
                  </a:ext>
                </a:extLst>
              </a:tr>
              <a:tr h="93377">
                <a:tc>
                  <a:txBody>
                    <a:bodyPr/>
                    <a:lstStyle/>
                    <a:p>
                      <a:pPr marL="0" marR="0">
                        <a:lnSpc>
                          <a:spcPct val="115000"/>
                        </a:lnSpc>
                        <a:spcBef>
                          <a:spcPts val="0"/>
                        </a:spcBef>
                        <a:spcAft>
                          <a:spcPts val="0"/>
                        </a:spcAft>
                      </a:pPr>
                      <a:r>
                        <a:rPr lang="en-US" sz="300">
                          <a:effectLst/>
                        </a:rPr>
                        <a:t>26594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PRNT RSR LIASN C1T/7</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Parent Resource Liaison</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4"/>
                  </a:ext>
                </a:extLst>
              </a:tr>
              <a:tr h="93377">
                <a:tc>
                  <a:txBody>
                    <a:bodyPr/>
                    <a:lstStyle/>
                    <a:p>
                      <a:pPr marL="0" marR="0">
                        <a:lnSpc>
                          <a:spcPct val="115000"/>
                        </a:lnSpc>
                        <a:spcBef>
                          <a:spcPts val="0"/>
                        </a:spcBef>
                        <a:spcAft>
                          <a:spcPts val="0"/>
                        </a:spcAft>
                      </a:pPr>
                      <a:r>
                        <a:rPr lang="en-US" sz="300">
                          <a:effectLst/>
                        </a:rPr>
                        <a:t>13205</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PROB SOLV DT CORD C1</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Problem Solving/Data Coordinator</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50, 60, 70, 80, 90, 100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5"/>
                  </a:ext>
                </a:extLst>
              </a:tr>
              <a:tr h="93377">
                <a:tc>
                  <a:txBody>
                    <a:bodyPr/>
                    <a:lstStyle/>
                    <a:p>
                      <a:pPr marL="0" marR="0">
                        <a:lnSpc>
                          <a:spcPct val="115000"/>
                        </a:lnSpc>
                        <a:spcBef>
                          <a:spcPts val="0"/>
                        </a:spcBef>
                        <a:spcAft>
                          <a:spcPts val="0"/>
                        </a:spcAft>
                      </a:pPr>
                      <a:r>
                        <a:rPr lang="en-US" sz="300">
                          <a:effectLst/>
                        </a:rPr>
                        <a:t>110161</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COUNS SEC C1T 27/10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Secondary Counselor</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20, 40, 50, 60, 80, 100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6"/>
                  </a:ext>
                </a:extLst>
              </a:tr>
              <a:tr h="93377">
                <a:tc>
                  <a:txBody>
                    <a:bodyPr/>
                    <a:lstStyle/>
                    <a:p>
                      <a:pPr marL="0" marR="0">
                        <a:lnSpc>
                          <a:spcPct val="115000"/>
                        </a:lnSpc>
                        <a:spcBef>
                          <a:spcPts val="0"/>
                        </a:spcBef>
                        <a:spcAft>
                          <a:spcPts val="0"/>
                        </a:spcAft>
                      </a:pPr>
                      <a:r>
                        <a:rPr lang="en-US" sz="300">
                          <a:effectLst/>
                        </a:rPr>
                        <a:t>108324</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TCHR E LIB C1T C2/20</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Teacher Librarian, Elementary</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50, 100</a:t>
                      </a:r>
                      <a:endParaRPr lang="en-US" sz="400">
                        <a:effectLst/>
                        <a:latin typeface="Times New Roman"/>
                        <a:ea typeface="Arial"/>
                        <a:cs typeface="Times New Roman"/>
                      </a:endParaRPr>
                    </a:p>
                  </a:txBody>
                  <a:tcPr marL="24825" marR="24825" marT="0" marB="0"/>
                </a:tc>
                <a:extLst>
                  <a:ext uri="{0D108BD9-81ED-4DB2-BD59-A6C34878D82A}">
                    <a16:rowId xmlns:a16="http://schemas.microsoft.com/office/drawing/2014/main" val="10027"/>
                  </a:ext>
                </a:extLst>
              </a:tr>
              <a:tr h="93377">
                <a:tc>
                  <a:txBody>
                    <a:bodyPr/>
                    <a:lstStyle/>
                    <a:p>
                      <a:pPr marL="0" marR="0">
                        <a:lnSpc>
                          <a:spcPct val="115000"/>
                        </a:lnSpc>
                        <a:spcBef>
                          <a:spcPts val="0"/>
                        </a:spcBef>
                        <a:spcAft>
                          <a:spcPts val="0"/>
                        </a:spcAft>
                      </a:pPr>
                      <a:r>
                        <a:rPr lang="en-US" sz="300" dirty="0">
                          <a:effectLst/>
                        </a:rPr>
                        <a:t>109026</a:t>
                      </a:r>
                      <a:endParaRPr lang="en-US" sz="400" dirty="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a:effectLst/>
                        </a:rPr>
                        <a:t>TCHR S LIB C1T 27/11</a:t>
                      </a:r>
                      <a:endParaRPr lang="en-US" sz="40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dirty="0">
                          <a:effectLst/>
                        </a:rPr>
                        <a:t>Teacher Librarian, Secondary</a:t>
                      </a:r>
                      <a:endParaRPr lang="en-US" sz="400" dirty="0">
                        <a:effectLst/>
                        <a:latin typeface="Times New Roman"/>
                        <a:ea typeface="Arial"/>
                        <a:cs typeface="Times New Roman"/>
                      </a:endParaRPr>
                    </a:p>
                  </a:txBody>
                  <a:tcPr marL="24825" marR="24825" marT="0" marB="0"/>
                </a:tc>
                <a:tc>
                  <a:txBody>
                    <a:bodyPr/>
                    <a:lstStyle/>
                    <a:p>
                      <a:pPr marL="0" marR="0">
                        <a:lnSpc>
                          <a:spcPct val="115000"/>
                        </a:lnSpc>
                        <a:spcBef>
                          <a:spcPts val="0"/>
                        </a:spcBef>
                        <a:spcAft>
                          <a:spcPts val="0"/>
                        </a:spcAft>
                      </a:pPr>
                      <a:r>
                        <a:rPr lang="en-US" sz="300" dirty="0">
                          <a:effectLst/>
                        </a:rPr>
                        <a:t>50, 100</a:t>
                      </a:r>
                      <a:endParaRPr lang="en-US" sz="400" dirty="0">
                        <a:effectLst/>
                        <a:latin typeface="Times New Roman"/>
                        <a:ea typeface="Arial"/>
                        <a:cs typeface="Times New Roman"/>
                      </a:endParaRPr>
                    </a:p>
                  </a:txBody>
                  <a:tcPr marL="24825" marR="24825" marT="0" marB="0"/>
                </a:tc>
                <a:extLst>
                  <a:ext uri="{0D108BD9-81ED-4DB2-BD59-A6C34878D82A}">
                    <a16:rowId xmlns:a16="http://schemas.microsoft.com/office/drawing/2014/main" val="10028"/>
                  </a:ext>
                </a:extLst>
              </a:tr>
            </a:tbl>
          </a:graphicData>
        </a:graphic>
      </p:graphicFrame>
      <p:sp>
        <p:nvSpPr>
          <p:cNvPr id="8" name="Rectangle 1"/>
          <p:cNvSpPr>
            <a:spLocks noChangeArrowheads="1"/>
          </p:cNvSpPr>
          <p:nvPr/>
        </p:nvSpPr>
        <p:spPr bwMode="auto">
          <a:xfrm>
            <a:off x="3763963" y="2718514"/>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B050"/>
                </a:solidFill>
                <a:effectLst/>
                <a:latin typeface="Times New Roman" pitchFamily="18" charset="0"/>
                <a:ea typeface="Arial"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5876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7198730"/>
              </p:ext>
            </p:extLst>
          </p:nvPr>
        </p:nvGraphicFramePr>
        <p:xfrm>
          <a:off x="304800" y="2718378"/>
          <a:ext cx="8686800" cy="3377622"/>
        </p:xfrm>
        <a:graphic>
          <a:graphicData uri="http://schemas.openxmlformats.org/drawingml/2006/table">
            <a:tbl>
              <a:tblPr firstRow="1" firstCol="1" bandRow="1">
                <a:tableStyleId>{5C22544A-7EE6-4342-B048-85BDC9FD1C3A}</a:tableStyleId>
              </a:tblPr>
              <a:tblGrid>
                <a:gridCol w="989091">
                  <a:extLst>
                    <a:ext uri="{9D8B030D-6E8A-4147-A177-3AD203B41FA5}">
                      <a16:colId xmlns:a16="http://schemas.microsoft.com/office/drawing/2014/main" val="20000"/>
                    </a:ext>
                  </a:extLst>
                </a:gridCol>
                <a:gridCol w="2211632">
                  <a:extLst>
                    <a:ext uri="{9D8B030D-6E8A-4147-A177-3AD203B41FA5}">
                      <a16:colId xmlns:a16="http://schemas.microsoft.com/office/drawing/2014/main" val="20001"/>
                    </a:ext>
                  </a:extLst>
                </a:gridCol>
                <a:gridCol w="3313763">
                  <a:extLst>
                    <a:ext uri="{9D8B030D-6E8A-4147-A177-3AD203B41FA5}">
                      <a16:colId xmlns:a16="http://schemas.microsoft.com/office/drawing/2014/main" val="20002"/>
                    </a:ext>
                  </a:extLst>
                </a:gridCol>
                <a:gridCol w="2172314">
                  <a:extLst>
                    <a:ext uri="{9D8B030D-6E8A-4147-A177-3AD203B41FA5}">
                      <a16:colId xmlns:a16="http://schemas.microsoft.com/office/drawing/2014/main" val="20003"/>
                    </a:ext>
                  </a:extLst>
                </a:gridCol>
              </a:tblGrid>
              <a:tr h="550608">
                <a:tc>
                  <a:txBody>
                    <a:bodyPr/>
                    <a:lstStyle/>
                    <a:p>
                      <a:pPr marL="0" marR="0" algn="ctr">
                        <a:lnSpc>
                          <a:spcPct val="115000"/>
                        </a:lnSpc>
                        <a:spcBef>
                          <a:spcPts val="0"/>
                        </a:spcBef>
                        <a:spcAft>
                          <a:spcPts val="0"/>
                        </a:spcAft>
                      </a:pPr>
                      <a:r>
                        <a:rPr lang="en-US" sz="1400" b="1" dirty="0">
                          <a:solidFill>
                            <a:srgbClr val="00B050"/>
                          </a:solidFill>
                          <a:effectLst/>
                          <a:latin typeface="Times New Roman"/>
                          <a:ea typeface="Arial"/>
                          <a:cs typeface="Times New Roman"/>
                        </a:rPr>
                        <a:t>Budget Item #</a:t>
                      </a:r>
                      <a:endParaRPr lang="en-US" sz="1400" dirty="0">
                        <a:effectLst/>
                        <a:latin typeface="Times New Roman"/>
                        <a:ea typeface="Arial"/>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B050"/>
                          </a:solidFill>
                          <a:effectLst/>
                          <a:latin typeface="Times New Roman"/>
                          <a:ea typeface="Arial"/>
                          <a:cs typeface="Times New Roman"/>
                        </a:rPr>
                        <a:t>Budget Item Description</a:t>
                      </a:r>
                      <a:endParaRPr lang="en-US" sz="1400" dirty="0">
                        <a:effectLst/>
                        <a:latin typeface="Times New Roman"/>
                        <a:ea typeface="Arial"/>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00B050"/>
                          </a:solidFill>
                          <a:effectLst/>
                          <a:latin typeface="Times New Roman"/>
                          <a:ea typeface="Arial"/>
                          <a:cs typeface="Times New Roman"/>
                        </a:rPr>
                        <a:t>Job Title </a:t>
                      </a:r>
                      <a:endParaRPr lang="en-US" sz="1400" dirty="0">
                        <a:effectLst/>
                        <a:latin typeface="Times New Roman"/>
                        <a:ea typeface="Arial"/>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solidFill>
                            <a:srgbClr val="00B050"/>
                          </a:solidFill>
                          <a:effectLst/>
                          <a:latin typeface="Times New Roman"/>
                          <a:ea typeface="Arial"/>
                          <a:cs typeface="Times New Roman"/>
                        </a:rPr>
                        <a:t>Available Funding %</a:t>
                      </a:r>
                      <a:endParaRPr lang="en-US" sz="1400" dirty="0">
                        <a:effectLst/>
                        <a:latin typeface="Times New Roman"/>
                        <a:ea typeface="Arial"/>
                        <a:cs typeface="Times New Roman"/>
                      </a:endParaRPr>
                    </a:p>
                  </a:txBody>
                  <a:tcPr marL="68580" marR="68580" marT="0" marB="0"/>
                </a:tc>
                <a:extLst>
                  <a:ext uri="{0D108BD9-81ED-4DB2-BD59-A6C34878D82A}">
                    <a16:rowId xmlns:a16="http://schemas.microsoft.com/office/drawing/2014/main" val="10000"/>
                  </a:ext>
                </a:extLst>
              </a:tr>
              <a:tr h="1138203">
                <a:tc>
                  <a:txBody>
                    <a:bodyPr/>
                    <a:lstStyle/>
                    <a:p>
                      <a:pPr marL="0" marR="0">
                        <a:lnSpc>
                          <a:spcPct val="115000"/>
                        </a:lnSpc>
                        <a:spcBef>
                          <a:spcPts val="0"/>
                        </a:spcBef>
                        <a:spcAft>
                          <a:spcPts val="0"/>
                        </a:spcAft>
                      </a:pPr>
                      <a:r>
                        <a:rPr lang="en-US" sz="1400" dirty="0">
                          <a:effectLst/>
                        </a:rPr>
                        <a:t>14498</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EL/SEL INST COACH-EL</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EL/SEL Instructional Coach, Elementary</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10, 20, 30, 40, 50, 60, 70, 80, 90, 100</a:t>
                      </a:r>
                      <a:endParaRPr lang="en-US" sz="1400" dirty="0">
                        <a:effectLst/>
                        <a:latin typeface="Times New Roman"/>
                        <a:ea typeface="Arial"/>
                        <a:cs typeface="Times New Roman"/>
                      </a:endParaRPr>
                    </a:p>
                  </a:txBody>
                  <a:tcPr marL="68580" marR="68580" marT="0" marB="0"/>
                </a:tc>
                <a:extLst>
                  <a:ext uri="{0D108BD9-81ED-4DB2-BD59-A6C34878D82A}">
                    <a16:rowId xmlns:a16="http://schemas.microsoft.com/office/drawing/2014/main" val="10001"/>
                  </a:ext>
                </a:extLst>
              </a:tr>
              <a:tr h="1138203">
                <a:tc>
                  <a:txBody>
                    <a:bodyPr/>
                    <a:lstStyle/>
                    <a:p>
                      <a:pPr marL="0" marR="0">
                        <a:lnSpc>
                          <a:spcPct val="115000"/>
                        </a:lnSpc>
                        <a:spcBef>
                          <a:spcPts val="0"/>
                        </a:spcBef>
                        <a:spcAft>
                          <a:spcPts val="0"/>
                        </a:spcAft>
                      </a:pPr>
                      <a:r>
                        <a:rPr lang="en-US" sz="1400" dirty="0">
                          <a:effectLst/>
                        </a:rPr>
                        <a:t>13295</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EL/SEL INST COACH-SEC</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EL/SEL Instructional Coach, Secondary</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10, 20, 30, 40, 50, 60, 70, 80, 90, 100</a:t>
                      </a:r>
                      <a:endParaRPr lang="en-US" sz="1400" dirty="0">
                        <a:effectLst/>
                        <a:latin typeface="Times New Roman"/>
                        <a:ea typeface="Arial"/>
                        <a:cs typeface="Times New Roman"/>
                      </a:endParaRPr>
                    </a:p>
                  </a:txBody>
                  <a:tcPr marL="68580" marR="68580" marT="0" marB="0"/>
                </a:tc>
                <a:extLst>
                  <a:ext uri="{0D108BD9-81ED-4DB2-BD59-A6C34878D82A}">
                    <a16:rowId xmlns:a16="http://schemas.microsoft.com/office/drawing/2014/main" val="10002"/>
                  </a:ext>
                </a:extLst>
              </a:tr>
              <a:tr h="550608">
                <a:tc>
                  <a:txBody>
                    <a:bodyPr/>
                    <a:lstStyle/>
                    <a:p>
                      <a:pPr marL="0" marR="0">
                        <a:lnSpc>
                          <a:spcPct val="115000"/>
                        </a:lnSpc>
                        <a:spcBef>
                          <a:spcPts val="0"/>
                        </a:spcBef>
                        <a:spcAft>
                          <a:spcPts val="0"/>
                        </a:spcAft>
                      </a:pPr>
                      <a:r>
                        <a:rPr lang="en-US" sz="1400" dirty="0">
                          <a:effectLst/>
                        </a:rPr>
                        <a:t>12110</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ITIN ELEM COUNS SCH</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Elementary Counselor</a:t>
                      </a:r>
                      <a:endParaRPr lang="en-US" sz="1400" dirty="0">
                        <a:effectLst/>
                        <a:latin typeface="Times New Roman"/>
                        <a:ea typeface="Arial"/>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20, 40, 50, 60, 80, 100</a:t>
                      </a:r>
                      <a:endParaRPr lang="en-US" sz="1400" dirty="0">
                        <a:effectLst/>
                        <a:latin typeface="Times New Roman"/>
                        <a:ea typeface="Arial"/>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43</a:t>
            </a:fld>
            <a:endParaRPr lang="en-US">
              <a:latin typeface="Garamond" panose="02020404030301010803" pitchFamily="18" charset="0"/>
            </a:endParaRPr>
          </a:p>
        </p:txBody>
      </p:sp>
      <p:sp>
        <p:nvSpPr>
          <p:cNvPr id="4" name="TextBox 3"/>
          <p:cNvSpPr txBox="1"/>
          <p:nvPr/>
        </p:nvSpPr>
        <p:spPr>
          <a:xfrm>
            <a:off x="1676400" y="914400"/>
            <a:ext cx="5867400" cy="584775"/>
          </a:xfrm>
          <a:prstGeom prst="rect">
            <a:avLst/>
          </a:prstGeom>
          <a:noFill/>
        </p:spPr>
        <p:txBody>
          <a:bodyPr wrap="square" rtlCol="0">
            <a:spAutoFit/>
          </a:bodyPr>
          <a:lstStyle/>
          <a:p>
            <a:pPr algn="ctr"/>
            <a:r>
              <a:rPr lang="en-US" sz="3200" b="1" dirty="0" smtClean="0"/>
              <a:t>Close-Up View </a:t>
            </a:r>
            <a:endParaRPr lang="en-US" sz="3200" b="1" dirty="0"/>
          </a:p>
        </p:txBody>
      </p:sp>
    </p:spTree>
    <p:extLst>
      <p:ext uri="{BB962C8B-B14F-4D97-AF65-F5344CB8AC3E}">
        <p14:creationId xmlns:p14="http://schemas.microsoft.com/office/powerpoint/2010/main" val="3375399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381000" y="1981200"/>
            <a:ext cx="8382000" cy="4648200"/>
          </a:xfrm>
        </p:spPr>
        <p:txBody>
          <a:bodyPr>
            <a:noAutofit/>
          </a:bodyPr>
          <a:lstStyle/>
          <a:p>
            <a:pPr marL="0" indent="0">
              <a:buNone/>
            </a:pPr>
            <a:r>
              <a:rPr lang="en-US" sz="1800" b="1" dirty="0" smtClean="0">
                <a:solidFill>
                  <a:schemeClr val="tx1"/>
                </a:solidFill>
              </a:rPr>
              <a:t>Title I Restricted Items </a:t>
            </a:r>
          </a:p>
          <a:p>
            <a:pPr marL="342900" indent="-342900">
              <a:buAutoNum type="arabicPeriod"/>
            </a:pPr>
            <a:r>
              <a:rPr lang="en-US" sz="1800" b="1" dirty="0" smtClean="0">
                <a:solidFill>
                  <a:schemeClr val="tx1"/>
                </a:solidFill>
              </a:rPr>
              <a:t>Capitalized Equipment </a:t>
            </a:r>
          </a:p>
          <a:p>
            <a:pPr marL="342900" indent="-342900">
              <a:buAutoNum type="arabicPeriod"/>
            </a:pPr>
            <a:r>
              <a:rPr lang="en-US" sz="1800" b="1" dirty="0" smtClean="0">
                <a:solidFill>
                  <a:schemeClr val="tx1"/>
                </a:solidFill>
              </a:rPr>
              <a:t>Certificated Prof Expert</a:t>
            </a:r>
          </a:p>
          <a:p>
            <a:pPr marL="0" indent="0">
              <a:buNone/>
            </a:pPr>
            <a:endParaRPr lang="en-US" sz="1800" b="1" dirty="0" smtClean="0">
              <a:solidFill>
                <a:schemeClr val="tx1"/>
              </a:solidFill>
            </a:endParaRPr>
          </a:p>
          <a:p>
            <a:pPr>
              <a:buFont typeface="Wingdings" panose="05000000000000000000" pitchFamily="2" charset="2"/>
              <a:buChar char="§"/>
            </a:pPr>
            <a:r>
              <a:rPr lang="en-US" sz="1800" dirty="0" smtClean="0">
                <a:solidFill>
                  <a:schemeClr val="tx1"/>
                </a:solidFill>
              </a:rPr>
              <a:t>For the 2018-2019 School Year, these items are still not accessible in School Front End.   Schools will still have to do a manual budget adjustment request (BAR).</a:t>
            </a:r>
          </a:p>
          <a:p>
            <a:pPr>
              <a:buFont typeface="Wingdings" panose="05000000000000000000" pitchFamily="2" charset="2"/>
              <a:buChar char="§"/>
            </a:pPr>
            <a:r>
              <a:rPr lang="en-US" sz="1800" dirty="0" smtClean="0">
                <a:solidFill>
                  <a:schemeClr val="tx1"/>
                </a:solidFill>
              </a:rPr>
              <a:t>Schools must complete and sign the BAR and attach it with the quote to the online SPSA.</a:t>
            </a:r>
          </a:p>
          <a:p>
            <a:pPr>
              <a:buFont typeface="Wingdings" panose="05000000000000000000" pitchFamily="2" charset="2"/>
              <a:buChar char="§"/>
            </a:pPr>
            <a:r>
              <a:rPr lang="en-US" sz="1800" dirty="0" smtClean="0">
                <a:solidFill>
                  <a:schemeClr val="tx1"/>
                </a:solidFill>
              </a:rPr>
              <a:t>Once the SPSA/Modification has been approved by all Local District approvers, FSEP will receive the notification that a restricted item needs to be approved.  </a:t>
            </a:r>
          </a:p>
          <a:p>
            <a:pPr>
              <a:buFont typeface="Wingdings" panose="05000000000000000000" pitchFamily="2" charset="2"/>
              <a:buChar char="§"/>
            </a:pPr>
            <a:r>
              <a:rPr lang="en-US" sz="1800" dirty="0" smtClean="0">
                <a:solidFill>
                  <a:schemeClr val="tx1"/>
                </a:solidFill>
              </a:rPr>
              <a:t>For Capitalized Equipment, FSEP will send a request to CDE and if approved by CDE, FSEP will approve the SPSA/Modification and notify SFP Budget Services to post the money into the restricted item for the school to access.  </a:t>
            </a:r>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44</a:t>
            </a:fld>
            <a:endParaRPr lang="en-US">
              <a:latin typeface="Garamond" panose="02020404030301010803" pitchFamily="18" charset="0"/>
            </a:endParaRPr>
          </a:p>
        </p:txBody>
      </p:sp>
      <p:sp>
        <p:nvSpPr>
          <p:cNvPr id="4" name="TextBox 3"/>
          <p:cNvSpPr txBox="1"/>
          <p:nvPr/>
        </p:nvSpPr>
        <p:spPr>
          <a:xfrm>
            <a:off x="838200" y="914400"/>
            <a:ext cx="7543800" cy="584775"/>
          </a:xfrm>
          <a:prstGeom prst="rect">
            <a:avLst/>
          </a:prstGeom>
          <a:noFill/>
        </p:spPr>
        <p:txBody>
          <a:bodyPr wrap="square" rtlCol="0">
            <a:spAutoFit/>
          </a:bodyPr>
          <a:lstStyle/>
          <a:p>
            <a:pPr algn="ctr"/>
            <a:r>
              <a:rPr lang="en-US" sz="3200" b="1" dirty="0" smtClean="0"/>
              <a:t>Title I Policy Changes – Restricted Items</a:t>
            </a:r>
            <a:endParaRPr lang="en-US" sz="3200" b="1" dirty="0"/>
          </a:p>
        </p:txBody>
      </p:sp>
    </p:spTree>
    <p:extLst>
      <p:ext uri="{BB962C8B-B14F-4D97-AF65-F5344CB8AC3E}">
        <p14:creationId xmlns:p14="http://schemas.microsoft.com/office/powerpoint/2010/main" val="287902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590800"/>
            <a:ext cx="8305800" cy="3657600"/>
          </a:xfrm>
        </p:spPr>
        <p:txBody>
          <a:bodyPr>
            <a:noAutofit/>
          </a:bodyPr>
          <a:lstStyle/>
          <a:p>
            <a:pPr marL="0" indent="0">
              <a:buNone/>
            </a:pPr>
            <a:endParaRPr lang="en-US" sz="1600" b="1" dirty="0" smtClean="0"/>
          </a:p>
          <a:p>
            <a:pPr>
              <a:buFont typeface="Wingdings" panose="05000000000000000000" pitchFamily="2" charset="2"/>
              <a:buChar char="§"/>
            </a:pPr>
            <a:r>
              <a:rPr lang="en-US" sz="1800" b="1" dirty="0" smtClean="0">
                <a:solidFill>
                  <a:schemeClr val="tx1"/>
                </a:solidFill>
              </a:rPr>
              <a:t>All </a:t>
            </a:r>
            <a:r>
              <a:rPr lang="en-US" sz="1800" b="1" dirty="0">
                <a:solidFill>
                  <a:schemeClr val="tx1"/>
                </a:solidFill>
              </a:rPr>
              <a:t>X-time (except for Admin X) </a:t>
            </a:r>
            <a:r>
              <a:rPr lang="en-US" sz="1800" dirty="0" smtClean="0">
                <a:solidFill>
                  <a:schemeClr val="tx1"/>
                </a:solidFill>
              </a:rPr>
              <a:t>are </a:t>
            </a:r>
            <a:r>
              <a:rPr lang="en-US" sz="1800" dirty="0">
                <a:solidFill>
                  <a:schemeClr val="tx1"/>
                </a:solidFill>
              </a:rPr>
              <a:t>now direct and will not be charged to </a:t>
            </a:r>
            <a:r>
              <a:rPr lang="en-US" sz="1800" dirty="0" smtClean="0">
                <a:solidFill>
                  <a:schemeClr val="tx1"/>
                </a:solidFill>
              </a:rPr>
              <a:t>the 10% Indirect Services</a:t>
            </a:r>
          </a:p>
          <a:p>
            <a:pPr>
              <a:buFont typeface="Wingdings" panose="05000000000000000000" pitchFamily="2" charset="2"/>
              <a:buChar char="§"/>
            </a:pPr>
            <a:endParaRPr lang="en-US" sz="1800" dirty="0" smtClean="0">
              <a:solidFill>
                <a:schemeClr val="tx1"/>
              </a:solidFill>
            </a:endParaRPr>
          </a:p>
          <a:p>
            <a:pPr>
              <a:buFont typeface="Wingdings" panose="05000000000000000000" pitchFamily="2" charset="2"/>
              <a:buChar char="§"/>
            </a:pPr>
            <a:r>
              <a:rPr lang="en-US" sz="1800" b="1" dirty="0">
                <a:solidFill>
                  <a:schemeClr val="tx1"/>
                </a:solidFill>
              </a:rPr>
              <a:t>Custodial Supplies for Intervention </a:t>
            </a:r>
            <a:r>
              <a:rPr lang="en-US" sz="1800" dirty="0">
                <a:solidFill>
                  <a:schemeClr val="tx1"/>
                </a:solidFill>
              </a:rPr>
              <a:t>defined as toilet seat covers, toilet paper, soap, </a:t>
            </a:r>
            <a:r>
              <a:rPr lang="en-US" sz="1800" dirty="0" smtClean="0">
                <a:solidFill>
                  <a:schemeClr val="tx1"/>
                </a:solidFill>
              </a:rPr>
              <a:t>trash bags, and </a:t>
            </a:r>
            <a:r>
              <a:rPr lang="en-US" sz="1800" dirty="0">
                <a:solidFill>
                  <a:schemeClr val="tx1"/>
                </a:solidFill>
              </a:rPr>
              <a:t>paper towels. </a:t>
            </a:r>
            <a:r>
              <a:rPr lang="en-US" sz="1800" dirty="0" smtClean="0">
                <a:solidFill>
                  <a:schemeClr val="tx1"/>
                </a:solidFill>
              </a:rPr>
              <a:t>(not </a:t>
            </a:r>
            <a:r>
              <a:rPr lang="en-US" sz="1800" dirty="0">
                <a:solidFill>
                  <a:schemeClr val="tx1"/>
                </a:solidFill>
              </a:rPr>
              <a:t>mops, brooms</a:t>
            </a:r>
            <a:r>
              <a:rPr lang="en-US" sz="1800" dirty="0" smtClean="0">
                <a:solidFill>
                  <a:schemeClr val="tx1"/>
                </a:solidFill>
              </a:rPr>
              <a:t>)</a:t>
            </a:r>
          </a:p>
          <a:p>
            <a:pPr>
              <a:buFont typeface="Wingdings" panose="05000000000000000000" pitchFamily="2" charset="2"/>
              <a:buChar char="§"/>
            </a:pPr>
            <a:endParaRPr lang="en-US" sz="1800" dirty="0" smtClean="0">
              <a:solidFill>
                <a:schemeClr val="tx1"/>
              </a:solidFill>
            </a:endParaRPr>
          </a:p>
          <a:p>
            <a:pPr>
              <a:buFont typeface="Wingdings" panose="05000000000000000000" pitchFamily="2" charset="2"/>
              <a:buChar char="§"/>
            </a:pPr>
            <a:r>
              <a:rPr lang="en-US" sz="1800" b="1" dirty="0" smtClean="0">
                <a:solidFill>
                  <a:schemeClr val="tx1"/>
                </a:solidFill>
              </a:rPr>
              <a:t>Clerks </a:t>
            </a:r>
            <a:r>
              <a:rPr lang="en-US" sz="1800" dirty="0" smtClean="0">
                <a:solidFill>
                  <a:schemeClr val="tx1"/>
                </a:solidFill>
              </a:rPr>
              <a:t>will be closed.  Schools can use Title I funds to purchase Senior Office Technician or Office Technician only.</a:t>
            </a:r>
            <a:endParaRPr lang="en-US" sz="1800" b="1" dirty="0" smtClean="0">
              <a:solidFill>
                <a:schemeClr val="tx1"/>
              </a:solidFill>
            </a:endParaRPr>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45</a:t>
            </a:fld>
            <a:endParaRPr lang="en-US">
              <a:latin typeface="Garamond" panose="02020404030301010803" pitchFamily="18" charset="0"/>
            </a:endParaRPr>
          </a:p>
        </p:txBody>
      </p:sp>
      <p:sp>
        <p:nvSpPr>
          <p:cNvPr id="4" name="TextBox 3"/>
          <p:cNvSpPr txBox="1"/>
          <p:nvPr/>
        </p:nvSpPr>
        <p:spPr>
          <a:xfrm>
            <a:off x="1371600" y="904875"/>
            <a:ext cx="6705600" cy="584775"/>
          </a:xfrm>
          <a:prstGeom prst="rect">
            <a:avLst/>
          </a:prstGeom>
          <a:noFill/>
        </p:spPr>
        <p:txBody>
          <a:bodyPr wrap="square" rtlCol="0">
            <a:spAutoFit/>
          </a:bodyPr>
          <a:lstStyle/>
          <a:p>
            <a:pPr algn="ctr"/>
            <a:r>
              <a:rPr lang="en-US" sz="3200" b="1" dirty="0" smtClean="0"/>
              <a:t>Title I Policy Changes - Miscellaneous</a:t>
            </a:r>
            <a:endParaRPr lang="en-US" sz="3200" b="1" dirty="0"/>
          </a:p>
        </p:txBody>
      </p:sp>
    </p:spTree>
    <p:extLst>
      <p:ext uri="{BB962C8B-B14F-4D97-AF65-F5344CB8AC3E}">
        <p14:creationId xmlns:p14="http://schemas.microsoft.com/office/powerpoint/2010/main" val="679342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1371600"/>
          </a:xfrm>
        </p:spPr>
        <p:txBody>
          <a:bodyPr>
            <a:normAutofit/>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sz="3400" b="1" dirty="0" smtClean="0">
                <a:solidFill>
                  <a:schemeClr val="bg1"/>
                </a:solidFill>
                <a:latin typeface="Garamond" panose="02020404030301010803" pitchFamily="18" charset="0"/>
              </a:rPr>
              <a:t>What’s New for 2018-2019</a:t>
            </a:r>
            <a:endParaRPr lang="en-US" sz="3400"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381000" y="2209800"/>
            <a:ext cx="8382000" cy="4572001"/>
          </a:xfrm>
        </p:spPr>
        <p:txBody>
          <a:bodyPr>
            <a:noAutofit/>
          </a:bodyPr>
          <a:lstStyle/>
          <a:p>
            <a:pPr marL="0" indent="0">
              <a:buNone/>
            </a:pPr>
            <a:r>
              <a:rPr lang="en-US" sz="1600" b="1" dirty="0" smtClean="0">
                <a:solidFill>
                  <a:schemeClr val="tx1"/>
                </a:solidFill>
              </a:rPr>
              <a:t>Schools with grade levels 6-8</a:t>
            </a:r>
          </a:p>
          <a:p>
            <a:pPr>
              <a:buFont typeface="Wingdings" panose="05000000000000000000" pitchFamily="2" charset="2"/>
              <a:buChar char="§"/>
            </a:pPr>
            <a:r>
              <a:rPr lang="en-US" sz="1600" b="1" dirty="0" smtClean="0">
                <a:solidFill>
                  <a:schemeClr val="tx1"/>
                </a:solidFill>
              </a:rPr>
              <a:t>Middle School College and Career Coach </a:t>
            </a:r>
            <a:r>
              <a:rPr lang="en-US" sz="1600" dirty="0" smtClean="0">
                <a:solidFill>
                  <a:schemeClr val="tx1"/>
                </a:solidFill>
              </a:rPr>
              <a:t>job description has been revised to reflect that it is an 8-hour position if a differential is paid (like a Coordinator and not a coach) – This only applies to middle schools or SPAN schools with grades 6-8. </a:t>
            </a:r>
          </a:p>
          <a:p>
            <a:pPr>
              <a:buFont typeface="Wingdings" panose="05000000000000000000" pitchFamily="2" charset="2"/>
              <a:buChar char="§"/>
            </a:pPr>
            <a:r>
              <a:rPr lang="en-US" sz="1600" dirty="0" smtClean="0">
                <a:solidFill>
                  <a:schemeClr val="tx1"/>
                </a:solidFill>
              </a:rPr>
              <a:t>Schools will receive 7T124 allocation but there are only two expenditure lines open in this program.</a:t>
            </a:r>
          </a:p>
          <a:p>
            <a:pPr marL="914400" indent="-228600">
              <a:buFont typeface="Arial" panose="020B0604020202020204" pitchFamily="34" charset="0"/>
              <a:buChar char="•"/>
            </a:pPr>
            <a:r>
              <a:rPr lang="en-US" sz="1600" b="1" dirty="0">
                <a:solidFill>
                  <a:schemeClr val="tx1"/>
                </a:solidFill>
              </a:rPr>
              <a:t>P</a:t>
            </a:r>
            <a:r>
              <a:rPr lang="en-US" sz="1600" b="1" dirty="0" smtClean="0">
                <a:solidFill>
                  <a:schemeClr val="tx1"/>
                </a:solidFill>
              </a:rPr>
              <a:t>osition</a:t>
            </a:r>
          </a:p>
          <a:p>
            <a:pPr marL="914400" indent="-228600">
              <a:buFont typeface="Arial" panose="020B0604020202020204" pitchFamily="34" charset="0"/>
              <a:buChar char="•"/>
            </a:pPr>
            <a:r>
              <a:rPr lang="en-US" sz="1600" b="1" dirty="0">
                <a:solidFill>
                  <a:schemeClr val="tx1"/>
                </a:solidFill>
              </a:rPr>
              <a:t>D</a:t>
            </a:r>
            <a:r>
              <a:rPr lang="en-US" sz="1600" b="1" dirty="0" smtClean="0">
                <a:solidFill>
                  <a:schemeClr val="tx1"/>
                </a:solidFill>
              </a:rPr>
              <a:t>ifferential</a:t>
            </a:r>
          </a:p>
          <a:p>
            <a:pPr marL="623888" indent="-342900">
              <a:buAutoNum type="arabicPeriod"/>
            </a:pPr>
            <a:r>
              <a:rPr lang="en-US" sz="1600" dirty="0" smtClean="0">
                <a:solidFill>
                  <a:schemeClr val="tx1"/>
                </a:solidFill>
              </a:rPr>
              <a:t>The school will </a:t>
            </a:r>
            <a:r>
              <a:rPr lang="en-US" sz="1600" b="1" dirty="0" smtClean="0">
                <a:solidFill>
                  <a:srgbClr val="C00000"/>
                </a:solidFill>
              </a:rPr>
              <a:t>need to inform SSC </a:t>
            </a:r>
            <a:r>
              <a:rPr lang="en-US" sz="1600" dirty="0" smtClean="0">
                <a:solidFill>
                  <a:schemeClr val="tx1"/>
                </a:solidFill>
              </a:rPr>
              <a:t>of this allocation and the purpose of these funds and that the funds cannot be repurposed as this is a centralized service to schools.</a:t>
            </a:r>
          </a:p>
          <a:p>
            <a:pPr marL="623888" indent="-342900">
              <a:buAutoNum type="arabicPeriod"/>
            </a:pPr>
            <a:r>
              <a:rPr lang="en-US" sz="1600" dirty="0" smtClean="0">
                <a:solidFill>
                  <a:schemeClr val="tx1"/>
                </a:solidFill>
              </a:rPr>
              <a:t>If the school opts to fund the position, the school will need to move the funds from “pending” to the position expenditure and differential expenditure (if needed).  </a:t>
            </a:r>
          </a:p>
          <a:p>
            <a:pPr marL="623888" indent="-342900">
              <a:buAutoNum type="arabicPeriod"/>
            </a:pPr>
            <a:r>
              <a:rPr lang="en-US" sz="1600" b="1" dirty="0" smtClean="0">
                <a:solidFill>
                  <a:srgbClr val="C00000"/>
                </a:solidFill>
              </a:rPr>
              <a:t>Print out the School Budget Signature Form after the description of the position is added in the SPSA.  Sign and submit.  </a:t>
            </a:r>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46</a:t>
            </a:fld>
            <a:endParaRPr lang="en-US">
              <a:latin typeface="Garamond" panose="02020404030301010803" pitchFamily="18" charset="0"/>
            </a:endParaRPr>
          </a:p>
        </p:txBody>
      </p:sp>
      <p:sp>
        <p:nvSpPr>
          <p:cNvPr id="4" name="TextBox 3"/>
          <p:cNvSpPr txBox="1"/>
          <p:nvPr/>
        </p:nvSpPr>
        <p:spPr>
          <a:xfrm>
            <a:off x="1524000" y="914400"/>
            <a:ext cx="6705600" cy="584775"/>
          </a:xfrm>
          <a:prstGeom prst="rect">
            <a:avLst/>
          </a:prstGeom>
          <a:noFill/>
        </p:spPr>
        <p:txBody>
          <a:bodyPr wrap="square" rtlCol="0">
            <a:spAutoFit/>
          </a:bodyPr>
          <a:lstStyle/>
          <a:p>
            <a:pPr algn="ctr"/>
            <a:r>
              <a:rPr lang="en-US" sz="3200" b="1" dirty="0" smtClean="0"/>
              <a:t>Title I Policy Changes - Miscellaneous</a:t>
            </a:r>
            <a:endParaRPr lang="en-US" sz="3200" b="1" dirty="0"/>
          </a:p>
        </p:txBody>
      </p:sp>
      <p:pic>
        <p:nvPicPr>
          <p:cNvPr id="18434" name="Picture 2" descr="C:\Users\celina.reynoso\AppData\Local\Microsoft\Windows\Temporary Internet Files\Content.IE5\JGJZ9WT2\teacher-ma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2438"/>
            <a:ext cx="1416185" cy="102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49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758952"/>
          </a:xfrm>
        </p:spPr>
        <p:txBody>
          <a:bodyPr>
            <a:normAutofit fontScale="90000"/>
          </a:bodyPr>
          <a:lstStyle/>
          <a:p>
            <a:pPr algn="ctr"/>
            <a:r>
              <a:rPr lang="en-US" sz="3600" b="1" dirty="0" smtClean="0">
                <a:solidFill>
                  <a:schemeClr val="tx1"/>
                </a:solidFill>
              </a:rPr>
              <a:t>(</a:t>
            </a:r>
            <a:r>
              <a:rPr lang="en-US" sz="3600" b="1" dirty="0">
                <a:solidFill>
                  <a:schemeClr val="tx1"/>
                </a:solidFill>
              </a:rPr>
              <a:t>SPSA)/ Budget Development Process</a:t>
            </a:r>
            <a:r>
              <a:rPr lang="en-US" sz="3600" b="1" dirty="0">
                <a:solidFill>
                  <a:srgbClr val="0070C0"/>
                </a:solidFill>
              </a:rPr>
              <a:t/>
            </a:r>
            <a:br>
              <a:rPr lang="en-US" sz="3600" b="1" dirty="0">
                <a:solidFill>
                  <a:srgbClr val="0070C0"/>
                </a:solidFill>
              </a:rPr>
            </a:br>
            <a:endParaRPr lang="en-US" dirty="0"/>
          </a:p>
        </p:txBody>
      </p:sp>
      <p:sp>
        <p:nvSpPr>
          <p:cNvPr id="4" name="Content Placeholder 3"/>
          <p:cNvSpPr>
            <a:spLocks noGrp="1"/>
          </p:cNvSpPr>
          <p:nvPr>
            <p:ph sz="quarter" idx="1"/>
          </p:nvPr>
        </p:nvSpPr>
        <p:spPr>
          <a:xfrm>
            <a:off x="304800" y="2590800"/>
            <a:ext cx="8503920" cy="4572000"/>
          </a:xfrm>
        </p:spPr>
        <p:txBody>
          <a:bodyPr/>
          <a:lstStyle/>
          <a:p>
            <a:r>
              <a:rPr lang="en-US" dirty="0"/>
              <a:t>Director will read the SPSA and TSP Plan for quality of the instructional </a:t>
            </a:r>
            <a:r>
              <a:rPr lang="en-US" dirty="0" smtClean="0"/>
              <a:t>program</a:t>
            </a:r>
            <a:endParaRPr lang="en-US" dirty="0"/>
          </a:p>
          <a:p>
            <a:pPr marL="0" indent="0">
              <a:buNone/>
            </a:pPr>
            <a:endParaRPr lang="en-US" dirty="0"/>
          </a:p>
          <a:p>
            <a:r>
              <a:rPr lang="en-US" dirty="0"/>
              <a:t>Title I/English Learner/PACE staff will read the SPSA for </a:t>
            </a:r>
            <a:r>
              <a:rPr lang="en-US" dirty="0" err="1"/>
              <a:t>allowability</a:t>
            </a:r>
            <a:r>
              <a:rPr lang="en-US" dirty="0"/>
              <a:t> and alignment of expenditures to strategies</a:t>
            </a:r>
          </a:p>
          <a:p>
            <a:endParaRPr lang="en-US" dirty="0"/>
          </a:p>
        </p:txBody>
      </p:sp>
      <p:pic>
        <p:nvPicPr>
          <p:cNvPr id="1026" name="Picture 2" descr="http://us.123rf.com/450wm/lenm/lenm1203/lenm120300042/12575422-illustration-of-an-open-book-mascot.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953000"/>
            <a:ext cx="1944806" cy="151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67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pPr algn="ctr"/>
            <a:r>
              <a:rPr lang="en-US" b="1" dirty="0" smtClean="0"/>
              <a:t>Budget Planning Flowchart</a:t>
            </a:r>
            <a:endParaRPr lang="en-US"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697951"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9706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0590" y="4089620"/>
            <a:ext cx="8482819" cy="1938992"/>
          </a:xfrm>
          <a:prstGeom prst="rect">
            <a:avLst/>
          </a:prstGeom>
          <a:noFill/>
        </p:spPr>
        <p:txBody>
          <a:bodyPr wrap="square" rtlCol="0">
            <a:spAutoFit/>
          </a:bodyPr>
          <a:lstStyle/>
          <a:p>
            <a:pPr algn="ctr"/>
            <a:r>
              <a:rPr lang="en-US" sz="2400" b="1" dirty="0"/>
              <a:t>The SPSA Approval Tracking page is used by </a:t>
            </a:r>
            <a:r>
              <a:rPr lang="en-US" sz="2400" b="1" dirty="0" smtClean="0"/>
              <a:t>Local </a:t>
            </a:r>
            <a:r>
              <a:rPr lang="en-US" sz="2400" b="1" dirty="0"/>
              <a:t>District </a:t>
            </a:r>
            <a:r>
              <a:rPr lang="en-US" sz="2400" b="1" dirty="0" smtClean="0"/>
              <a:t>Coordinators/Administrators</a:t>
            </a:r>
            <a:r>
              <a:rPr lang="en-US" sz="2400" b="1" dirty="0"/>
              <a:t> </a:t>
            </a:r>
            <a:r>
              <a:rPr lang="en-US" sz="2400" b="1" dirty="0" smtClean="0"/>
              <a:t>and Instructional Directors to </a:t>
            </a:r>
            <a:r>
              <a:rPr lang="en-US" sz="2400" b="1" dirty="0"/>
              <a:t>track the SPSA Plan approval process. P</a:t>
            </a:r>
            <a:r>
              <a:rPr lang="en-US" sz="2400" b="1" dirty="0" smtClean="0"/>
              <a:t>rincipals and Designees </a:t>
            </a:r>
            <a:r>
              <a:rPr lang="en-US" sz="2400" b="1" dirty="0"/>
              <a:t>can view the </a:t>
            </a:r>
            <a:r>
              <a:rPr lang="en-US" sz="2400" b="1" dirty="0" smtClean="0"/>
              <a:t>page but </a:t>
            </a:r>
            <a:r>
              <a:rPr lang="en-US" sz="2400" b="1" dirty="0"/>
              <a:t>cannot make </a:t>
            </a:r>
            <a:r>
              <a:rPr lang="en-US" sz="2400" b="1" dirty="0" smtClean="0"/>
              <a:t>changes to it.</a:t>
            </a:r>
            <a:r>
              <a:rPr lang="en-US" sz="2400" b="1" i="1" dirty="0" smtClean="0"/>
              <a:t> </a:t>
            </a:r>
            <a:endParaRPr lang="en-US" sz="2400" b="1" i="1" dirty="0"/>
          </a:p>
        </p:txBody>
      </p:sp>
      <p:pic>
        <p:nvPicPr>
          <p:cNvPr id="6" name="Content Placeholder 5"/>
          <p:cNvPicPr>
            <a:picLocks noGrp="1" noChangeAspect="1"/>
          </p:cNvPicPr>
          <p:nvPr>
            <p:ph idx="1"/>
          </p:nvPr>
        </p:nvPicPr>
        <p:blipFill>
          <a:blip r:embed="rId2"/>
          <a:stretch>
            <a:fillRect/>
          </a:stretch>
        </p:blipFill>
        <p:spPr>
          <a:xfrm>
            <a:off x="330591" y="389744"/>
            <a:ext cx="8348714" cy="3492708"/>
          </a:xfrm>
        </p:spPr>
      </p:pic>
    </p:spTree>
    <p:extLst>
      <p:ext uri="{BB962C8B-B14F-4D97-AF65-F5344CB8AC3E}">
        <p14:creationId xmlns:p14="http://schemas.microsoft.com/office/powerpoint/2010/main" val="392159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25" y="1357426"/>
            <a:ext cx="4288101" cy="4905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3" name="Shape 37"/>
          <p:cNvSpPr/>
          <p:nvPr/>
        </p:nvSpPr>
        <p:spPr>
          <a:xfrm>
            <a:off x="0" y="-2535"/>
            <a:ext cx="9151154"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4000" b="1" dirty="0" smtClean="0"/>
              <a:t>Supplement vs. Supplant</a:t>
            </a:r>
            <a:endParaRPr lang="en-US" sz="4000" b="1" i="0" u="none" strike="noStrike" cap="none" dirty="0">
              <a:sym typeface="Arial"/>
            </a:endParaRPr>
          </a:p>
        </p:txBody>
      </p:sp>
      <p:sp>
        <p:nvSpPr>
          <p:cNvPr id="34" name="Rectangle 33"/>
          <p:cNvSpPr/>
          <p:nvPr/>
        </p:nvSpPr>
        <p:spPr>
          <a:xfrm>
            <a:off x="4253753" y="2438400"/>
            <a:ext cx="4509247" cy="2590800"/>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hape 37"/>
          <p:cNvSpPr/>
          <p:nvPr/>
        </p:nvSpPr>
        <p:spPr>
          <a:xfrm>
            <a:off x="544177" y="1719739"/>
            <a:ext cx="3352800" cy="3733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1464B4"/>
              </a:solidFill>
              <a:latin typeface="Arial"/>
              <a:ea typeface="Arial"/>
              <a:cs typeface="Arial"/>
              <a:sym typeface="Arial"/>
            </a:endParaRPr>
          </a:p>
          <a:p>
            <a:pPr marR="0" lvl="0" rtl="0">
              <a:lnSpc>
                <a:spcPct val="100000"/>
              </a:lnSpc>
              <a:spcBef>
                <a:spcPts val="0"/>
              </a:spcBef>
              <a:spcAft>
                <a:spcPts val="0"/>
              </a:spcAft>
              <a:buClr>
                <a:schemeClr val="dk1"/>
              </a:buClr>
              <a:buSzPct val="53000"/>
            </a:pPr>
            <a:r>
              <a:rPr lang="en-US" sz="1800" b="1" i="1" u="none" strike="noStrike" cap="none" dirty="0" smtClean="0">
                <a:solidFill>
                  <a:srgbClr val="FF0000"/>
                </a:solidFill>
                <a:sym typeface="Arial"/>
              </a:rPr>
              <a:t>Resources from the categorical funds should be used to:</a:t>
            </a:r>
          </a:p>
          <a:p>
            <a:pPr marL="457200" marR="0" lvl="0" indent="-457200" rtl="0">
              <a:lnSpc>
                <a:spcPct val="100000"/>
              </a:lnSpc>
              <a:spcBef>
                <a:spcPts val="0"/>
              </a:spcBef>
              <a:spcAft>
                <a:spcPts val="0"/>
              </a:spcAft>
              <a:buClr>
                <a:schemeClr val="dk1"/>
              </a:buClr>
              <a:buSzPct val="53000"/>
              <a:buFont typeface="Arial" panose="020B0604020202020204" pitchFamily="34" charset="0"/>
              <a:buChar char="•"/>
            </a:pPr>
            <a:endParaRPr lang="en-US" b="1" i="0" u="none" strike="noStrike" cap="none" dirty="0">
              <a:solidFill>
                <a:srgbClr val="1464B4"/>
              </a:solidFill>
              <a:sym typeface="Arial"/>
            </a:endParaRPr>
          </a:p>
          <a:p>
            <a:pPr marL="454025" indent="-342900">
              <a:buClr>
                <a:schemeClr val="dk1"/>
              </a:buClr>
              <a:buSzPct val="53000"/>
              <a:buFont typeface="+mj-lt"/>
              <a:buAutoNum type="arabicPeriod"/>
            </a:pPr>
            <a:r>
              <a:rPr lang="en-US" sz="1800" b="1" dirty="0"/>
              <a:t>Supplement the District provided core </a:t>
            </a:r>
            <a:r>
              <a:rPr lang="en-US" sz="1800" b="1" dirty="0" smtClean="0"/>
              <a:t>services</a:t>
            </a:r>
          </a:p>
          <a:p>
            <a:pPr marL="454025" indent="-342900">
              <a:buClr>
                <a:schemeClr val="dk1"/>
              </a:buClr>
              <a:buSzPct val="53000"/>
              <a:buFont typeface="+mj-lt"/>
              <a:buAutoNum type="arabicPeriod"/>
            </a:pPr>
            <a:endParaRPr lang="en-US" sz="1800" b="1" dirty="0"/>
          </a:p>
          <a:p>
            <a:pPr marL="454025" marR="0" lvl="0" indent="-342900" rtl="0">
              <a:lnSpc>
                <a:spcPct val="100000"/>
              </a:lnSpc>
              <a:spcBef>
                <a:spcPts val="0"/>
              </a:spcBef>
              <a:spcAft>
                <a:spcPts val="0"/>
              </a:spcAft>
              <a:buClr>
                <a:schemeClr val="dk1"/>
              </a:buClr>
              <a:buSzPct val="53000"/>
              <a:buFont typeface="+mj-lt"/>
              <a:buAutoNum type="arabicPeriod"/>
            </a:pPr>
            <a:r>
              <a:rPr lang="en-US" sz="1800" b="1" dirty="0" smtClean="0"/>
              <a:t>Extend the quality and quantity of instructional time</a:t>
            </a:r>
          </a:p>
          <a:p>
            <a:pPr marL="454025" marR="0" lvl="0" indent="-342900" rtl="0">
              <a:lnSpc>
                <a:spcPct val="100000"/>
              </a:lnSpc>
              <a:spcBef>
                <a:spcPts val="0"/>
              </a:spcBef>
              <a:spcAft>
                <a:spcPts val="0"/>
              </a:spcAft>
              <a:buClr>
                <a:schemeClr val="dk1"/>
              </a:buClr>
              <a:buSzPct val="53000"/>
              <a:buFont typeface="+mj-lt"/>
              <a:buAutoNum type="arabicPeriod"/>
            </a:pPr>
            <a:endParaRPr lang="en-US" sz="1800" b="1" dirty="0" smtClean="0"/>
          </a:p>
          <a:p>
            <a:pPr marL="454025" marR="0" lvl="0" indent="-342900" rtl="0">
              <a:lnSpc>
                <a:spcPct val="100000"/>
              </a:lnSpc>
              <a:spcBef>
                <a:spcPts val="0"/>
              </a:spcBef>
              <a:spcAft>
                <a:spcPts val="0"/>
              </a:spcAft>
              <a:buClr>
                <a:schemeClr val="dk1"/>
              </a:buClr>
              <a:buSzPct val="53000"/>
              <a:buFont typeface="+mj-lt"/>
              <a:buAutoNum type="arabicPeriod"/>
            </a:pPr>
            <a:r>
              <a:rPr lang="en-US" sz="1800" b="1" i="0" u="none" strike="noStrike" cap="none" dirty="0" smtClean="0">
                <a:sym typeface="Arial"/>
              </a:rPr>
              <a:t>Assis</a:t>
            </a:r>
            <a:r>
              <a:rPr lang="en-US" sz="1800" b="1" dirty="0" smtClean="0"/>
              <a:t>t with reducing barriers for student learning</a:t>
            </a:r>
            <a:endParaRPr lang="en-US" sz="1800" b="1" i="0" u="none" strike="noStrike" cap="none" dirty="0">
              <a:sym typeface="Arial"/>
            </a:endParaRPr>
          </a:p>
        </p:txBody>
      </p:sp>
      <p:sp>
        <p:nvSpPr>
          <p:cNvPr id="2" name="TextBox 1"/>
          <p:cNvSpPr txBox="1"/>
          <p:nvPr/>
        </p:nvSpPr>
        <p:spPr>
          <a:xfrm>
            <a:off x="1379102" y="1319629"/>
            <a:ext cx="1897498" cy="707886"/>
          </a:xfrm>
          <a:prstGeom prst="rect">
            <a:avLst/>
          </a:prstGeom>
          <a:noFill/>
          <a:ln w="28575">
            <a:solidFill>
              <a:srgbClr val="FF0000"/>
            </a:solidFill>
          </a:ln>
        </p:spPr>
        <p:txBody>
          <a:bodyPr wrap="square" rtlCol="0">
            <a:spAutoFit/>
          </a:bodyPr>
          <a:lstStyle/>
          <a:p>
            <a:r>
              <a:rPr lang="en-US" sz="2000" b="1" dirty="0"/>
              <a:t>HC: </a:t>
            </a:r>
            <a:r>
              <a:rPr lang="en-US" sz="2000" b="1" dirty="0" smtClean="0"/>
              <a:t>1</a:t>
            </a:r>
            <a:endParaRPr lang="en-US" sz="2000" b="1" dirty="0"/>
          </a:p>
          <a:p>
            <a:r>
              <a:rPr lang="en-US" sz="2000" b="1" dirty="0" smtClean="0"/>
              <a:t>Online:6-7</a:t>
            </a:r>
            <a:endParaRPr lang="en-US" sz="20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11" y="441831"/>
            <a:ext cx="1219200" cy="1607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752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00050"/>
            <a:ext cx="8153400" cy="1371600"/>
          </a:xfrm>
        </p:spPr>
        <p:txBody>
          <a:bodyPr>
            <a:normAutofit fontScale="90000"/>
          </a:bodyPr>
          <a:lstStyle/>
          <a:p>
            <a:pPr algn="ctr"/>
            <a:r>
              <a:rPr lang="en-US" b="1" dirty="0" smtClean="0">
                <a:solidFill>
                  <a:schemeClr val="tx1"/>
                </a:solidFill>
                <a:latin typeface="Garamond" panose="02020404030301010803" pitchFamily="18" charset="0"/>
              </a:rPr>
              <a:t> </a:t>
            </a:r>
            <a:br>
              <a:rPr lang="en-US" b="1" dirty="0" smtClean="0">
                <a:solidFill>
                  <a:schemeClr val="tx1"/>
                </a:solidFill>
                <a:latin typeface="Garamond" panose="02020404030301010803" pitchFamily="18" charset="0"/>
              </a:rPr>
            </a:br>
            <a:r>
              <a:rPr lang="en-US" b="1" dirty="0" smtClean="0">
                <a:solidFill>
                  <a:schemeClr val="tx1"/>
                </a:solidFill>
                <a:latin typeface="Garamond" panose="02020404030301010803" pitchFamily="18" charset="0"/>
              </a:rPr>
              <a:t>Reminders</a:t>
            </a:r>
            <a:endParaRPr lang="en-US" b="1" dirty="0">
              <a:solidFill>
                <a:schemeClr val="bg1"/>
              </a:solidFill>
              <a:latin typeface="Garamond" panose="02020404030301010803" pitchFamily="18" charset="0"/>
            </a:endParaRPr>
          </a:p>
        </p:txBody>
      </p:sp>
      <p:sp>
        <p:nvSpPr>
          <p:cNvPr id="3" name="Content Placeholder 2"/>
          <p:cNvSpPr>
            <a:spLocks noGrp="1"/>
          </p:cNvSpPr>
          <p:nvPr>
            <p:ph idx="1"/>
          </p:nvPr>
        </p:nvSpPr>
        <p:spPr>
          <a:xfrm>
            <a:off x="457200" y="2743201"/>
            <a:ext cx="8305800" cy="3657600"/>
          </a:xfrm>
        </p:spPr>
        <p:txBody>
          <a:bodyPr>
            <a:noAutofit/>
          </a:bodyPr>
          <a:lstStyle/>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smtClean="0"/>
          </a:p>
          <a:p>
            <a:pPr marL="0" indent="0">
              <a:buNone/>
            </a:pPr>
            <a:endParaRPr lang="en-US" sz="1800" dirty="0" smtClean="0"/>
          </a:p>
          <a:p>
            <a:pPr marL="0" lvl="0" indent="0">
              <a:buNone/>
            </a:pPr>
            <a:r>
              <a:rPr lang="en-US" sz="2800" dirty="0">
                <a:solidFill>
                  <a:schemeClr val="tx1"/>
                </a:solidFill>
              </a:rPr>
              <a:t/>
            </a:r>
            <a:br>
              <a:rPr lang="en-US" sz="2800" dirty="0">
                <a:solidFill>
                  <a:schemeClr val="tx1"/>
                </a:solidFill>
              </a:rPr>
            </a:br>
            <a:endParaRPr lang="en-US" sz="2000" b="1" u="sng"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50</a:t>
            </a:fld>
            <a:endParaRPr lang="en-US">
              <a:latin typeface="Garamond" panose="02020404030301010803" pitchFamily="18" charset="0"/>
            </a:endParaRPr>
          </a:p>
        </p:txBody>
      </p:sp>
      <p:sp>
        <p:nvSpPr>
          <p:cNvPr id="4" name="TextBox 3"/>
          <p:cNvSpPr txBox="1"/>
          <p:nvPr/>
        </p:nvSpPr>
        <p:spPr>
          <a:xfrm flipH="1">
            <a:off x="304800" y="2590800"/>
            <a:ext cx="3886200" cy="584775"/>
          </a:xfrm>
          <a:prstGeom prst="rect">
            <a:avLst/>
          </a:prstGeom>
          <a:noFill/>
        </p:spPr>
        <p:txBody>
          <a:bodyPr wrap="square" rtlCol="0">
            <a:spAutoFit/>
          </a:bodyPr>
          <a:lstStyle/>
          <a:p>
            <a:pPr algn="ctr"/>
            <a:r>
              <a:rPr lang="en-US" sz="3200" b="1" dirty="0" smtClean="0">
                <a:solidFill>
                  <a:srgbClr val="00B050"/>
                </a:solidFill>
              </a:rPr>
              <a:t>What to Bring for BD</a:t>
            </a:r>
            <a:endParaRPr lang="en-US" sz="3200" b="1" dirty="0">
              <a:solidFill>
                <a:srgbClr val="00B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914400"/>
            <a:ext cx="4409607" cy="5735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C:\Users\celina.reynoso\AppData\Local\Microsoft\Windows\Temporary Internet Files\Content.IE5\JGJZ9WT2\adam_checklis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5" y="3429000"/>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47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stretch>
            <a:fillRect/>
          </a:stretch>
        </p:blipFill>
        <p:spPr>
          <a:xfrm>
            <a:off x="1" y="1219200"/>
            <a:ext cx="90678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838200" y="2438400"/>
            <a:ext cx="6019800" cy="369332"/>
          </a:xfrm>
          <a:prstGeom prst="rect">
            <a:avLst/>
          </a:prstGeom>
          <a:noFill/>
        </p:spPr>
        <p:txBody>
          <a:bodyPr wrap="square" rtlCol="0">
            <a:spAutoFit/>
          </a:bodyPr>
          <a:lstStyle/>
          <a:p>
            <a:r>
              <a:rPr lang="en-US" dirty="0" smtClean="0">
                <a:solidFill>
                  <a:srgbClr val="FF0000"/>
                </a:solidFill>
              </a:rPr>
              <a:t>2018-2098 Budget Development</a:t>
            </a:r>
            <a:endParaRPr lang="en-US" dirty="0">
              <a:solidFill>
                <a:srgbClr val="FF0000"/>
              </a:solidFill>
            </a:endParaRPr>
          </a:p>
        </p:txBody>
      </p:sp>
      <p:sp>
        <p:nvSpPr>
          <p:cNvPr id="15" name="TextBox 14"/>
          <p:cNvSpPr txBox="1"/>
          <p:nvPr/>
        </p:nvSpPr>
        <p:spPr>
          <a:xfrm>
            <a:off x="457200" y="2916122"/>
            <a:ext cx="4419600" cy="369332"/>
          </a:xfrm>
          <a:prstGeom prst="rect">
            <a:avLst/>
          </a:prstGeom>
          <a:noFill/>
        </p:spPr>
        <p:txBody>
          <a:bodyPr wrap="square" rtlCol="0">
            <a:spAutoFit/>
          </a:bodyPr>
          <a:lstStyle/>
          <a:p>
            <a:r>
              <a:rPr lang="en-US" dirty="0" smtClean="0">
                <a:solidFill>
                  <a:srgbClr val="FF0000"/>
                </a:solidFill>
              </a:rPr>
              <a:t>Principal Signature          03/29/18</a:t>
            </a:r>
            <a:endParaRPr lang="en-US" dirty="0">
              <a:solidFill>
                <a:srgbClr val="FF0000"/>
              </a:solidFill>
            </a:endParaRPr>
          </a:p>
        </p:txBody>
      </p:sp>
      <p:sp>
        <p:nvSpPr>
          <p:cNvPr id="16" name="TextBox 15"/>
          <p:cNvSpPr txBox="1"/>
          <p:nvPr/>
        </p:nvSpPr>
        <p:spPr>
          <a:xfrm>
            <a:off x="1485900" y="3725027"/>
            <a:ext cx="1447800" cy="304800"/>
          </a:xfrm>
          <a:prstGeom prst="rect">
            <a:avLst/>
          </a:prstGeom>
          <a:noFill/>
        </p:spPr>
        <p:txBody>
          <a:bodyPr wrap="square" rtlCol="0">
            <a:spAutoFit/>
          </a:bodyPr>
          <a:lstStyle/>
          <a:p>
            <a:r>
              <a:rPr lang="en-US" dirty="0" smtClean="0">
                <a:solidFill>
                  <a:srgbClr val="FF0000"/>
                </a:solidFill>
              </a:rPr>
              <a:t>7S046</a:t>
            </a:r>
            <a:endParaRPr lang="en-US" dirty="0">
              <a:solidFill>
                <a:srgbClr val="FF0000"/>
              </a:solidFill>
            </a:endParaRPr>
          </a:p>
        </p:txBody>
      </p:sp>
      <p:sp>
        <p:nvSpPr>
          <p:cNvPr id="17" name="TextBox 16"/>
          <p:cNvSpPr txBox="1"/>
          <p:nvPr/>
        </p:nvSpPr>
        <p:spPr>
          <a:xfrm>
            <a:off x="3637547" y="3725027"/>
            <a:ext cx="304800" cy="307777"/>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8" name="TextBox 17"/>
          <p:cNvSpPr txBox="1"/>
          <p:nvPr/>
        </p:nvSpPr>
        <p:spPr>
          <a:xfrm>
            <a:off x="304800" y="3571138"/>
            <a:ext cx="304800" cy="307777"/>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9" name="TextBox 18"/>
          <p:cNvSpPr txBox="1"/>
          <p:nvPr/>
        </p:nvSpPr>
        <p:spPr>
          <a:xfrm>
            <a:off x="1666373" y="3542971"/>
            <a:ext cx="304800" cy="307777"/>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20" name="TextBox 19"/>
          <p:cNvSpPr txBox="1"/>
          <p:nvPr/>
        </p:nvSpPr>
        <p:spPr>
          <a:xfrm>
            <a:off x="304800" y="4419600"/>
            <a:ext cx="3810000" cy="369332"/>
          </a:xfrm>
          <a:prstGeom prst="rect">
            <a:avLst/>
          </a:prstGeom>
          <a:noFill/>
        </p:spPr>
        <p:txBody>
          <a:bodyPr wrap="square" rtlCol="0">
            <a:spAutoFit/>
          </a:bodyPr>
          <a:lstStyle/>
          <a:p>
            <a:r>
              <a:rPr lang="en-US" dirty="0" smtClean="0">
                <a:solidFill>
                  <a:srgbClr val="FF0000"/>
                </a:solidFill>
              </a:rPr>
              <a:t>SSC Signature	3/29/18</a:t>
            </a:r>
            <a:endParaRPr lang="en-US" dirty="0">
              <a:solidFill>
                <a:srgbClr val="FF0000"/>
              </a:solidFill>
            </a:endParaRPr>
          </a:p>
        </p:txBody>
      </p:sp>
      <p:sp>
        <p:nvSpPr>
          <p:cNvPr id="21" name="TextBox 20"/>
          <p:cNvSpPr txBox="1"/>
          <p:nvPr/>
        </p:nvSpPr>
        <p:spPr>
          <a:xfrm>
            <a:off x="2915653" y="4846082"/>
            <a:ext cx="1199147" cy="369332"/>
          </a:xfrm>
          <a:prstGeom prst="rect">
            <a:avLst/>
          </a:prstGeom>
          <a:noFill/>
        </p:spPr>
        <p:txBody>
          <a:bodyPr wrap="square" rtlCol="0">
            <a:spAutoFit/>
          </a:bodyPr>
          <a:lstStyle/>
          <a:p>
            <a:r>
              <a:rPr lang="en-US" dirty="0" smtClean="0">
                <a:solidFill>
                  <a:srgbClr val="FF0000"/>
                </a:solidFill>
              </a:rPr>
              <a:t>3/29/18</a:t>
            </a:r>
            <a:endParaRPr lang="en-US" dirty="0">
              <a:solidFill>
                <a:srgbClr val="FF0000"/>
              </a:solidFill>
            </a:endParaRPr>
          </a:p>
        </p:txBody>
      </p:sp>
      <p:sp>
        <p:nvSpPr>
          <p:cNvPr id="12" name="Title 1"/>
          <p:cNvSpPr txBox="1">
            <a:spLocks/>
          </p:cNvSpPr>
          <p:nvPr/>
        </p:nvSpPr>
        <p:spPr>
          <a:xfrm>
            <a:off x="76200" y="401836"/>
            <a:ext cx="90678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dirty="0" smtClean="0">
                <a:solidFill>
                  <a:schemeClr val="tx1"/>
                </a:solidFill>
              </a:rPr>
              <a:t>School Budget Signature Page</a:t>
            </a:r>
            <a:endParaRPr lang="en-US" sz="3600" dirty="0">
              <a:solidFill>
                <a:schemeClr val="tx1"/>
              </a:solidFill>
            </a:endParaRPr>
          </a:p>
        </p:txBody>
      </p:sp>
    </p:spTree>
    <p:extLst>
      <p:ext uri="{BB962C8B-B14F-4D97-AF65-F5344CB8AC3E}">
        <p14:creationId xmlns:p14="http://schemas.microsoft.com/office/powerpoint/2010/main" val="32067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2" y="152400"/>
            <a:ext cx="8883923"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77051" y="2343150"/>
            <a:ext cx="1524000" cy="523220"/>
          </a:xfrm>
          <a:prstGeom prst="rect">
            <a:avLst/>
          </a:prstGeom>
          <a:solidFill>
            <a:schemeClr val="bg1"/>
          </a:solidFill>
          <a:ln w="9525">
            <a:solidFill>
              <a:schemeClr val="tx1"/>
            </a:solidFill>
          </a:ln>
        </p:spPr>
        <p:txBody>
          <a:bodyPr wrap="square" rtlCol="0">
            <a:spAutoFit/>
          </a:bodyPr>
          <a:lstStyle/>
          <a:p>
            <a:r>
              <a:rPr lang="en-US" sz="2800" dirty="0" smtClean="0">
                <a:solidFill>
                  <a:srgbClr val="0070C0"/>
                </a:solidFill>
              </a:rPr>
              <a:t>Blue Ink</a:t>
            </a:r>
            <a:endParaRPr lang="en-US" sz="2800" dirty="0">
              <a:solidFill>
                <a:srgbClr val="0070C0"/>
              </a:solidFill>
            </a:endParaRPr>
          </a:p>
        </p:txBody>
      </p:sp>
      <p:sp>
        <p:nvSpPr>
          <p:cNvPr id="9" name="Left Arrow 8"/>
          <p:cNvSpPr/>
          <p:nvPr/>
        </p:nvSpPr>
        <p:spPr>
          <a:xfrm>
            <a:off x="6838951" y="3962400"/>
            <a:ext cx="1143000" cy="5203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Date</a:t>
            </a:r>
            <a:endParaRPr lang="en-US" dirty="0"/>
          </a:p>
        </p:txBody>
      </p:sp>
      <p:sp>
        <p:nvSpPr>
          <p:cNvPr id="12" name="Left Arrow 11"/>
          <p:cNvSpPr/>
          <p:nvPr/>
        </p:nvSpPr>
        <p:spPr>
          <a:xfrm>
            <a:off x="3838575" y="2185460"/>
            <a:ext cx="1143000" cy="52030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Date</a:t>
            </a:r>
            <a:endParaRPr lang="en-US" dirty="0"/>
          </a:p>
        </p:txBody>
      </p:sp>
      <p:sp>
        <p:nvSpPr>
          <p:cNvPr id="13" name="TextBox 12"/>
          <p:cNvSpPr txBox="1"/>
          <p:nvPr/>
        </p:nvSpPr>
        <p:spPr>
          <a:xfrm>
            <a:off x="4305301" y="4815870"/>
            <a:ext cx="1524000" cy="523220"/>
          </a:xfrm>
          <a:prstGeom prst="rect">
            <a:avLst/>
          </a:prstGeom>
          <a:noFill/>
          <a:ln w="9525">
            <a:noFill/>
          </a:ln>
        </p:spPr>
        <p:txBody>
          <a:bodyPr wrap="square" rtlCol="0">
            <a:spAutoFit/>
          </a:bodyPr>
          <a:lstStyle/>
          <a:p>
            <a:r>
              <a:rPr lang="en-US" sz="2800" dirty="0" smtClean="0">
                <a:solidFill>
                  <a:srgbClr val="0070C0"/>
                </a:solidFill>
              </a:rPr>
              <a:t>Blue Ink</a:t>
            </a:r>
            <a:endParaRPr lang="en-US" sz="2800" dirty="0">
              <a:solidFill>
                <a:srgbClr val="0070C0"/>
              </a:solidFill>
            </a:endParaRPr>
          </a:p>
        </p:txBody>
      </p:sp>
      <p:sp>
        <p:nvSpPr>
          <p:cNvPr id="14" name="TextBox 13"/>
          <p:cNvSpPr txBox="1"/>
          <p:nvPr/>
        </p:nvSpPr>
        <p:spPr>
          <a:xfrm>
            <a:off x="4318001" y="5257800"/>
            <a:ext cx="1524000" cy="523220"/>
          </a:xfrm>
          <a:prstGeom prst="rect">
            <a:avLst/>
          </a:prstGeom>
          <a:noFill/>
          <a:ln w="9525">
            <a:noFill/>
          </a:ln>
        </p:spPr>
        <p:txBody>
          <a:bodyPr wrap="square" rtlCol="0">
            <a:spAutoFit/>
          </a:bodyPr>
          <a:lstStyle/>
          <a:p>
            <a:r>
              <a:rPr lang="en-US" sz="2800" dirty="0" smtClean="0">
                <a:solidFill>
                  <a:srgbClr val="0070C0"/>
                </a:solidFill>
              </a:rPr>
              <a:t>Blue Ink</a:t>
            </a:r>
            <a:endParaRPr lang="en-US" sz="2800" dirty="0">
              <a:solidFill>
                <a:srgbClr val="0070C0"/>
              </a:solidFill>
            </a:endParaRPr>
          </a:p>
        </p:txBody>
      </p:sp>
    </p:spTree>
    <p:extLst>
      <p:ext uri="{BB962C8B-B14F-4D97-AF65-F5344CB8AC3E}">
        <p14:creationId xmlns:p14="http://schemas.microsoft.com/office/powerpoint/2010/main" val="97279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5972" y="4937760"/>
            <a:ext cx="8482819" cy="769441"/>
          </a:xfrm>
          <a:prstGeom prst="rect">
            <a:avLst/>
          </a:prstGeom>
          <a:noFill/>
        </p:spPr>
        <p:txBody>
          <a:bodyPr wrap="square" rtlCol="0">
            <a:spAutoFit/>
          </a:bodyPr>
          <a:lstStyle/>
          <a:p>
            <a:pPr algn="ctr"/>
            <a:r>
              <a:rPr lang="en-US" sz="2400" b="1" dirty="0"/>
              <a:t>Fill in the required textboxes shown</a:t>
            </a:r>
            <a:r>
              <a:rPr lang="en-US" sz="4400" b="1" dirty="0"/>
              <a:t>.</a:t>
            </a:r>
            <a:endParaRPr lang="en-US" sz="4400" b="1" i="1" dirty="0"/>
          </a:p>
        </p:txBody>
      </p:sp>
      <p:pic>
        <p:nvPicPr>
          <p:cNvPr id="4" name="Content Placeholder 3"/>
          <p:cNvPicPr>
            <a:picLocks noGrp="1" noChangeAspect="1"/>
          </p:cNvPicPr>
          <p:nvPr>
            <p:ph idx="1"/>
          </p:nvPr>
        </p:nvPicPr>
        <p:blipFill>
          <a:blip r:embed="rId2"/>
          <a:stretch>
            <a:fillRect/>
          </a:stretch>
        </p:blipFill>
        <p:spPr>
          <a:xfrm>
            <a:off x="449706" y="809470"/>
            <a:ext cx="8476937" cy="4002374"/>
          </a:xfrm>
        </p:spPr>
      </p:pic>
    </p:spTree>
    <p:extLst>
      <p:ext uri="{BB962C8B-B14F-4D97-AF65-F5344CB8AC3E}">
        <p14:creationId xmlns:p14="http://schemas.microsoft.com/office/powerpoint/2010/main" val="1723644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3" name="TextBox 2"/>
          <p:cNvSpPr txBox="1"/>
          <p:nvPr/>
        </p:nvSpPr>
        <p:spPr>
          <a:xfrm>
            <a:off x="457201" y="1905000"/>
            <a:ext cx="8416522" cy="4154984"/>
          </a:xfrm>
          <a:prstGeom prst="rect">
            <a:avLst/>
          </a:prstGeom>
          <a:noFill/>
        </p:spPr>
        <p:txBody>
          <a:bodyPr wrap="square" rtlCol="0">
            <a:spAutoFit/>
          </a:bodyPr>
          <a:lstStyle/>
          <a:p>
            <a:pPr marL="517525" indent="-406400"/>
            <a:endParaRPr lang="en-US" sz="3200" dirty="0" smtClean="0"/>
          </a:p>
          <a:p>
            <a:pPr marL="517525" indent="-407988" algn="ctr"/>
            <a:r>
              <a:rPr lang="en-US" sz="3200" b="1" dirty="0" smtClean="0"/>
              <a:t>In order to approve </a:t>
            </a:r>
          </a:p>
          <a:p>
            <a:pPr marL="517525" indent="-407988" algn="ctr"/>
            <a:r>
              <a:rPr lang="en-US" sz="3200" b="1" dirty="0" smtClean="0"/>
              <a:t>preliminary SPSA with Budget</a:t>
            </a:r>
          </a:p>
          <a:p>
            <a:pPr marL="517525" indent="-407988" algn="ctr"/>
            <a:endParaRPr lang="en-US" sz="3200" b="1" dirty="0"/>
          </a:p>
          <a:p>
            <a:pPr marL="517525" indent="-407988" algn="ctr"/>
            <a:endParaRPr lang="en-US" sz="3200" b="1" dirty="0" smtClean="0"/>
          </a:p>
          <a:p>
            <a:pPr marL="517525" indent="-407988" algn="ctr"/>
            <a:r>
              <a:rPr lang="en-US" sz="3200" b="1" dirty="0" smtClean="0"/>
              <a:t>Pending Distribution</a:t>
            </a:r>
            <a:r>
              <a:rPr lang="en-US" sz="3200" dirty="0" smtClean="0"/>
              <a:t>=</a:t>
            </a:r>
            <a:r>
              <a:rPr lang="en-US" sz="3200" b="1" dirty="0" smtClean="0"/>
              <a:t>$0.00</a:t>
            </a:r>
            <a:r>
              <a:rPr lang="en-US" dirty="0"/>
              <a:t>	</a:t>
            </a:r>
          </a:p>
          <a:p>
            <a:pPr marL="396875" indent="-287338">
              <a:buFont typeface="Arial" panose="020B0604020202020204" pitchFamily="34" charset="0"/>
              <a:buChar char="•"/>
            </a:pPr>
            <a:endParaRPr lang="en-US" dirty="0"/>
          </a:p>
          <a:p>
            <a:pPr marL="517525" indent="-407988"/>
            <a:r>
              <a:rPr lang="en-US" dirty="0"/>
              <a:t>	</a:t>
            </a:r>
          </a:p>
          <a:p>
            <a:r>
              <a:rPr lang="en-US" dirty="0"/>
              <a:t>	</a:t>
            </a:r>
          </a:p>
          <a:p>
            <a:pPr marL="285750" indent="-285750">
              <a:buFont typeface="Arial" panose="020B0604020202020204" pitchFamily="34" charset="0"/>
              <a:buChar char="•"/>
            </a:pPr>
            <a:endParaRPr lang="en-US" b="1"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93094"/>
            <a:ext cx="1205147" cy="15654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06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508797" cy="673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813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323653"/>
            <a:ext cx="8077200" cy="3467548"/>
          </a:xfrm>
        </p:spPr>
        <p:txBody>
          <a:bodyPr>
            <a:normAutofit fontScale="92500" lnSpcReduction="10000"/>
          </a:bodyPr>
          <a:lstStyle/>
          <a:p>
            <a:pPr marL="109728" indent="0" algn="ctr">
              <a:buNone/>
            </a:pPr>
            <a:r>
              <a:rPr lang="en-US" b="1" dirty="0" smtClean="0">
                <a:solidFill>
                  <a:srgbClr val="0070C0"/>
                </a:solidFill>
              </a:rPr>
              <a:t>QUESTIONS???</a:t>
            </a:r>
            <a:r>
              <a:rPr lang="en-US" b="1" dirty="0">
                <a:solidFill>
                  <a:srgbClr val="0070C0"/>
                </a:solidFill>
              </a:rPr>
              <a:t> QUESTIONS</a:t>
            </a:r>
            <a:r>
              <a:rPr lang="en-US" b="1" dirty="0" smtClean="0">
                <a:solidFill>
                  <a:srgbClr val="0070C0"/>
                </a:solidFill>
              </a:rPr>
              <a:t>???</a:t>
            </a:r>
            <a:r>
              <a:rPr lang="en-US" b="1" dirty="0">
                <a:solidFill>
                  <a:srgbClr val="0070C0"/>
                </a:solidFill>
              </a:rPr>
              <a:t> QUESTIONS</a:t>
            </a:r>
            <a:r>
              <a:rPr lang="en-US" b="1" dirty="0" smtClean="0">
                <a:solidFill>
                  <a:srgbClr val="0070C0"/>
                </a:solidFill>
              </a:rPr>
              <a:t>??? QUESTIONS??? QUESTIONS???</a:t>
            </a:r>
            <a:r>
              <a:rPr lang="en-US" b="1" dirty="0">
                <a:solidFill>
                  <a:srgbClr val="0070C0"/>
                </a:solidFill>
              </a:rPr>
              <a:t> </a:t>
            </a:r>
            <a:r>
              <a:rPr lang="en-US" b="1" dirty="0" smtClean="0">
                <a:solidFill>
                  <a:srgbClr val="0070C0"/>
                </a:solidFill>
              </a:rPr>
              <a:t>QUESTIONS??? QUESTIONS??? QUESTIONS??? QUESTIONS???</a:t>
            </a:r>
            <a:r>
              <a:rPr lang="en-US" b="1" dirty="0">
                <a:solidFill>
                  <a:srgbClr val="0070C0"/>
                </a:solidFill>
              </a:rPr>
              <a:t> QUESTIONS</a:t>
            </a:r>
            <a:r>
              <a:rPr lang="en-US" b="1" dirty="0" smtClean="0">
                <a:solidFill>
                  <a:srgbClr val="0070C0"/>
                </a:solidFill>
              </a:rPr>
              <a:t>???</a:t>
            </a:r>
            <a:r>
              <a:rPr lang="en-US" b="1" dirty="0">
                <a:solidFill>
                  <a:srgbClr val="0070C0"/>
                </a:solidFill>
              </a:rPr>
              <a:t> QUESTIONS</a:t>
            </a:r>
            <a:r>
              <a:rPr lang="en-US" b="1" dirty="0" smtClean="0">
                <a:solidFill>
                  <a:srgbClr val="0070C0"/>
                </a:solidFill>
              </a:rPr>
              <a:t>???</a:t>
            </a:r>
            <a:r>
              <a:rPr lang="en-US" b="1" dirty="0">
                <a:solidFill>
                  <a:srgbClr val="0070C0"/>
                </a:solidFill>
              </a:rPr>
              <a:t> QUESTIONS</a:t>
            </a:r>
            <a:r>
              <a:rPr lang="en-US" b="1" dirty="0" smtClean="0">
                <a:solidFill>
                  <a:srgbClr val="0070C0"/>
                </a:solidFill>
              </a:rPr>
              <a:t>??? QUESTIONS??? QUESTIONS??? QUESTIONS??? QUESTIONS??? QUESTIONS??? QUESTIONS???</a:t>
            </a:r>
            <a:r>
              <a:rPr lang="en-US" b="1" dirty="0">
                <a:solidFill>
                  <a:srgbClr val="0070C0"/>
                </a:solidFill>
              </a:rPr>
              <a:t> QUESTIONS</a:t>
            </a:r>
            <a:r>
              <a:rPr lang="en-US" b="1" dirty="0" smtClean="0">
                <a:solidFill>
                  <a:srgbClr val="0070C0"/>
                </a:solidFill>
              </a:rPr>
              <a:t>??? QUESTIONS</a:t>
            </a:r>
            <a:r>
              <a:rPr lang="en-US" b="1" dirty="0">
                <a:solidFill>
                  <a:srgbClr val="0070C0"/>
                </a:solidFill>
              </a:rPr>
              <a:t>???</a:t>
            </a:r>
          </a:p>
          <a:p>
            <a:pPr marL="109728" indent="0" algn="ctr">
              <a:buNone/>
            </a:pPr>
            <a:r>
              <a:rPr lang="en-US" b="1" dirty="0">
                <a:solidFill>
                  <a:srgbClr val="0070C0"/>
                </a:solidFill>
              </a:rPr>
              <a:t>QUESTIONS</a:t>
            </a:r>
            <a:r>
              <a:rPr lang="en-US" b="1" dirty="0" smtClean="0">
                <a:solidFill>
                  <a:srgbClr val="0070C0"/>
                </a:solidFill>
              </a:rPr>
              <a:t>??? QUESTIONS??? QUESTIONS??? QUESTIONS???</a:t>
            </a:r>
            <a:endParaRPr lang="en-US" b="1" dirty="0">
              <a:solidFill>
                <a:srgbClr val="0070C0"/>
              </a:solidFill>
            </a:endParaRPr>
          </a:p>
          <a:p>
            <a:pPr marL="109728" indent="0" algn="ctr">
              <a:buNone/>
            </a:pPr>
            <a:r>
              <a:rPr lang="en-US" b="1" dirty="0">
                <a:solidFill>
                  <a:srgbClr val="0070C0"/>
                </a:solidFill>
              </a:rPr>
              <a:t>QUESTIONS</a:t>
            </a:r>
            <a:r>
              <a:rPr lang="en-US" b="1" dirty="0" smtClean="0">
                <a:solidFill>
                  <a:srgbClr val="0070C0"/>
                </a:solidFill>
              </a:rPr>
              <a:t>???</a:t>
            </a:r>
            <a:r>
              <a:rPr lang="en-US" b="1" dirty="0">
                <a:solidFill>
                  <a:srgbClr val="0070C0"/>
                </a:solidFill>
              </a:rPr>
              <a:t> 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p>
          <a:p>
            <a:pPr marL="109728" indent="0" algn="ctr">
              <a:buNone/>
            </a:pP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p>
          <a:p>
            <a:pPr marL="109728" indent="0" algn="ctr">
              <a:buNone/>
            </a:pP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p>
          <a:p>
            <a:pPr marL="109728" indent="0" algn="ctr">
              <a:buNone/>
            </a:pP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r>
              <a:rPr lang="en-US" b="1" dirty="0" smtClean="0">
                <a:solidFill>
                  <a:srgbClr val="0070C0"/>
                </a:solidFill>
              </a:rPr>
              <a:t>??? </a:t>
            </a:r>
            <a:r>
              <a:rPr lang="en-US" b="1" dirty="0">
                <a:solidFill>
                  <a:srgbClr val="0070C0"/>
                </a:solidFill>
              </a:rPr>
              <a:t>QUESTIONS???</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lgn="ctr">
              <a:buNone/>
            </a:pPr>
            <a:endParaRPr lang="en-US" dirty="0"/>
          </a:p>
          <a:p>
            <a:pPr marL="109728" indent="0" algn="ctr">
              <a:buNone/>
            </a:pPr>
            <a:endParaRPr lang="en-US" dirty="0"/>
          </a:p>
          <a:p>
            <a:pPr marL="109728" indent="0" algn="ctr">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normAutofit/>
          </a:bodyPr>
          <a:lstStyle/>
          <a:p>
            <a:pPr algn="ctr"/>
            <a:r>
              <a:rPr lang="en-US" sz="6000" dirty="0" smtClean="0">
                <a:solidFill>
                  <a:srgbClr val="00B050"/>
                </a:solidFill>
              </a:rPr>
              <a:t>QUESTIONS</a:t>
            </a:r>
            <a:endParaRPr lang="en-US" sz="6000" dirty="0">
              <a:solidFill>
                <a:srgbClr val="00B050"/>
              </a:solidFill>
            </a:endParaRPr>
          </a:p>
        </p:txBody>
      </p:sp>
    </p:spTree>
    <p:extLst>
      <p:ext uri="{BB962C8B-B14F-4D97-AF65-F5344CB8AC3E}">
        <p14:creationId xmlns:p14="http://schemas.microsoft.com/office/powerpoint/2010/main" val="316982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52728"/>
          </a:xfrm>
        </p:spPr>
        <p:txBody>
          <a:bodyPr>
            <a:noAutofit/>
          </a:bodyPr>
          <a:lstStyle/>
          <a:p>
            <a:pPr algn="ctr"/>
            <a:r>
              <a:rPr lang="en-US" sz="4000" b="1" dirty="0" smtClean="0">
                <a:solidFill>
                  <a:schemeClr val="tx1"/>
                </a:solidFill>
                <a:latin typeface="Garamond" panose="02020404030301010803" pitchFamily="18" charset="0"/>
              </a:rPr>
              <a:t>2018-2019 School Year Title I Ranking</a:t>
            </a:r>
            <a:endParaRPr lang="en-US" sz="4000" b="1" dirty="0">
              <a:solidFill>
                <a:schemeClr val="tx1"/>
              </a:solidFill>
              <a:latin typeface="Garamond" panose="02020404030301010803" pitchFamily="18" charset="0"/>
            </a:endParaRPr>
          </a:p>
        </p:txBody>
      </p:sp>
      <p:sp>
        <p:nvSpPr>
          <p:cNvPr id="4" name="Content Placeholder 3"/>
          <p:cNvSpPr>
            <a:spLocks noGrp="1"/>
          </p:cNvSpPr>
          <p:nvPr>
            <p:ph idx="1"/>
          </p:nvPr>
        </p:nvSpPr>
        <p:spPr>
          <a:xfrm>
            <a:off x="152400" y="2438400"/>
            <a:ext cx="8839200" cy="4114800"/>
          </a:xfrm>
        </p:spPr>
        <p:txBody>
          <a:bodyPr>
            <a:noAutofit/>
          </a:bodyPr>
          <a:lstStyle/>
          <a:p>
            <a:pPr marL="0" indent="0">
              <a:buNone/>
            </a:pPr>
            <a:r>
              <a:rPr lang="en-US" sz="2000" dirty="0">
                <a:solidFill>
                  <a:schemeClr val="tx1"/>
                </a:solidFill>
              </a:rPr>
              <a:t>Eligibility for the free/reduced price meal </a:t>
            </a:r>
            <a:r>
              <a:rPr lang="en-US" sz="2000" dirty="0" smtClean="0">
                <a:solidFill>
                  <a:schemeClr val="tx1"/>
                </a:solidFill>
              </a:rPr>
              <a:t>program </a:t>
            </a:r>
            <a:r>
              <a:rPr lang="en-US" sz="2000" dirty="0">
                <a:solidFill>
                  <a:schemeClr val="tx1"/>
                </a:solidFill>
              </a:rPr>
              <a:t>is reported to the state via the California Longitudinal Pupil Achievement System (CALPADS) and is then used as part of the calculation in determining a school’s Title I ranking. </a:t>
            </a:r>
            <a:endParaRPr lang="en-US" sz="2000" dirty="0" smtClean="0">
              <a:solidFill>
                <a:schemeClr val="tx1"/>
              </a:solidFill>
            </a:endParaRPr>
          </a:p>
          <a:p>
            <a:pPr marL="0" indent="0">
              <a:buNone/>
            </a:pPr>
            <a:endParaRPr lang="en-US" sz="800" dirty="0"/>
          </a:p>
          <a:p>
            <a:pPr marL="0" indent="0">
              <a:buNone/>
            </a:pPr>
            <a:r>
              <a:rPr lang="en-US" sz="2000" dirty="0">
                <a:solidFill>
                  <a:schemeClr val="tx1"/>
                </a:solidFill>
              </a:rPr>
              <a:t>S</a:t>
            </a:r>
            <a:r>
              <a:rPr lang="en-US" sz="2000" dirty="0" smtClean="0">
                <a:solidFill>
                  <a:schemeClr val="tx1"/>
                </a:solidFill>
              </a:rPr>
              <a:t>tudents </a:t>
            </a:r>
            <a:r>
              <a:rPr lang="en-US" sz="2000" dirty="0">
                <a:solidFill>
                  <a:schemeClr val="tx1"/>
                </a:solidFill>
              </a:rPr>
              <a:t>meeting all three criteria listed below </a:t>
            </a:r>
            <a:r>
              <a:rPr lang="en-US" sz="2000" dirty="0" smtClean="0">
                <a:solidFill>
                  <a:schemeClr val="tx1"/>
                </a:solidFill>
              </a:rPr>
              <a:t>were included </a:t>
            </a:r>
            <a:r>
              <a:rPr lang="en-US" sz="2000" dirty="0">
                <a:solidFill>
                  <a:schemeClr val="tx1"/>
                </a:solidFill>
              </a:rPr>
              <a:t>in the counts for </a:t>
            </a:r>
            <a:r>
              <a:rPr lang="en-US" sz="2000" dirty="0" smtClean="0">
                <a:solidFill>
                  <a:schemeClr val="tx1"/>
                </a:solidFill>
              </a:rPr>
              <a:t>2018-2019 Title </a:t>
            </a:r>
            <a:r>
              <a:rPr lang="en-US" sz="2000" dirty="0">
                <a:solidFill>
                  <a:schemeClr val="tx1"/>
                </a:solidFill>
              </a:rPr>
              <a:t>I ranking: </a:t>
            </a:r>
            <a:endParaRPr lang="en-US" sz="2000" dirty="0" smtClean="0">
              <a:solidFill>
                <a:schemeClr val="tx1"/>
              </a:solidFill>
            </a:endParaRPr>
          </a:p>
          <a:p>
            <a:pPr marL="0" indent="0">
              <a:buNone/>
            </a:pPr>
            <a:endParaRPr lang="en-US" sz="800" dirty="0">
              <a:solidFill>
                <a:schemeClr val="tx1"/>
              </a:solidFill>
            </a:endParaRPr>
          </a:p>
          <a:p>
            <a:pPr marL="228600" indent="-228600">
              <a:buNone/>
            </a:pPr>
            <a:r>
              <a:rPr lang="en-US" sz="2000" dirty="0" smtClean="0">
                <a:solidFill>
                  <a:schemeClr val="tx1"/>
                </a:solidFill>
              </a:rPr>
              <a:t>1. Student </a:t>
            </a:r>
            <a:r>
              <a:rPr lang="en-US" sz="2000" dirty="0">
                <a:solidFill>
                  <a:schemeClr val="tx1"/>
                </a:solidFill>
              </a:rPr>
              <a:t>must be enrolled at the school by the </a:t>
            </a:r>
            <a:r>
              <a:rPr lang="en-US" sz="2000" dirty="0" smtClean="0">
                <a:solidFill>
                  <a:schemeClr val="tx1"/>
                </a:solidFill>
              </a:rPr>
              <a:t>2017-18 </a:t>
            </a:r>
            <a:r>
              <a:rPr lang="en-US" sz="2000" dirty="0">
                <a:solidFill>
                  <a:schemeClr val="tx1"/>
                </a:solidFill>
              </a:rPr>
              <a:t>Fall Census Day (i.e., CBEDS Day</a:t>
            </a:r>
            <a:r>
              <a:rPr lang="en-US" sz="2000" dirty="0" smtClean="0">
                <a:solidFill>
                  <a:schemeClr val="tx1"/>
                </a:solidFill>
              </a:rPr>
              <a:t>) which is </a:t>
            </a:r>
            <a:r>
              <a:rPr lang="en-US" sz="2000" dirty="0" smtClean="0">
                <a:solidFill>
                  <a:srgbClr val="FF0000"/>
                </a:solidFill>
              </a:rPr>
              <a:t>October 4, 2017</a:t>
            </a:r>
            <a:r>
              <a:rPr lang="en-US" sz="2000" dirty="0" smtClean="0">
                <a:solidFill>
                  <a:schemeClr val="tx1"/>
                </a:solidFill>
              </a:rPr>
              <a:t>; and </a:t>
            </a:r>
          </a:p>
          <a:p>
            <a:pPr marL="0" indent="0">
              <a:buNone/>
            </a:pPr>
            <a:endParaRPr lang="en-US" sz="800" dirty="0">
              <a:solidFill>
                <a:schemeClr val="tx1"/>
              </a:solidFill>
            </a:endParaRPr>
          </a:p>
          <a:p>
            <a:pPr marL="0" indent="0">
              <a:buNone/>
            </a:pPr>
            <a:r>
              <a:rPr lang="en-US" sz="2000" dirty="0">
                <a:solidFill>
                  <a:schemeClr val="tx1"/>
                </a:solidFill>
              </a:rPr>
              <a:t>2. </a:t>
            </a:r>
            <a:r>
              <a:rPr lang="en-US" sz="2000" dirty="0" smtClean="0">
                <a:solidFill>
                  <a:schemeClr val="tx1"/>
                </a:solidFill>
              </a:rPr>
              <a:t>Student </a:t>
            </a:r>
            <a:r>
              <a:rPr lang="en-US" sz="2000" dirty="0">
                <a:solidFill>
                  <a:schemeClr val="tx1"/>
                </a:solidFill>
              </a:rPr>
              <a:t>must be 5 – 17 years old on </a:t>
            </a:r>
            <a:r>
              <a:rPr lang="en-US" sz="2000" dirty="0" smtClean="0">
                <a:solidFill>
                  <a:srgbClr val="FF0000"/>
                </a:solidFill>
              </a:rPr>
              <a:t>October 4, 2017</a:t>
            </a:r>
            <a:r>
              <a:rPr lang="en-US" sz="2000" dirty="0" smtClean="0">
                <a:solidFill>
                  <a:schemeClr val="tx1"/>
                </a:solidFill>
              </a:rPr>
              <a:t>; </a:t>
            </a:r>
            <a:r>
              <a:rPr lang="en-US" sz="2000" dirty="0">
                <a:solidFill>
                  <a:schemeClr val="tx1"/>
                </a:solidFill>
              </a:rPr>
              <a:t>and </a:t>
            </a:r>
            <a:endParaRPr lang="en-US" sz="2000" dirty="0" smtClean="0">
              <a:solidFill>
                <a:schemeClr val="tx1"/>
              </a:solidFill>
            </a:endParaRPr>
          </a:p>
          <a:p>
            <a:pPr marL="0" indent="0">
              <a:buNone/>
            </a:pPr>
            <a:endParaRPr lang="en-US" sz="800" dirty="0">
              <a:solidFill>
                <a:schemeClr val="tx1"/>
              </a:solidFill>
            </a:endParaRPr>
          </a:p>
          <a:p>
            <a:pPr marL="0" indent="0">
              <a:buNone/>
            </a:pPr>
            <a:r>
              <a:rPr lang="en-US" sz="2000" dirty="0">
                <a:solidFill>
                  <a:schemeClr val="tx1"/>
                </a:solidFill>
              </a:rPr>
              <a:t>3. Student must have submitted a complete </a:t>
            </a:r>
            <a:r>
              <a:rPr lang="en-US" sz="2000" dirty="0" smtClean="0">
                <a:solidFill>
                  <a:schemeClr val="tx1"/>
                </a:solidFill>
              </a:rPr>
              <a:t>2017-18 </a:t>
            </a:r>
            <a:r>
              <a:rPr lang="en-US" sz="2000" dirty="0">
                <a:solidFill>
                  <a:schemeClr val="tx1"/>
                </a:solidFill>
              </a:rPr>
              <a:t>meal application by </a:t>
            </a:r>
            <a:endParaRPr lang="en-US" sz="2000" dirty="0" smtClean="0">
              <a:solidFill>
                <a:schemeClr val="tx1"/>
              </a:solidFill>
            </a:endParaRPr>
          </a:p>
          <a:p>
            <a:pPr marL="228600" indent="0">
              <a:buNone/>
            </a:pPr>
            <a:r>
              <a:rPr lang="en-US" sz="2000" dirty="0" smtClean="0">
                <a:solidFill>
                  <a:srgbClr val="FF0000"/>
                </a:solidFill>
              </a:rPr>
              <a:t>October 26, 2017 </a:t>
            </a:r>
            <a:r>
              <a:rPr lang="en-US" sz="2000" dirty="0">
                <a:solidFill>
                  <a:schemeClr val="tx1"/>
                </a:solidFill>
              </a:rPr>
              <a:t>and determined to be eligible for free/reduced-price meals</a:t>
            </a:r>
            <a:r>
              <a:rPr lang="en-US" sz="2000" dirty="0" smtClean="0">
                <a:solidFill>
                  <a:schemeClr val="tx1"/>
                </a:solidFill>
              </a:rPr>
              <a:t>.</a:t>
            </a:r>
          </a:p>
          <a:p>
            <a:pPr marL="0" indent="0">
              <a:buNone/>
            </a:pPr>
            <a:endParaRPr lang="en-US" dirty="0" smtClean="0">
              <a:latin typeface="Garamond" panose="02020404030301010803" pitchFamily="18" charset="0"/>
            </a:endParaRPr>
          </a:p>
        </p:txBody>
      </p:sp>
      <p:sp>
        <p:nvSpPr>
          <p:cNvPr id="6" name="Slide Number Placeholder 5"/>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6</a:t>
            </a:fld>
            <a:endParaRPr lang="en-US">
              <a:latin typeface="Garamond" panose="02020404030301010803" pitchFamily="18" charset="0"/>
            </a:endParaRPr>
          </a:p>
        </p:txBody>
      </p:sp>
    </p:spTree>
    <p:extLst>
      <p:ext uri="{BB962C8B-B14F-4D97-AF65-F5344CB8AC3E}">
        <p14:creationId xmlns:p14="http://schemas.microsoft.com/office/powerpoint/2010/main" val="45847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447800"/>
          </a:xfrm>
        </p:spPr>
        <p:txBody>
          <a:bodyPr>
            <a:noAutofit/>
          </a:bodyPr>
          <a:lstStyle/>
          <a:p>
            <a:pPr algn="ctr"/>
            <a:r>
              <a:rPr lang="en-US" sz="4000" b="1" dirty="0" smtClean="0">
                <a:solidFill>
                  <a:schemeClr val="tx1"/>
                </a:solidFill>
                <a:latin typeface="Garamond" panose="02020404030301010803" pitchFamily="18" charset="0"/>
              </a:rPr>
              <a:t> SY 2018-2019 </a:t>
            </a:r>
            <a:br>
              <a:rPr lang="en-US" sz="4000" b="1" dirty="0" smtClean="0">
                <a:solidFill>
                  <a:schemeClr val="tx1"/>
                </a:solidFill>
                <a:latin typeface="Garamond" panose="02020404030301010803" pitchFamily="18" charset="0"/>
              </a:rPr>
            </a:br>
            <a:r>
              <a:rPr lang="en-US" sz="4000" b="1" dirty="0" smtClean="0">
                <a:solidFill>
                  <a:schemeClr val="tx1"/>
                </a:solidFill>
                <a:latin typeface="Garamond" panose="02020404030301010803" pitchFamily="18" charset="0"/>
              </a:rPr>
              <a:t>How </a:t>
            </a:r>
            <a:r>
              <a:rPr lang="en-US" sz="4000" b="1" dirty="0">
                <a:solidFill>
                  <a:schemeClr val="tx1"/>
                </a:solidFill>
                <a:latin typeface="Garamond" panose="02020404030301010803" pitchFamily="18" charset="0"/>
              </a:rPr>
              <a:t>are schools funded?</a:t>
            </a:r>
          </a:p>
        </p:txBody>
      </p:sp>
      <p:sp>
        <p:nvSpPr>
          <p:cNvPr id="3" name="Content Placeholder 2"/>
          <p:cNvSpPr>
            <a:spLocks noGrp="1"/>
          </p:cNvSpPr>
          <p:nvPr>
            <p:ph idx="1"/>
          </p:nvPr>
        </p:nvSpPr>
        <p:spPr>
          <a:xfrm>
            <a:off x="612648" y="1600200"/>
            <a:ext cx="8153400" cy="5029200"/>
          </a:xfrm>
        </p:spPr>
        <p:txBody>
          <a:bodyPr>
            <a:normAutofit/>
          </a:bodyPr>
          <a:lstStyle/>
          <a:p>
            <a:pPr lvl="1"/>
            <a:endParaRPr lang="en-US" sz="2400" b="1" dirty="0" smtClean="0">
              <a:latin typeface="Garamond" panose="02020404030301010803" pitchFamily="18" charset="0"/>
            </a:endParaRPr>
          </a:p>
          <a:p>
            <a:pPr marL="301943" lvl="1" indent="0">
              <a:buNone/>
            </a:pPr>
            <a:r>
              <a:rPr lang="en-US" sz="2400" b="1" dirty="0" smtClean="0"/>
              <a:t>Title l 7S046</a:t>
            </a:r>
          </a:p>
          <a:p>
            <a:pPr marL="342900" lvl="1" indent="-342900">
              <a:buFont typeface="Wingdings" panose="05000000000000000000" pitchFamily="2" charset="2"/>
              <a:buChar char="v"/>
            </a:pPr>
            <a:endParaRPr lang="en-US" sz="2400" b="1" dirty="0" smtClean="0">
              <a:latin typeface="Garamond" panose="02020404030301010803" pitchFamily="18" charset="0"/>
            </a:endParaRPr>
          </a:p>
          <a:p>
            <a:pPr lvl="1">
              <a:buFont typeface="Wingdings" panose="05000000000000000000" pitchFamily="2" charset="2"/>
              <a:buChar char="v"/>
            </a:pPr>
            <a:endParaRPr lang="en-US" b="1" dirty="0">
              <a:latin typeface="Garamond" panose="02020404030301010803" pitchFamily="18" charset="0"/>
            </a:endParaRPr>
          </a:p>
          <a:p>
            <a:pPr lvl="1">
              <a:buFont typeface="Wingdings" panose="05000000000000000000" pitchFamily="2" charset="2"/>
              <a:buChar char="v"/>
            </a:pPr>
            <a:endParaRPr lang="en-US" b="1" dirty="0" smtClean="0">
              <a:latin typeface="Garamond" panose="02020404030301010803" pitchFamily="18" charset="0"/>
            </a:endParaRPr>
          </a:p>
          <a:p>
            <a:pPr lvl="1">
              <a:buFont typeface="Wingdings" panose="05000000000000000000" pitchFamily="2" charset="2"/>
              <a:buChar char="v"/>
            </a:pPr>
            <a:endParaRPr lang="en-US" sz="2400" b="1" dirty="0" smtClean="0">
              <a:latin typeface="Garamond" panose="02020404030301010803" pitchFamily="18" charset="0"/>
            </a:endParaRPr>
          </a:p>
          <a:p>
            <a:pPr marL="301943" lvl="1" indent="0">
              <a:buNone/>
            </a:pPr>
            <a:r>
              <a:rPr lang="en-US" sz="2400" b="1" dirty="0" smtClean="0"/>
              <a:t>Parent Involvement 7E046</a:t>
            </a:r>
            <a:endParaRPr lang="en-US" b="1" dirty="0" smtClean="0"/>
          </a:p>
          <a:p>
            <a:pPr marL="365760" lvl="1" indent="0">
              <a:buNone/>
            </a:pPr>
            <a:endParaRPr lang="en-US" dirty="0" smtClean="0">
              <a:latin typeface="Garamond" panose="02020404030301010803" pitchFamily="18" charset="0"/>
            </a:endParaRPr>
          </a:p>
          <a:p>
            <a:pPr marL="365760" lvl="1" indent="0">
              <a:buNone/>
            </a:pPr>
            <a:endParaRPr lang="en-US" dirty="0" smtClean="0">
              <a:latin typeface="Garamond" panose="02020404030301010803" pitchFamily="18" charset="0"/>
            </a:endParaRPr>
          </a:p>
          <a:p>
            <a:pPr marL="0" indent="0">
              <a:buNone/>
            </a:pPr>
            <a:endParaRPr lang="en-US" sz="2000" b="1" dirty="0" smtClean="0">
              <a:latin typeface="Garamond" panose="02020404030301010803" pitchFamily="18" charset="0"/>
            </a:endParaRPr>
          </a:p>
          <a:p>
            <a:pPr marL="0" indent="0">
              <a:buNone/>
            </a:pPr>
            <a:endParaRPr lang="en-US" sz="1800" dirty="0" smtClean="0">
              <a:latin typeface="Garamond" panose="02020404030301010803" pitchFamily="18" charset="0"/>
            </a:endParaRPr>
          </a:p>
        </p:txBody>
      </p:sp>
      <p:sp>
        <p:nvSpPr>
          <p:cNvPr id="8" name="Slide Number Placeholder 7"/>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7</a:t>
            </a:fld>
            <a:endParaRPr lang="en-US">
              <a:latin typeface="Garamond" panose="020204040303010108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2798077"/>
              </p:ext>
            </p:extLst>
          </p:nvPr>
        </p:nvGraphicFramePr>
        <p:xfrm>
          <a:off x="1447800" y="2590800"/>
          <a:ext cx="5257800" cy="10363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18770">
                <a:tc>
                  <a:txBody>
                    <a:bodyPr/>
                    <a:lstStyle/>
                    <a:p>
                      <a:r>
                        <a:rPr lang="en-US" dirty="0" smtClean="0">
                          <a:solidFill>
                            <a:schemeClr val="tx1"/>
                          </a:solidFill>
                          <a:latin typeface="Garamond" panose="02020404030301010803" pitchFamily="18" charset="0"/>
                        </a:rPr>
                        <a:t>Poverty Percentage</a:t>
                      </a:r>
                      <a:endParaRPr lang="en-US" dirty="0">
                        <a:solidFill>
                          <a:schemeClr val="tx1"/>
                        </a:solidFill>
                        <a:latin typeface="Garamond" panose="02020404030301010803" pitchFamily="18" charset="0"/>
                      </a:endParaRPr>
                    </a:p>
                  </a:txBody>
                  <a:tcPr/>
                </a:tc>
                <a:tc>
                  <a:txBody>
                    <a:bodyPr/>
                    <a:lstStyle/>
                    <a:p>
                      <a:r>
                        <a:rPr lang="en-US" dirty="0" smtClean="0">
                          <a:solidFill>
                            <a:schemeClr val="tx1"/>
                          </a:solidFill>
                          <a:latin typeface="Garamond" panose="02020404030301010803" pitchFamily="18" charset="0"/>
                        </a:rPr>
                        <a:t>Per Pupil Rate*</a:t>
                      </a:r>
                      <a:endParaRPr lang="en-US" dirty="0">
                        <a:solidFill>
                          <a:schemeClr val="tx1"/>
                        </a:solidFill>
                        <a:latin typeface="Garamond" panose="02020404030301010803" pitchFamily="18" charset="0"/>
                      </a:endParaRPr>
                    </a:p>
                  </a:txBody>
                  <a:tcPr/>
                </a:tc>
                <a:extLst>
                  <a:ext uri="{0D108BD9-81ED-4DB2-BD59-A6C34878D82A}">
                    <a16:rowId xmlns:a16="http://schemas.microsoft.com/office/drawing/2014/main" val="10000"/>
                  </a:ext>
                </a:extLst>
              </a:tr>
              <a:tr h="318770">
                <a:tc>
                  <a:txBody>
                    <a:bodyPr/>
                    <a:lstStyle/>
                    <a:p>
                      <a:r>
                        <a:rPr lang="en-US" sz="1600" dirty="0" smtClean="0">
                          <a:latin typeface="Garamond" panose="02020404030301010803" pitchFamily="18" charset="0"/>
                        </a:rPr>
                        <a:t>65% - 100% </a:t>
                      </a:r>
                      <a:endParaRPr lang="en-US" sz="1600" dirty="0">
                        <a:latin typeface="Garamond" panose="02020404030301010803" pitchFamily="18" charset="0"/>
                      </a:endParaRPr>
                    </a:p>
                  </a:txBody>
                  <a:tcPr/>
                </a:tc>
                <a:tc>
                  <a:txBody>
                    <a:bodyPr/>
                    <a:lstStyle/>
                    <a:p>
                      <a:pPr algn="ctr"/>
                      <a:r>
                        <a:rPr lang="en-US" sz="1600" dirty="0" smtClean="0">
                          <a:latin typeface="Garamond" panose="02020404030301010803" pitchFamily="18" charset="0"/>
                        </a:rPr>
                        <a:t>$</a:t>
                      </a:r>
                      <a:endParaRPr lang="en-US" sz="1600" dirty="0">
                        <a:latin typeface="Garamond" panose="02020404030301010803" pitchFamily="18" charset="0"/>
                      </a:endParaRPr>
                    </a:p>
                  </a:txBody>
                  <a:tcPr/>
                </a:tc>
                <a:extLst>
                  <a:ext uri="{0D108BD9-81ED-4DB2-BD59-A6C34878D82A}">
                    <a16:rowId xmlns:a16="http://schemas.microsoft.com/office/drawing/2014/main" val="10001"/>
                  </a:ext>
                </a:extLst>
              </a:tr>
              <a:tr h="318770">
                <a:tc>
                  <a:txBody>
                    <a:bodyPr/>
                    <a:lstStyle/>
                    <a:p>
                      <a:r>
                        <a:rPr lang="en-US" sz="1600" dirty="0" smtClean="0">
                          <a:latin typeface="Garamond" panose="02020404030301010803" pitchFamily="18" charset="0"/>
                        </a:rPr>
                        <a:t>50% - 64.99%</a:t>
                      </a:r>
                      <a:endParaRPr lang="en-US" sz="1600" dirty="0">
                        <a:latin typeface="Garamond" panose="02020404030301010803" pitchFamily="18" charset="0"/>
                      </a:endParaRPr>
                    </a:p>
                  </a:txBody>
                  <a:tcPr/>
                </a:tc>
                <a:tc>
                  <a:txBody>
                    <a:bodyPr/>
                    <a:lstStyle/>
                    <a:p>
                      <a:pPr algn="ctr"/>
                      <a:r>
                        <a:rPr lang="en-US" sz="1600" dirty="0" smtClean="0">
                          <a:latin typeface="Garamond" panose="02020404030301010803" pitchFamily="18" charset="0"/>
                        </a:rPr>
                        <a:t>$</a:t>
                      </a:r>
                      <a:endParaRPr lang="en-US" sz="1600" dirty="0">
                        <a:latin typeface="Garamond" panose="02020404030301010803" pitchFamily="18" charset="0"/>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6975718"/>
              </p:ext>
            </p:extLst>
          </p:nvPr>
        </p:nvGraphicFramePr>
        <p:xfrm>
          <a:off x="1295400" y="4724400"/>
          <a:ext cx="5257800" cy="10363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18770">
                <a:tc>
                  <a:txBody>
                    <a:bodyPr/>
                    <a:lstStyle/>
                    <a:p>
                      <a:r>
                        <a:rPr lang="en-US" dirty="0" smtClean="0">
                          <a:solidFill>
                            <a:schemeClr val="tx1"/>
                          </a:solidFill>
                          <a:latin typeface="Garamond" panose="02020404030301010803" pitchFamily="18" charset="0"/>
                        </a:rPr>
                        <a:t>Poverty Percentage</a:t>
                      </a:r>
                      <a:endParaRPr lang="en-US" dirty="0">
                        <a:solidFill>
                          <a:schemeClr val="tx1"/>
                        </a:solidFill>
                        <a:latin typeface="Garamond" panose="02020404030301010803" pitchFamily="18" charset="0"/>
                      </a:endParaRPr>
                    </a:p>
                  </a:txBody>
                  <a:tcPr/>
                </a:tc>
                <a:tc>
                  <a:txBody>
                    <a:bodyPr/>
                    <a:lstStyle/>
                    <a:p>
                      <a:r>
                        <a:rPr lang="en-US" dirty="0" smtClean="0">
                          <a:solidFill>
                            <a:schemeClr val="tx1"/>
                          </a:solidFill>
                          <a:latin typeface="Garamond" panose="02020404030301010803" pitchFamily="18" charset="0"/>
                        </a:rPr>
                        <a:t>Per Pupil Rate*</a:t>
                      </a:r>
                      <a:endParaRPr lang="en-US" dirty="0">
                        <a:solidFill>
                          <a:schemeClr val="tx1"/>
                        </a:solidFill>
                        <a:latin typeface="Garamond" panose="02020404030301010803" pitchFamily="18" charset="0"/>
                      </a:endParaRPr>
                    </a:p>
                  </a:txBody>
                  <a:tcPr/>
                </a:tc>
                <a:extLst>
                  <a:ext uri="{0D108BD9-81ED-4DB2-BD59-A6C34878D82A}">
                    <a16:rowId xmlns:a16="http://schemas.microsoft.com/office/drawing/2014/main" val="10000"/>
                  </a:ext>
                </a:extLst>
              </a:tr>
              <a:tr h="318770">
                <a:tc>
                  <a:txBody>
                    <a:bodyPr/>
                    <a:lstStyle/>
                    <a:p>
                      <a:r>
                        <a:rPr lang="en-US" sz="1600" dirty="0" smtClean="0">
                          <a:latin typeface="Garamond" panose="02020404030301010803" pitchFamily="18" charset="0"/>
                        </a:rPr>
                        <a:t>65% - 100% </a:t>
                      </a:r>
                      <a:endParaRPr lang="en-US" sz="1600" dirty="0">
                        <a:latin typeface="Garamond" panose="02020404030301010803" pitchFamily="18" charset="0"/>
                      </a:endParaRPr>
                    </a:p>
                  </a:txBody>
                  <a:tcPr/>
                </a:tc>
                <a:tc>
                  <a:txBody>
                    <a:bodyPr/>
                    <a:lstStyle/>
                    <a:p>
                      <a:pPr algn="ctr"/>
                      <a:r>
                        <a:rPr lang="en-US" sz="1600" dirty="0" smtClean="0">
                          <a:latin typeface="Garamond" panose="02020404030301010803" pitchFamily="18" charset="0"/>
                        </a:rPr>
                        <a:t>$</a:t>
                      </a:r>
                      <a:endParaRPr lang="en-US" sz="1600" dirty="0">
                        <a:latin typeface="Garamond" panose="02020404030301010803" pitchFamily="18" charset="0"/>
                      </a:endParaRPr>
                    </a:p>
                  </a:txBody>
                  <a:tcPr/>
                </a:tc>
                <a:extLst>
                  <a:ext uri="{0D108BD9-81ED-4DB2-BD59-A6C34878D82A}">
                    <a16:rowId xmlns:a16="http://schemas.microsoft.com/office/drawing/2014/main" val="10001"/>
                  </a:ext>
                </a:extLst>
              </a:tr>
              <a:tr h="318770">
                <a:tc>
                  <a:txBody>
                    <a:bodyPr/>
                    <a:lstStyle/>
                    <a:p>
                      <a:r>
                        <a:rPr lang="en-US" sz="1600" dirty="0" smtClean="0">
                          <a:latin typeface="Garamond" panose="02020404030301010803" pitchFamily="18" charset="0"/>
                        </a:rPr>
                        <a:t>50% - 64.99%</a:t>
                      </a:r>
                      <a:endParaRPr lang="en-US" sz="1600" dirty="0">
                        <a:latin typeface="Garamond" panose="02020404030301010803" pitchFamily="18" charset="0"/>
                      </a:endParaRPr>
                    </a:p>
                  </a:txBody>
                  <a:tcPr/>
                </a:tc>
                <a:tc>
                  <a:txBody>
                    <a:bodyPr/>
                    <a:lstStyle/>
                    <a:p>
                      <a:pPr algn="ctr"/>
                      <a:r>
                        <a:rPr lang="en-US" sz="1600" dirty="0" smtClean="0">
                          <a:latin typeface="Garamond" panose="02020404030301010803" pitchFamily="18" charset="0"/>
                        </a:rPr>
                        <a:t>$</a:t>
                      </a:r>
                      <a:endParaRPr lang="en-US" sz="1600" dirty="0">
                        <a:latin typeface="Garamond" panose="02020404030301010803"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199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448800" cy="1252728"/>
          </a:xfrm>
        </p:spPr>
        <p:txBody>
          <a:bodyPr>
            <a:noAutofit/>
          </a:bodyPr>
          <a:lstStyle/>
          <a:p>
            <a:pPr algn="ctr"/>
            <a:r>
              <a:rPr lang="en-US" sz="4000" b="1" dirty="0" smtClean="0">
                <a:solidFill>
                  <a:schemeClr val="tx1"/>
                </a:solidFill>
                <a:latin typeface="Garamond" panose="02020404030301010803" pitchFamily="18" charset="0"/>
              </a:rPr>
              <a:t>Restricted </a:t>
            </a:r>
            <a:br>
              <a:rPr lang="en-US" sz="4000" b="1" dirty="0" smtClean="0">
                <a:solidFill>
                  <a:schemeClr val="tx1"/>
                </a:solidFill>
                <a:latin typeface="Garamond" panose="02020404030301010803" pitchFamily="18" charset="0"/>
              </a:rPr>
            </a:br>
            <a:r>
              <a:rPr lang="en-US" sz="4000" b="1" dirty="0" smtClean="0">
                <a:solidFill>
                  <a:schemeClr val="tx1"/>
                </a:solidFill>
                <a:latin typeface="Garamond" panose="02020404030301010803" pitchFamily="18" charset="0"/>
              </a:rPr>
              <a:t>Federal Budgets with “Strings”</a:t>
            </a:r>
            <a:endParaRPr lang="en-US" sz="4000" b="1" dirty="0">
              <a:solidFill>
                <a:schemeClr val="tx1"/>
              </a:solidFill>
              <a:latin typeface="Garamond" panose="02020404030301010803" pitchFamily="18" charset="0"/>
            </a:endParaRPr>
          </a:p>
        </p:txBody>
      </p:sp>
      <p:sp>
        <p:nvSpPr>
          <p:cNvPr id="3" name="Content Placeholder 2"/>
          <p:cNvSpPr>
            <a:spLocks noGrp="1"/>
          </p:cNvSpPr>
          <p:nvPr>
            <p:ph idx="1"/>
          </p:nvPr>
        </p:nvSpPr>
        <p:spPr>
          <a:xfrm>
            <a:off x="990600" y="2438400"/>
            <a:ext cx="7368540" cy="3962400"/>
          </a:xfrm>
        </p:spPr>
        <p:txBody>
          <a:bodyPr>
            <a:normAutofit/>
          </a:bodyPr>
          <a:lstStyle/>
          <a:p>
            <a:pPr>
              <a:buFont typeface="Wingdings" panose="05000000000000000000" pitchFamily="2" charset="2"/>
              <a:buChar char="§"/>
            </a:pPr>
            <a:r>
              <a:rPr lang="en-US" sz="2800" b="1" dirty="0" smtClean="0">
                <a:solidFill>
                  <a:schemeClr val="tx1"/>
                </a:solidFill>
              </a:rPr>
              <a:t>Title I (7S046) for SWP </a:t>
            </a:r>
          </a:p>
          <a:p>
            <a:pPr>
              <a:buFont typeface="Wingdings" panose="05000000000000000000" pitchFamily="2" charset="2"/>
              <a:buChar char="§"/>
            </a:pPr>
            <a:r>
              <a:rPr lang="en-US" sz="2800" b="1" dirty="0" smtClean="0">
                <a:solidFill>
                  <a:schemeClr val="tx1"/>
                </a:solidFill>
              </a:rPr>
              <a:t>Title I (70S46) for TAS</a:t>
            </a:r>
          </a:p>
          <a:p>
            <a:pPr>
              <a:buFont typeface="Wingdings" panose="05000000000000000000" pitchFamily="2" charset="2"/>
              <a:buChar char="§"/>
            </a:pPr>
            <a:r>
              <a:rPr lang="en-US" sz="2800" b="1" dirty="0" smtClean="0">
                <a:solidFill>
                  <a:schemeClr val="tx1"/>
                </a:solidFill>
              </a:rPr>
              <a:t>Title I Parent Involvement (7E046)</a:t>
            </a:r>
          </a:p>
          <a:p>
            <a:pPr>
              <a:buFont typeface="Wingdings" panose="05000000000000000000" pitchFamily="2" charset="2"/>
              <a:buChar char="§"/>
            </a:pPr>
            <a:r>
              <a:rPr lang="en-US" sz="2800" b="1" dirty="0" smtClean="0">
                <a:solidFill>
                  <a:schemeClr val="tx1"/>
                </a:solidFill>
              </a:rPr>
              <a:t>Title III (7T197)</a:t>
            </a:r>
          </a:p>
          <a:p>
            <a:pPr>
              <a:buFont typeface="Wingdings" panose="05000000000000000000" pitchFamily="2" charset="2"/>
              <a:buChar char="§"/>
            </a:pPr>
            <a:r>
              <a:rPr lang="en-US" sz="2800" b="1" dirty="0" smtClean="0">
                <a:solidFill>
                  <a:schemeClr val="tx1"/>
                </a:solidFill>
              </a:rPr>
              <a:t>Middle School College and Career Coach Allocation (7T124) – </a:t>
            </a:r>
            <a:r>
              <a:rPr lang="en-US" sz="2800" dirty="0" smtClean="0">
                <a:solidFill>
                  <a:schemeClr val="tx1"/>
                </a:solidFill>
              </a:rPr>
              <a:t>only middle schools or SPAN schools that serve middle school students receive this allocation</a:t>
            </a:r>
          </a:p>
          <a:p>
            <a:pPr>
              <a:buFont typeface="Arial" panose="020B0604020202020204" pitchFamily="34" charset="0"/>
              <a:buChar char="•"/>
            </a:pPr>
            <a:endParaRPr lang="en-US" sz="2800" b="1" dirty="0" smtClean="0">
              <a:latin typeface="Garamond" panose="02020404030301010803" pitchFamily="18" charset="0"/>
            </a:endParaRPr>
          </a:p>
        </p:txBody>
      </p:sp>
      <p:sp>
        <p:nvSpPr>
          <p:cNvPr id="5" name="Slide Number Placeholder 4"/>
          <p:cNvSpPr>
            <a:spLocks noGrp="1"/>
          </p:cNvSpPr>
          <p:nvPr>
            <p:ph type="sldNum" sz="quarter" idx="12"/>
          </p:nvPr>
        </p:nvSpPr>
        <p:spPr/>
        <p:txBody>
          <a:bodyPr>
            <a:normAutofit/>
          </a:bodyPr>
          <a:lstStyle/>
          <a:p>
            <a:fld id="{E2856731-ADB8-4301-9C7B-32A36C660C7E}" type="slidenum">
              <a:rPr lang="en-US" smtClean="0">
                <a:latin typeface="Garamond" panose="02020404030301010803" pitchFamily="18" charset="0"/>
              </a:rPr>
              <a:t>8</a:t>
            </a:fld>
            <a:endParaRPr lang="en-US">
              <a:latin typeface="Garamond" panose="02020404030301010803" pitchFamily="18" charset="0"/>
            </a:endParaRPr>
          </a:p>
        </p:txBody>
      </p:sp>
    </p:spTree>
    <p:extLst>
      <p:ext uri="{BB962C8B-B14F-4D97-AF65-F5344CB8AC3E}">
        <p14:creationId xmlns:p14="http://schemas.microsoft.com/office/powerpoint/2010/main" val="149236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801136"/>
          </a:xfrm>
        </p:spPr>
        <p:txBody>
          <a:bodyPr/>
          <a:lstStyle/>
          <a:p>
            <a:pPr algn="ctr"/>
            <a:r>
              <a:rPr lang="en-US" b="1" dirty="0" smtClean="0">
                <a:solidFill>
                  <a:schemeClr val="tx1"/>
                </a:solidFill>
              </a:rPr>
              <a:t>Title I Allocations</a:t>
            </a:r>
            <a:endParaRPr lang="en-US" b="1" dirty="0">
              <a:solidFill>
                <a:schemeClr val="tx1"/>
              </a:solidFill>
            </a:endParaRPr>
          </a:p>
        </p:txBody>
      </p:sp>
      <p:sp>
        <p:nvSpPr>
          <p:cNvPr id="3" name="Content Placeholder 2"/>
          <p:cNvSpPr>
            <a:spLocks noGrp="1"/>
          </p:cNvSpPr>
          <p:nvPr>
            <p:ph idx="1"/>
          </p:nvPr>
        </p:nvSpPr>
        <p:spPr>
          <a:xfrm>
            <a:off x="0" y="2675467"/>
            <a:ext cx="9144000" cy="3450696"/>
          </a:xfrm>
        </p:spPr>
        <p:txBody>
          <a:bodyPr>
            <a:normAutofit fontScale="92500" lnSpcReduction="20000"/>
          </a:bodyPr>
          <a:lstStyle/>
          <a:p>
            <a:pPr marL="0" indent="0" algn="ctr">
              <a:buNone/>
            </a:pPr>
            <a:r>
              <a:rPr lang="en-US" sz="3200" dirty="0" smtClean="0">
                <a:solidFill>
                  <a:schemeClr val="tx1"/>
                </a:solidFill>
              </a:rPr>
              <a:t>Allocation letters are scheduled </a:t>
            </a:r>
          </a:p>
          <a:p>
            <a:pPr marL="0" indent="0" algn="ctr">
              <a:buNone/>
            </a:pPr>
            <a:r>
              <a:rPr lang="en-US" sz="3200" dirty="0" smtClean="0">
                <a:solidFill>
                  <a:schemeClr val="tx1"/>
                </a:solidFill>
              </a:rPr>
              <a:t>to be emailed to principals on </a:t>
            </a:r>
          </a:p>
          <a:p>
            <a:pPr marL="0" indent="0" algn="ctr">
              <a:buNone/>
            </a:pPr>
            <a:r>
              <a:rPr lang="en-US" sz="3200" b="1" dirty="0" smtClean="0">
                <a:solidFill>
                  <a:srgbClr val="FF0000"/>
                </a:solidFill>
              </a:rPr>
              <a:t>March 14</a:t>
            </a:r>
            <a:r>
              <a:rPr lang="en-US" sz="3200" b="1" baseline="30000" dirty="0" smtClean="0">
                <a:solidFill>
                  <a:srgbClr val="FF0000"/>
                </a:solidFill>
              </a:rPr>
              <a:t>th</a:t>
            </a:r>
            <a:r>
              <a:rPr lang="en-US" sz="3200" b="1" dirty="0" smtClean="0">
                <a:solidFill>
                  <a:srgbClr val="FF0000"/>
                </a:solidFill>
              </a:rPr>
              <a:t>  by 5 p.m.</a:t>
            </a:r>
          </a:p>
          <a:p>
            <a:pPr algn="ctr"/>
            <a:endParaRPr lang="en-US" sz="3200" dirty="0">
              <a:solidFill>
                <a:schemeClr val="tx1"/>
              </a:solidFill>
            </a:endParaRPr>
          </a:p>
          <a:p>
            <a:pPr marL="0" indent="0" algn="ctr">
              <a:buNone/>
            </a:pPr>
            <a:r>
              <a:rPr lang="en-US" sz="3200" dirty="0" smtClean="0">
                <a:solidFill>
                  <a:schemeClr val="tx1"/>
                </a:solidFill>
              </a:rPr>
              <a:t>Budget Development will be from:</a:t>
            </a:r>
          </a:p>
          <a:p>
            <a:pPr marL="0" indent="0" algn="ctr">
              <a:buNone/>
            </a:pPr>
            <a:r>
              <a:rPr lang="en-US" sz="3200" b="1" dirty="0" smtClean="0">
                <a:solidFill>
                  <a:srgbClr val="FF0000"/>
                </a:solidFill>
              </a:rPr>
              <a:t>March 14 to April 18, 2018</a:t>
            </a:r>
          </a:p>
          <a:p>
            <a:endParaRPr lang="en-US" dirty="0" smtClean="0"/>
          </a:p>
          <a:p>
            <a:pPr marL="109728" indent="0">
              <a:buNone/>
            </a:pPr>
            <a:r>
              <a:rPr lang="en-US" dirty="0"/>
              <a:t>	</a:t>
            </a:r>
          </a:p>
        </p:txBody>
      </p:sp>
    </p:spTree>
    <p:extLst>
      <p:ext uri="{BB962C8B-B14F-4D97-AF65-F5344CB8AC3E}">
        <p14:creationId xmlns:p14="http://schemas.microsoft.com/office/powerpoint/2010/main" val="1870411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TotalTime>
  <Words>4121</Words>
  <Application>Microsoft Office PowerPoint</Application>
  <PresentationFormat>On-screen Show (4:3)</PresentationFormat>
  <Paragraphs>677</Paragraphs>
  <Slides>56</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Agency FB</vt:lpstr>
      <vt:lpstr>Arial</vt:lpstr>
      <vt:lpstr>Arial Narrow</vt:lpstr>
      <vt:lpstr>Calibri</vt:lpstr>
      <vt:lpstr>Candara</vt:lpstr>
      <vt:lpstr>Garamond</vt:lpstr>
      <vt:lpstr>Harlow Solid Italic</vt:lpstr>
      <vt:lpstr>Symbol</vt:lpstr>
      <vt:lpstr>Times New Roman</vt:lpstr>
      <vt:lpstr>Wingdings</vt:lpstr>
      <vt:lpstr>Waveform</vt:lpstr>
      <vt:lpstr>2018-2019 Budgeting  for  Student Success Title 1-7S046</vt:lpstr>
      <vt:lpstr>Objectives</vt:lpstr>
      <vt:lpstr>2018-2019 Budget Development Power Points </vt:lpstr>
      <vt:lpstr>PowerPoint Presentation</vt:lpstr>
      <vt:lpstr>PowerPoint Presentation</vt:lpstr>
      <vt:lpstr>2018-2019 School Year Title I Ranking</vt:lpstr>
      <vt:lpstr> SY 2018-2019  How are schools funded?</vt:lpstr>
      <vt:lpstr>Restricted  Federal Budgets with “Strings”</vt:lpstr>
      <vt:lpstr>Title I Allocations</vt:lpstr>
      <vt:lpstr>  Title I Models for Serving Students</vt:lpstr>
      <vt:lpstr>Flexibility and Accountability</vt:lpstr>
      <vt:lpstr>PowerPoint Presentation</vt:lpstr>
      <vt:lpstr>PowerPoint Presentation</vt:lpstr>
      <vt:lpstr>Title I Cost Principles  (Allowable, Reasonable, and Allocable)</vt:lpstr>
      <vt:lpstr>Your SPSA</vt:lpstr>
      <vt:lpstr>PowerPoint Presentation</vt:lpstr>
      <vt:lpstr> School’s budget items must be aligned to the Strategies, Actions and Tasks otherwise the SPSA will not be approved.</vt:lpstr>
      <vt:lpstr>In writing the SPSA, the school will need to be as accurate as possible when listing cost of expenditure.  Cost of the expenditure must be listed with the strategy. </vt:lpstr>
      <vt:lpstr>Common Findings during Title I Audits for Other Expenditures (OEs)</vt:lpstr>
      <vt:lpstr>PowerPoint Presentation</vt:lpstr>
      <vt:lpstr>  What’s New for 2018-2019</vt:lpstr>
      <vt:lpstr>  What’s New for 2018-2019</vt:lpstr>
      <vt:lpstr>  What’s New for 2018-2019</vt:lpstr>
      <vt:lpstr>PowerPoint Presentation</vt:lpstr>
      <vt:lpstr>2018-2019 Program and Budget Handbook  </vt:lpstr>
      <vt:lpstr>2018-2019 Budget Development Resources</vt:lpstr>
      <vt:lpstr>2018-2019 Budget Development Resources</vt:lpstr>
      <vt:lpstr>  What’s New for 2018-2019</vt:lpstr>
      <vt:lpstr>PowerPoint Presentation</vt:lpstr>
      <vt:lpstr>PowerPoint Presentation</vt:lpstr>
      <vt:lpstr>PowerPoint Presentation</vt:lpstr>
      <vt:lpstr>PowerPoint Presentation</vt:lpstr>
      <vt:lpstr>PowerPoint Presentation</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  What’s New for 2018-2019</vt:lpstr>
      <vt:lpstr>(SPSA)/ Budget Development Process </vt:lpstr>
      <vt:lpstr>Budget Planning Flowchart</vt:lpstr>
      <vt:lpstr>PowerPoint Presentation</vt:lpstr>
      <vt:lpstr>  Reminders</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Arancibia</dc:creator>
  <cp:lastModifiedBy>Jamerson, Susan</cp:lastModifiedBy>
  <cp:revision>148</cp:revision>
  <cp:lastPrinted>2018-03-03T03:47:10Z</cp:lastPrinted>
  <dcterms:created xsi:type="dcterms:W3CDTF">2017-10-20T22:09:04Z</dcterms:created>
  <dcterms:modified xsi:type="dcterms:W3CDTF">2018-03-05T15:50:29Z</dcterms:modified>
</cp:coreProperties>
</file>