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1"/>
  </p:notesMasterIdLst>
  <p:handoutMasterIdLst>
    <p:handoutMasterId r:id="rId22"/>
  </p:handoutMasterIdLst>
  <p:sldIdLst>
    <p:sldId id="2596" r:id="rId5"/>
    <p:sldId id="2606" r:id="rId6"/>
    <p:sldId id="2607" r:id="rId7"/>
    <p:sldId id="2600" r:id="rId8"/>
    <p:sldId id="2565" r:id="rId9"/>
    <p:sldId id="2540" r:id="rId10"/>
    <p:sldId id="2560" r:id="rId11"/>
    <p:sldId id="2603" r:id="rId12"/>
    <p:sldId id="2604" r:id="rId13"/>
    <p:sldId id="2602" r:id="rId14"/>
    <p:sldId id="2609" r:id="rId15"/>
    <p:sldId id="2567" r:id="rId16"/>
    <p:sldId id="2571" r:id="rId17"/>
    <p:sldId id="2597" r:id="rId18"/>
    <p:sldId id="2610" r:id="rId19"/>
    <p:sldId id="25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E328A-9E9D-4A10-6E1F-054FCD9FA4DC}" v="25" dt="2025-08-20T16:28:40.446"/>
    <p1510:client id="{C07D4B61-2848-2D8E-DF7D-A5A97E40650D}" v="8" dt="2025-08-20T16:17:30.476"/>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A97D8-F8DE-4F45-B4A4-D6F6CF80AD8F}" type="doc">
      <dgm:prSet loTypeId="urn:microsoft.com/office/officeart/2016/7/layout/BasicLinearProcessNumbered" loCatId="process" qsTypeId="urn:microsoft.com/office/officeart/2005/8/quickstyle/simple2" qsCatId="simple" csTypeId="urn:microsoft.com/office/officeart/2005/8/colors/accent2_2" csCatId="accent2"/>
      <dgm:spPr/>
      <dgm:t>
        <a:bodyPr/>
        <a:lstStyle/>
        <a:p>
          <a:endParaRPr lang="en-US"/>
        </a:p>
      </dgm:t>
    </dgm:pt>
    <dgm:pt modelId="{39FB58A6-15D0-47E9-98FD-F0ED309BD755}">
      <dgm:prSet/>
      <dgm:spPr/>
      <dgm:t>
        <a:bodyPr/>
        <a:lstStyle/>
        <a:p>
          <a:r>
            <a:rPr lang="en-US" b="0" i="0"/>
            <a:t>1. </a:t>
          </a:r>
          <a:r>
            <a:rPr lang="en-US" b="0" i="0">
              <a:latin typeface="Corbel"/>
            </a:rPr>
            <a:t>Learn</a:t>
          </a:r>
          <a:r>
            <a:rPr lang="en-US" b="0" i="0"/>
            <a:t> how to be accepting of LGBTQ people</a:t>
          </a:r>
          <a:endParaRPr lang="en-US"/>
        </a:p>
      </dgm:t>
    </dgm:pt>
    <dgm:pt modelId="{8B9D5A93-2DA0-43CB-924C-46D5BA8F43E8}" type="parTrans" cxnId="{B73E8140-F140-41D9-BAAA-F1CBCBC1115F}">
      <dgm:prSet/>
      <dgm:spPr/>
      <dgm:t>
        <a:bodyPr/>
        <a:lstStyle/>
        <a:p>
          <a:endParaRPr lang="en-US"/>
        </a:p>
      </dgm:t>
    </dgm:pt>
    <dgm:pt modelId="{2E261C60-1C7E-45D5-A7AC-605DC756A0CD}" type="sibTrans" cxnId="{B73E8140-F140-41D9-BAAA-F1CBCBC1115F}">
      <dgm:prSet phldrT="1" phldr="0"/>
      <dgm:spPr/>
      <dgm:t>
        <a:bodyPr/>
        <a:lstStyle/>
        <a:p>
          <a:r>
            <a:rPr lang="en-US"/>
            <a:t>1</a:t>
          </a:r>
        </a:p>
      </dgm:t>
    </dgm:pt>
    <dgm:pt modelId="{319F0092-B5F8-4B1D-BA76-6A397BCF1B22}">
      <dgm:prSet/>
      <dgm:spPr/>
      <dgm:t>
        <a:bodyPr/>
        <a:lstStyle/>
        <a:p>
          <a:r>
            <a:rPr lang="en-US" b="0" i="0"/>
            <a:t>2. Learn how to respond to situations</a:t>
          </a:r>
          <a:endParaRPr lang="en-US"/>
        </a:p>
      </dgm:t>
    </dgm:pt>
    <dgm:pt modelId="{F64A9761-39CE-4693-90B3-9AC1F1A6EB2D}" type="parTrans" cxnId="{CAF7EB8F-9595-48D5-8090-140A1EA20AA7}">
      <dgm:prSet/>
      <dgm:spPr/>
      <dgm:t>
        <a:bodyPr/>
        <a:lstStyle/>
        <a:p>
          <a:endParaRPr lang="en-US"/>
        </a:p>
      </dgm:t>
    </dgm:pt>
    <dgm:pt modelId="{CFF311B4-4392-41EF-AE78-376AFD4FD938}" type="sibTrans" cxnId="{CAF7EB8F-9595-48D5-8090-140A1EA20AA7}">
      <dgm:prSet phldrT="2" phldr="0"/>
      <dgm:spPr/>
      <dgm:t>
        <a:bodyPr/>
        <a:lstStyle/>
        <a:p>
          <a:r>
            <a:rPr lang="en-US"/>
            <a:t>2</a:t>
          </a:r>
        </a:p>
      </dgm:t>
    </dgm:pt>
    <dgm:pt modelId="{51FDDB08-295F-48C9-B522-346BDC754733}">
      <dgm:prSet/>
      <dgm:spPr/>
      <dgm:t>
        <a:bodyPr/>
        <a:lstStyle/>
        <a:p>
          <a:r>
            <a:rPr lang="en-US" b="0" i="0"/>
            <a:t>3. </a:t>
          </a:r>
          <a:r>
            <a:rPr lang="en-US" b="0" i="0">
              <a:latin typeface="Corbel"/>
            </a:rPr>
            <a:t>Learn</a:t>
          </a:r>
          <a:r>
            <a:rPr lang="en-US" b="0" i="0"/>
            <a:t> about additional support and resources for LGBTQ people</a:t>
          </a:r>
          <a:endParaRPr lang="en-US"/>
        </a:p>
      </dgm:t>
    </dgm:pt>
    <dgm:pt modelId="{C88C1FB8-2ABC-43E3-A552-5DA6EF1FB033}" type="parTrans" cxnId="{EEA48789-5F6C-4FEB-A379-3A8F391633AD}">
      <dgm:prSet/>
      <dgm:spPr/>
      <dgm:t>
        <a:bodyPr/>
        <a:lstStyle/>
        <a:p>
          <a:endParaRPr lang="en-US"/>
        </a:p>
      </dgm:t>
    </dgm:pt>
    <dgm:pt modelId="{31CBED6E-A9A0-40CB-9A8A-243B817AE6E9}" type="sibTrans" cxnId="{EEA48789-5F6C-4FEB-A379-3A8F391633AD}">
      <dgm:prSet phldrT="3" phldr="0"/>
      <dgm:spPr/>
      <dgm:t>
        <a:bodyPr/>
        <a:lstStyle/>
        <a:p>
          <a:r>
            <a:rPr lang="en-US"/>
            <a:t>3</a:t>
          </a:r>
        </a:p>
      </dgm:t>
    </dgm:pt>
    <dgm:pt modelId="{816AD053-6176-4F22-88C3-CAD14D78F00C}" type="pres">
      <dgm:prSet presAssocID="{97EA97D8-F8DE-4F45-B4A4-D6F6CF80AD8F}" presName="Name0" presStyleCnt="0">
        <dgm:presLayoutVars>
          <dgm:animLvl val="lvl"/>
          <dgm:resizeHandles val="exact"/>
        </dgm:presLayoutVars>
      </dgm:prSet>
      <dgm:spPr/>
    </dgm:pt>
    <dgm:pt modelId="{032F6855-14BA-41F3-967F-4E1BD5695AD4}" type="pres">
      <dgm:prSet presAssocID="{39FB58A6-15D0-47E9-98FD-F0ED309BD755}" presName="compositeNode" presStyleCnt="0">
        <dgm:presLayoutVars>
          <dgm:bulletEnabled val="1"/>
        </dgm:presLayoutVars>
      </dgm:prSet>
      <dgm:spPr/>
    </dgm:pt>
    <dgm:pt modelId="{AA8938E7-063F-4517-8F28-E9E1A9BE6FF8}" type="pres">
      <dgm:prSet presAssocID="{39FB58A6-15D0-47E9-98FD-F0ED309BD755}" presName="bgRect" presStyleLbl="bgAccFollowNode1" presStyleIdx="0" presStyleCnt="3"/>
      <dgm:spPr/>
    </dgm:pt>
    <dgm:pt modelId="{5AD4DE57-1792-477B-9691-F05F5507BFA5}" type="pres">
      <dgm:prSet presAssocID="{2E261C60-1C7E-45D5-A7AC-605DC756A0CD}" presName="sibTransNodeCircle" presStyleLbl="alignNode1" presStyleIdx="0" presStyleCnt="6">
        <dgm:presLayoutVars>
          <dgm:chMax val="0"/>
          <dgm:bulletEnabled/>
        </dgm:presLayoutVars>
      </dgm:prSet>
      <dgm:spPr/>
    </dgm:pt>
    <dgm:pt modelId="{EF581117-9B0E-412B-BF28-1858736B4F5B}" type="pres">
      <dgm:prSet presAssocID="{39FB58A6-15D0-47E9-98FD-F0ED309BD755}" presName="bottomLine" presStyleLbl="alignNode1" presStyleIdx="1" presStyleCnt="6">
        <dgm:presLayoutVars/>
      </dgm:prSet>
      <dgm:spPr/>
    </dgm:pt>
    <dgm:pt modelId="{FA6B1644-5B91-4F72-B517-FE0C229DA6DA}" type="pres">
      <dgm:prSet presAssocID="{39FB58A6-15D0-47E9-98FD-F0ED309BD755}" presName="nodeText" presStyleLbl="bgAccFollowNode1" presStyleIdx="0" presStyleCnt="3">
        <dgm:presLayoutVars>
          <dgm:bulletEnabled val="1"/>
        </dgm:presLayoutVars>
      </dgm:prSet>
      <dgm:spPr/>
    </dgm:pt>
    <dgm:pt modelId="{8F393A8A-0E0A-4AE8-B241-5E80EA571FB9}" type="pres">
      <dgm:prSet presAssocID="{2E261C60-1C7E-45D5-A7AC-605DC756A0CD}" presName="sibTrans" presStyleCnt="0"/>
      <dgm:spPr/>
    </dgm:pt>
    <dgm:pt modelId="{7A71EC2A-2C35-4152-99E2-90D92A9149BB}" type="pres">
      <dgm:prSet presAssocID="{319F0092-B5F8-4B1D-BA76-6A397BCF1B22}" presName="compositeNode" presStyleCnt="0">
        <dgm:presLayoutVars>
          <dgm:bulletEnabled val="1"/>
        </dgm:presLayoutVars>
      </dgm:prSet>
      <dgm:spPr/>
    </dgm:pt>
    <dgm:pt modelId="{8689D965-694D-4CFB-AC0F-624FD98F03B5}" type="pres">
      <dgm:prSet presAssocID="{319F0092-B5F8-4B1D-BA76-6A397BCF1B22}" presName="bgRect" presStyleLbl="bgAccFollowNode1" presStyleIdx="1" presStyleCnt="3"/>
      <dgm:spPr/>
    </dgm:pt>
    <dgm:pt modelId="{D0B7A480-D79F-4999-8AAA-960BDAD45694}" type="pres">
      <dgm:prSet presAssocID="{CFF311B4-4392-41EF-AE78-376AFD4FD938}" presName="sibTransNodeCircle" presStyleLbl="alignNode1" presStyleIdx="2" presStyleCnt="6">
        <dgm:presLayoutVars>
          <dgm:chMax val="0"/>
          <dgm:bulletEnabled/>
        </dgm:presLayoutVars>
      </dgm:prSet>
      <dgm:spPr/>
    </dgm:pt>
    <dgm:pt modelId="{6EA71E7E-00BF-4251-94F9-99695A332CC7}" type="pres">
      <dgm:prSet presAssocID="{319F0092-B5F8-4B1D-BA76-6A397BCF1B22}" presName="bottomLine" presStyleLbl="alignNode1" presStyleIdx="3" presStyleCnt="6">
        <dgm:presLayoutVars/>
      </dgm:prSet>
      <dgm:spPr/>
    </dgm:pt>
    <dgm:pt modelId="{CD59C78D-85F2-443E-8254-45B3DC10B1D3}" type="pres">
      <dgm:prSet presAssocID="{319F0092-B5F8-4B1D-BA76-6A397BCF1B22}" presName="nodeText" presStyleLbl="bgAccFollowNode1" presStyleIdx="1" presStyleCnt="3">
        <dgm:presLayoutVars>
          <dgm:bulletEnabled val="1"/>
        </dgm:presLayoutVars>
      </dgm:prSet>
      <dgm:spPr/>
    </dgm:pt>
    <dgm:pt modelId="{9E9EF4EF-94FE-40B2-91A1-BB9F26B07F38}" type="pres">
      <dgm:prSet presAssocID="{CFF311B4-4392-41EF-AE78-376AFD4FD938}" presName="sibTrans" presStyleCnt="0"/>
      <dgm:spPr/>
    </dgm:pt>
    <dgm:pt modelId="{C1D7473D-84B2-49EC-A9C7-00714E31925B}" type="pres">
      <dgm:prSet presAssocID="{51FDDB08-295F-48C9-B522-346BDC754733}" presName="compositeNode" presStyleCnt="0">
        <dgm:presLayoutVars>
          <dgm:bulletEnabled val="1"/>
        </dgm:presLayoutVars>
      </dgm:prSet>
      <dgm:spPr/>
    </dgm:pt>
    <dgm:pt modelId="{A58AD4B4-63BD-4B68-A1B8-021504C78252}" type="pres">
      <dgm:prSet presAssocID="{51FDDB08-295F-48C9-B522-346BDC754733}" presName="bgRect" presStyleLbl="bgAccFollowNode1" presStyleIdx="2" presStyleCnt="3"/>
      <dgm:spPr/>
    </dgm:pt>
    <dgm:pt modelId="{ECB8E05B-955C-4D43-84DA-486C8308D2D6}" type="pres">
      <dgm:prSet presAssocID="{31CBED6E-A9A0-40CB-9A8A-243B817AE6E9}" presName="sibTransNodeCircle" presStyleLbl="alignNode1" presStyleIdx="4" presStyleCnt="6">
        <dgm:presLayoutVars>
          <dgm:chMax val="0"/>
          <dgm:bulletEnabled/>
        </dgm:presLayoutVars>
      </dgm:prSet>
      <dgm:spPr/>
    </dgm:pt>
    <dgm:pt modelId="{52D99005-6129-4EF1-B87C-9D20F1DFCE43}" type="pres">
      <dgm:prSet presAssocID="{51FDDB08-295F-48C9-B522-346BDC754733}" presName="bottomLine" presStyleLbl="alignNode1" presStyleIdx="5" presStyleCnt="6">
        <dgm:presLayoutVars/>
      </dgm:prSet>
      <dgm:spPr/>
    </dgm:pt>
    <dgm:pt modelId="{A6BFCF78-C1E3-4B8C-A656-D1E6087D5BB1}" type="pres">
      <dgm:prSet presAssocID="{51FDDB08-295F-48C9-B522-346BDC754733}" presName="nodeText" presStyleLbl="bgAccFollowNode1" presStyleIdx="2" presStyleCnt="3">
        <dgm:presLayoutVars>
          <dgm:bulletEnabled val="1"/>
        </dgm:presLayoutVars>
      </dgm:prSet>
      <dgm:spPr/>
    </dgm:pt>
  </dgm:ptLst>
  <dgm:cxnLst>
    <dgm:cxn modelId="{457F3C37-4A14-4B8E-941C-1FFEE2DD0D58}" type="presOf" srcId="{39FB58A6-15D0-47E9-98FD-F0ED309BD755}" destId="{AA8938E7-063F-4517-8F28-E9E1A9BE6FF8}" srcOrd="0" destOrd="0" presId="urn:microsoft.com/office/officeart/2016/7/layout/BasicLinearProcessNumbered"/>
    <dgm:cxn modelId="{B73E8140-F140-41D9-BAAA-F1CBCBC1115F}" srcId="{97EA97D8-F8DE-4F45-B4A4-D6F6CF80AD8F}" destId="{39FB58A6-15D0-47E9-98FD-F0ED309BD755}" srcOrd="0" destOrd="0" parTransId="{8B9D5A93-2DA0-43CB-924C-46D5BA8F43E8}" sibTransId="{2E261C60-1C7E-45D5-A7AC-605DC756A0CD}"/>
    <dgm:cxn modelId="{D9F6C25F-8984-4F0D-BCEB-38A866A44031}" type="presOf" srcId="{51FDDB08-295F-48C9-B522-346BDC754733}" destId="{A6BFCF78-C1E3-4B8C-A656-D1E6087D5BB1}" srcOrd="1" destOrd="0" presId="urn:microsoft.com/office/officeart/2016/7/layout/BasicLinearProcessNumbered"/>
    <dgm:cxn modelId="{EEA48789-5F6C-4FEB-A379-3A8F391633AD}" srcId="{97EA97D8-F8DE-4F45-B4A4-D6F6CF80AD8F}" destId="{51FDDB08-295F-48C9-B522-346BDC754733}" srcOrd="2" destOrd="0" parTransId="{C88C1FB8-2ABC-43E3-A552-5DA6EF1FB033}" sibTransId="{31CBED6E-A9A0-40CB-9A8A-243B817AE6E9}"/>
    <dgm:cxn modelId="{CAF7EB8F-9595-48D5-8090-140A1EA20AA7}" srcId="{97EA97D8-F8DE-4F45-B4A4-D6F6CF80AD8F}" destId="{319F0092-B5F8-4B1D-BA76-6A397BCF1B22}" srcOrd="1" destOrd="0" parTransId="{F64A9761-39CE-4693-90B3-9AC1F1A6EB2D}" sibTransId="{CFF311B4-4392-41EF-AE78-376AFD4FD938}"/>
    <dgm:cxn modelId="{EFBEF39E-03E8-46BA-8B69-150AB4911424}" type="presOf" srcId="{319F0092-B5F8-4B1D-BA76-6A397BCF1B22}" destId="{CD59C78D-85F2-443E-8254-45B3DC10B1D3}" srcOrd="1" destOrd="0" presId="urn:microsoft.com/office/officeart/2016/7/layout/BasicLinearProcessNumbered"/>
    <dgm:cxn modelId="{1EFABDA2-CE0B-4801-A207-78CF46C3DDD7}" type="presOf" srcId="{CFF311B4-4392-41EF-AE78-376AFD4FD938}" destId="{D0B7A480-D79F-4999-8AAA-960BDAD45694}" srcOrd="0" destOrd="0" presId="urn:microsoft.com/office/officeart/2016/7/layout/BasicLinearProcessNumbered"/>
    <dgm:cxn modelId="{6479E4BA-8A53-4AAF-9AD4-28D6B3087A59}" type="presOf" srcId="{97EA97D8-F8DE-4F45-B4A4-D6F6CF80AD8F}" destId="{816AD053-6176-4F22-88C3-CAD14D78F00C}" srcOrd="0" destOrd="0" presId="urn:microsoft.com/office/officeart/2016/7/layout/BasicLinearProcessNumbered"/>
    <dgm:cxn modelId="{6F15ECC2-BB0F-4833-B4F6-AF99A6A975B8}" type="presOf" srcId="{31CBED6E-A9A0-40CB-9A8A-243B817AE6E9}" destId="{ECB8E05B-955C-4D43-84DA-486C8308D2D6}" srcOrd="0" destOrd="0" presId="urn:microsoft.com/office/officeart/2016/7/layout/BasicLinearProcessNumbered"/>
    <dgm:cxn modelId="{28CAC1DB-A07B-463F-BDC6-1011349C2E68}" type="presOf" srcId="{39FB58A6-15D0-47E9-98FD-F0ED309BD755}" destId="{FA6B1644-5B91-4F72-B517-FE0C229DA6DA}" srcOrd="1" destOrd="0" presId="urn:microsoft.com/office/officeart/2016/7/layout/BasicLinearProcessNumbered"/>
    <dgm:cxn modelId="{BC9DFEDB-9853-4E05-9466-78BD1E1D1ADF}" type="presOf" srcId="{2E261C60-1C7E-45D5-A7AC-605DC756A0CD}" destId="{5AD4DE57-1792-477B-9691-F05F5507BFA5}" srcOrd="0" destOrd="0" presId="urn:microsoft.com/office/officeart/2016/7/layout/BasicLinearProcessNumbered"/>
    <dgm:cxn modelId="{6231D3EE-AA1B-49D9-BA70-21E0F7AEC58E}" type="presOf" srcId="{51FDDB08-295F-48C9-B522-346BDC754733}" destId="{A58AD4B4-63BD-4B68-A1B8-021504C78252}" srcOrd="0" destOrd="0" presId="urn:microsoft.com/office/officeart/2016/7/layout/BasicLinearProcessNumbered"/>
    <dgm:cxn modelId="{286A17F1-9335-4962-B1E7-9AE18DAB829F}" type="presOf" srcId="{319F0092-B5F8-4B1D-BA76-6A397BCF1B22}" destId="{8689D965-694D-4CFB-AC0F-624FD98F03B5}" srcOrd="0" destOrd="0" presId="urn:microsoft.com/office/officeart/2016/7/layout/BasicLinearProcessNumbered"/>
    <dgm:cxn modelId="{8169A747-B0A1-4993-9AB3-AF5209CA2B43}" type="presParOf" srcId="{816AD053-6176-4F22-88C3-CAD14D78F00C}" destId="{032F6855-14BA-41F3-967F-4E1BD5695AD4}" srcOrd="0" destOrd="0" presId="urn:microsoft.com/office/officeart/2016/7/layout/BasicLinearProcessNumbered"/>
    <dgm:cxn modelId="{6F5101CF-1187-411E-B015-5E589CBC5B8D}" type="presParOf" srcId="{032F6855-14BA-41F3-967F-4E1BD5695AD4}" destId="{AA8938E7-063F-4517-8F28-E9E1A9BE6FF8}" srcOrd="0" destOrd="0" presId="urn:microsoft.com/office/officeart/2016/7/layout/BasicLinearProcessNumbered"/>
    <dgm:cxn modelId="{8D90333E-EF57-4393-8B94-02B3EFF8716B}" type="presParOf" srcId="{032F6855-14BA-41F3-967F-4E1BD5695AD4}" destId="{5AD4DE57-1792-477B-9691-F05F5507BFA5}" srcOrd="1" destOrd="0" presId="urn:microsoft.com/office/officeart/2016/7/layout/BasicLinearProcessNumbered"/>
    <dgm:cxn modelId="{67F4460D-22B6-4C92-8219-6511AB372B0C}" type="presParOf" srcId="{032F6855-14BA-41F3-967F-4E1BD5695AD4}" destId="{EF581117-9B0E-412B-BF28-1858736B4F5B}" srcOrd="2" destOrd="0" presId="urn:microsoft.com/office/officeart/2016/7/layout/BasicLinearProcessNumbered"/>
    <dgm:cxn modelId="{37C3AEB2-DC7E-43C8-8727-09DE68B4FC82}" type="presParOf" srcId="{032F6855-14BA-41F3-967F-4E1BD5695AD4}" destId="{FA6B1644-5B91-4F72-B517-FE0C229DA6DA}" srcOrd="3" destOrd="0" presId="urn:microsoft.com/office/officeart/2016/7/layout/BasicLinearProcessNumbered"/>
    <dgm:cxn modelId="{3F41C858-7493-4C5F-A9D1-76E202087BC3}" type="presParOf" srcId="{816AD053-6176-4F22-88C3-CAD14D78F00C}" destId="{8F393A8A-0E0A-4AE8-B241-5E80EA571FB9}" srcOrd="1" destOrd="0" presId="urn:microsoft.com/office/officeart/2016/7/layout/BasicLinearProcessNumbered"/>
    <dgm:cxn modelId="{E4FE8F81-2A60-4002-99B7-FDC00E70B7EA}" type="presParOf" srcId="{816AD053-6176-4F22-88C3-CAD14D78F00C}" destId="{7A71EC2A-2C35-4152-99E2-90D92A9149BB}" srcOrd="2" destOrd="0" presId="urn:microsoft.com/office/officeart/2016/7/layout/BasicLinearProcessNumbered"/>
    <dgm:cxn modelId="{320ED3A0-5CDB-4BA0-87F7-5A7D628D863E}" type="presParOf" srcId="{7A71EC2A-2C35-4152-99E2-90D92A9149BB}" destId="{8689D965-694D-4CFB-AC0F-624FD98F03B5}" srcOrd="0" destOrd="0" presId="urn:microsoft.com/office/officeart/2016/7/layout/BasicLinearProcessNumbered"/>
    <dgm:cxn modelId="{C0CDFAE9-1634-4D4F-B818-63067C281CBF}" type="presParOf" srcId="{7A71EC2A-2C35-4152-99E2-90D92A9149BB}" destId="{D0B7A480-D79F-4999-8AAA-960BDAD45694}" srcOrd="1" destOrd="0" presId="urn:microsoft.com/office/officeart/2016/7/layout/BasicLinearProcessNumbered"/>
    <dgm:cxn modelId="{2519FA80-9936-4B97-8346-E67CC534BEB6}" type="presParOf" srcId="{7A71EC2A-2C35-4152-99E2-90D92A9149BB}" destId="{6EA71E7E-00BF-4251-94F9-99695A332CC7}" srcOrd="2" destOrd="0" presId="urn:microsoft.com/office/officeart/2016/7/layout/BasicLinearProcessNumbered"/>
    <dgm:cxn modelId="{4019D1A5-E2DC-4A2D-9996-8339AAB79FCC}" type="presParOf" srcId="{7A71EC2A-2C35-4152-99E2-90D92A9149BB}" destId="{CD59C78D-85F2-443E-8254-45B3DC10B1D3}" srcOrd="3" destOrd="0" presId="urn:microsoft.com/office/officeart/2016/7/layout/BasicLinearProcessNumbered"/>
    <dgm:cxn modelId="{936AC750-9461-4C9A-9507-73CE676745C8}" type="presParOf" srcId="{816AD053-6176-4F22-88C3-CAD14D78F00C}" destId="{9E9EF4EF-94FE-40B2-91A1-BB9F26B07F38}" srcOrd="3" destOrd="0" presId="urn:microsoft.com/office/officeart/2016/7/layout/BasicLinearProcessNumbered"/>
    <dgm:cxn modelId="{EED6BB47-831D-4F16-A1AB-3085449A2FA2}" type="presParOf" srcId="{816AD053-6176-4F22-88C3-CAD14D78F00C}" destId="{C1D7473D-84B2-49EC-A9C7-00714E31925B}" srcOrd="4" destOrd="0" presId="urn:microsoft.com/office/officeart/2016/7/layout/BasicLinearProcessNumbered"/>
    <dgm:cxn modelId="{5DD58B6F-AF46-4081-9B0A-1C0E8D83E70C}" type="presParOf" srcId="{C1D7473D-84B2-49EC-A9C7-00714E31925B}" destId="{A58AD4B4-63BD-4B68-A1B8-021504C78252}" srcOrd="0" destOrd="0" presId="urn:microsoft.com/office/officeart/2016/7/layout/BasicLinearProcessNumbered"/>
    <dgm:cxn modelId="{37E52677-6856-4F1E-8975-2EC87C35E417}" type="presParOf" srcId="{C1D7473D-84B2-49EC-A9C7-00714E31925B}" destId="{ECB8E05B-955C-4D43-84DA-486C8308D2D6}" srcOrd="1" destOrd="0" presId="urn:microsoft.com/office/officeart/2016/7/layout/BasicLinearProcessNumbered"/>
    <dgm:cxn modelId="{7A1FA8B3-3EAD-4C7C-A708-0C9E8CA3B878}" type="presParOf" srcId="{C1D7473D-84B2-49EC-A9C7-00714E31925B}" destId="{52D99005-6129-4EF1-B87C-9D20F1DFCE43}" srcOrd="2" destOrd="0" presId="urn:microsoft.com/office/officeart/2016/7/layout/BasicLinearProcessNumbered"/>
    <dgm:cxn modelId="{D9E90DFC-91E3-4DC3-9965-2A8BE466DEFA}" type="presParOf" srcId="{C1D7473D-84B2-49EC-A9C7-00714E31925B}" destId="{A6BFCF78-C1E3-4B8C-A656-D1E6087D5BB1}"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938E7-063F-4517-8F28-E9E1A9BE6FF8}">
      <dsp:nvSpPr>
        <dsp:cNvPr id="0" name=""/>
        <dsp:cNvSpPr/>
      </dsp:nvSpPr>
      <dsp:spPr>
        <a:xfrm>
          <a:off x="0" y="0"/>
          <a:ext cx="3349950" cy="416750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1175" tIns="330200" rIns="261175" bIns="330200" numCol="1" spcCol="1270" anchor="t" anchorCtr="0">
          <a:noAutofit/>
        </a:bodyPr>
        <a:lstStyle/>
        <a:p>
          <a:pPr marL="0" lvl="0" indent="0" algn="l" defTabSz="1155700">
            <a:lnSpc>
              <a:spcPct val="90000"/>
            </a:lnSpc>
            <a:spcBef>
              <a:spcPct val="0"/>
            </a:spcBef>
            <a:spcAft>
              <a:spcPct val="35000"/>
            </a:spcAft>
            <a:buNone/>
          </a:pPr>
          <a:r>
            <a:rPr lang="en-US" sz="2600" b="0" i="0" kern="1200"/>
            <a:t>1. </a:t>
          </a:r>
          <a:r>
            <a:rPr lang="en-US" sz="2600" b="0" i="0" kern="1200">
              <a:latin typeface="Corbel"/>
            </a:rPr>
            <a:t>Learn</a:t>
          </a:r>
          <a:r>
            <a:rPr lang="en-US" sz="2600" b="0" i="0" kern="1200"/>
            <a:t> how to be accepting of LGBTQ people</a:t>
          </a:r>
          <a:endParaRPr lang="en-US" sz="2600" kern="1200"/>
        </a:p>
      </dsp:txBody>
      <dsp:txXfrm>
        <a:off x="0" y="1583651"/>
        <a:ext cx="3349950" cy="2500503"/>
      </dsp:txXfrm>
    </dsp:sp>
    <dsp:sp modelId="{5AD4DE57-1792-477B-9691-F05F5507BFA5}">
      <dsp:nvSpPr>
        <dsp:cNvPr id="0" name=""/>
        <dsp:cNvSpPr/>
      </dsp:nvSpPr>
      <dsp:spPr>
        <a:xfrm>
          <a:off x="1049849" y="416750"/>
          <a:ext cx="1250251" cy="125025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7474" tIns="12700" rIns="974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32944" y="599845"/>
        <a:ext cx="884061" cy="884061"/>
      </dsp:txXfrm>
    </dsp:sp>
    <dsp:sp modelId="{EF581117-9B0E-412B-BF28-1858736B4F5B}">
      <dsp:nvSpPr>
        <dsp:cNvPr id="0" name=""/>
        <dsp:cNvSpPr/>
      </dsp:nvSpPr>
      <dsp:spPr>
        <a:xfrm>
          <a:off x="0" y="4167433"/>
          <a:ext cx="334995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689D965-694D-4CFB-AC0F-624FD98F03B5}">
      <dsp:nvSpPr>
        <dsp:cNvPr id="0" name=""/>
        <dsp:cNvSpPr/>
      </dsp:nvSpPr>
      <dsp:spPr>
        <a:xfrm>
          <a:off x="3684945" y="0"/>
          <a:ext cx="3349950" cy="416750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1175" tIns="330200" rIns="261175" bIns="330200" numCol="1" spcCol="1270" anchor="t" anchorCtr="0">
          <a:noAutofit/>
        </a:bodyPr>
        <a:lstStyle/>
        <a:p>
          <a:pPr marL="0" lvl="0" indent="0" algn="l" defTabSz="1155700">
            <a:lnSpc>
              <a:spcPct val="90000"/>
            </a:lnSpc>
            <a:spcBef>
              <a:spcPct val="0"/>
            </a:spcBef>
            <a:spcAft>
              <a:spcPct val="35000"/>
            </a:spcAft>
            <a:buNone/>
          </a:pPr>
          <a:r>
            <a:rPr lang="en-US" sz="2600" b="0" i="0" kern="1200"/>
            <a:t>2. Learn how to respond to situations</a:t>
          </a:r>
          <a:endParaRPr lang="en-US" sz="2600" kern="1200"/>
        </a:p>
      </dsp:txBody>
      <dsp:txXfrm>
        <a:off x="3684945" y="1583651"/>
        <a:ext cx="3349950" cy="2500503"/>
      </dsp:txXfrm>
    </dsp:sp>
    <dsp:sp modelId="{D0B7A480-D79F-4999-8AAA-960BDAD45694}">
      <dsp:nvSpPr>
        <dsp:cNvPr id="0" name=""/>
        <dsp:cNvSpPr/>
      </dsp:nvSpPr>
      <dsp:spPr>
        <a:xfrm>
          <a:off x="4734795" y="416750"/>
          <a:ext cx="1250251" cy="125025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7474" tIns="12700" rIns="974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917890" y="599845"/>
        <a:ext cx="884061" cy="884061"/>
      </dsp:txXfrm>
    </dsp:sp>
    <dsp:sp modelId="{6EA71E7E-00BF-4251-94F9-99695A332CC7}">
      <dsp:nvSpPr>
        <dsp:cNvPr id="0" name=""/>
        <dsp:cNvSpPr/>
      </dsp:nvSpPr>
      <dsp:spPr>
        <a:xfrm>
          <a:off x="3684945" y="4167433"/>
          <a:ext cx="334995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58AD4B4-63BD-4B68-A1B8-021504C78252}">
      <dsp:nvSpPr>
        <dsp:cNvPr id="0" name=""/>
        <dsp:cNvSpPr/>
      </dsp:nvSpPr>
      <dsp:spPr>
        <a:xfrm>
          <a:off x="7369891" y="0"/>
          <a:ext cx="3349950" cy="416750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1175" tIns="330200" rIns="261175" bIns="330200" numCol="1" spcCol="1270" anchor="t" anchorCtr="0">
          <a:noAutofit/>
        </a:bodyPr>
        <a:lstStyle/>
        <a:p>
          <a:pPr marL="0" lvl="0" indent="0" algn="l" defTabSz="1155700">
            <a:lnSpc>
              <a:spcPct val="90000"/>
            </a:lnSpc>
            <a:spcBef>
              <a:spcPct val="0"/>
            </a:spcBef>
            <a:spcAft>
              <a:spcPct val="35000"/>
            </a:spcAft>
            <a:buNone/>
          </a:pPr>
          <a:r>
            <a:rPr lang="en-US" sz="2600" b="0" i="0" kern="1200"/>
            <a:t>3. </a:t>
          </a:r>
          <a:r>
            <a:rPr lang="en-US" sz="2600" b="0" i="0" kern="1200">
              <a:latin typeface="Corbel"/>
            </a:rPr>
            <a:t>Learn</a:t>
          </a:r>
          <a:r>
            <a:rPr lang="en-US" sz="2600" b="0" i="0" kern="1200"/>
            <a:t> about additional support and resources for LGBTQ people</a:t>
          </a:r>
          <a:endParaRPr lang="en-US" sz="2600" kern="1200"/>
        </a:p>
      </dsp:txBody>
      <dsp:txXfrm>
        <a:off x="7369891" y="1583651"/>
        <a:ext cx="3349950" cy="2500503"/>
      </dsp:txXfrm>
    </dsp:sp>
    <dsp:sp modelId="{ECB8E05B-955C-4D43-84DA-486C8308D2D6}">
      <dsp:nvSpPr>
        <dsp:cNvPr id="0" name=""/>
        <dsp:cNvSpPr/>
      </dsp:nvSpPr>
      <dsp:spPr>
        <a:xfrm>
          <a:off x="8419740" y="416750"/>
          <a:ext cx="1250251" cy="125025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7474" tIns="12700" rIns="974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602835" y="599845"/>
        <a:ext cx="884061" cy="884061"/>
      </dsp:txXfrm>
    </dsp:sp>
    <dsp:sp modelId="{52D99005-6129-4EF1-B87C-9D20F1DFCE43}">
      <dsp:nvSpPr>
        <dsp:cNvPr id="0" name=""/>
        <dsp:cNvSpPr/>
      </dsp:nvSpPr>
      <dsp:spPr>
        <a:xfrm>
          <a:off x="7369891" y="4167433"/>
          <a:ext cx="334995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8/20/2025</a:t>
            </a:fld>
            <a:endParaRPr lang="en-US"/>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Teacher, please feel free to encourage student participation whichever way you are most comfortable: in the Zoom chat, on a previously shared </a:t>
            </a:r>
            <a:r>
              <a:rPr lang="en-US" b="1" err="1"/>
              <a:t>Jamboard</a:t>
            </a:r>
            <a:r>
              <a:rPr lang="en-US" b="1"/>
              <a:t>, in break out groups, or all together in a grid view.  </a:t>
            </a:r>
            <a:r>
              <a:rPr lang="en-US"/>
              <a:t> </a:t>
            </a:r>
          </a:p>
        </p:txBody>
      </p:sp>
      <p:sp>
        <p:nvSpPr>
          <p:cNvPr id="4" name="Slide Number Placeholder 3"/>
          <p:cNvSpPr>
            <a:spLocks noGrp="1"/>
          </p:cNvSpPr>
          <p:nvPr>
            <p:ph type="sldNum" sz="quarter" idx="5"/>
          </p:nvPr>
        </p:nvSpPr>
        <p:spPr/>
        <p:txBody>
          <a:bodyPr/>
          <a:lstStyle/>
          <a:p>
            <a:fld id="{3CFA0038-7055-434C-B6C4-B8C69565C600}" type="slidenum">
              <a:rPr lang="en-US" smtClean="0"/>
              <a:t>1</a:t>
            </a:fld>
            <a:endParaRPr lang="en-US"/>
          </a:p>
        </p:txBody>
      </p:sp>
    </p:spTree>
    <p:extLst>
      <p:ext uri="{BB962C8B-B14F-4D97-AF65-F5344CB8AC3E}">
        <p14:creationId xmlns:p14="http://schemas.microsoft.com/office/powerpoint/2010/main" val="2635385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Script:</a:t>
            </a:r>
          </a:p>
          <a:p>
            <a:r>
              <a:rPr lang="en-US"/>
              <a:t>Coming out and being a part of this community is wonderful and can also be challenging. If you or someone you know needs help, please use the resources listed here.</a:t>
            </a:r>
            <a:endParaRPr lang="en-US">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a:p>
        </p:txBody>
      </p:sp>
    </p:spTree>
    <p:extLst>
      <p:ext uri="{BB962C8B-B14F-4D97-AF65-F5344CB8AC3E}">
        <p14:creationId xmlns:p14="http://schemas.microsoft.com/office/powerpoint/2010/main" val="4071395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Teacher, please complete the survey by scanning the QR code or clicking the link below: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a:p>
        </p:txBody>
      </p:sp>
    </p:spTree>
    <p:extLst>
      <p:ext uri="{BB962C8B-B14F-4D97-AF65-F5344CB8AC3E}">
        <p14:creationId xmlns:p14="http://schemas.microsoft.com/office/powerpoint/2010/main" val="44630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Script:  brainstorm on characteristics of friends </a:t>
            </a:r>
          </a:p>
          <a:p>
            <a:r>
              <a:rPr lang="en-US" b="1"/>
              <a:t>trustworthy…</a:t>
            </a:r>
            <a:br>
              <a:rPr lang="en-US" b="1">
                <a:cs typeface="+mn-lt"/>
              </a:rPr>
            </a:br>
            <a:r>
              <a:rPr lang="en-US" b="1"/>
              <a:t>caring…</a:t>
            </a:r>
            <a:br>
              <a:rPr lang="en-US" b="1">
                <a:cs typeface="+mn-lt"/>
              </a:rPr>
            </a:br>
            <a:r>
              <a:rPr lang="en-US" b="1"/>
              <a:t>respectful…</a:t>
            </a:r>
            <a:br>
              <a:rPr lang="en-US" b="1">
                <a:cs typeface="+mn-lt"/>
              </a:rPr>
            </a:br>
            <a:r>
              <a:rPr lang="en-US" b="1"/>
              <a:t>loyal…</a:t>
            </a:r>
            <a:br>
              <a:rPr lang="en-US" b="1">
                <a:cs typeface="+mn-lt"/>
              </a:rPr>
            </a:br>
            <a:r>
              <a:rPr lang="en-US" b="1"/>
              <a:t>has your back…</a:t>
            </a:r>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a:p>
        </p:txBody>
      </p:sp>
    </p:spTree>
    <p:extLst>
      <p:ext uri="{BB962C8B-B14F-4D97-AF65-F5344CB8AC3E}">
        <p14:creationId xmlns:p14="http://schemas.microsoft.com/office/powerpoint/2010/main" val="140649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a:t>
            </a:r>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a:p>
        </p:txBody>
      </p:sp>
    </p:spTree>
    <p:extLst>
      <p:ext uri="{BB962C8B-B14F-4D97-AF65-F5344CB8AC3E}">
        <p14:creationId xmlns:p14="http://schemas.microsoft.com/office/powerpoint/2010/main" val="1533444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Script:</a:t>
            </a:r>
          </a:p>
          <a:p>
            <a:endParaRPr lang="en-US">
              <a:cs typeface="Calibri" panose="020F0502020204030204"/>
            </a:endParaRPr>
          </a:p>
          <a:p>
            <a:r>
              <a:rPr lang="en-US" i="1"/>
              <a:t>Your friend might be scared you’ll drop the friendship. Let them know that you’re there for them, and if they ever want to talk, you’re here. </a:t>
            </a:r>
            <a:endParaRPr lang="en-US"/>
          </a:p>
        </p:txBody>
      </p:sp>
      <p:sp>
        <p:nvSpPr>
          <p:cNvPr id="4" name="Slide Number Placeholder 3"/>
          <p:cNvSpPr>
            <a:spLocks noGrp="1"/>
          </p:cNvSpPr>
          <p:nvPr>
            <p:ph type="sldNum" sz="quarter" idx="10"/>
          </p:nvPr>
        </p:nvSpPr>
        <p:spPr/>
        <p:txBody>
          <a:bodyPr/>
          <a:lstStyle/>
          <a:p>
            <a:fld id="{3CFA0038-7055-434C-B6C4-B8C69565C600}" type="slidenum">
              <a:rPr lang="en-US" smtClean="0"/>
              <a:t>7</a:t>
            </a:fld>
            <a:endParaRPr lang="en-US"/>
          </a:p>
        </p:txBody>
      </p:sp>
    </p:spTree>
    <p:extLst>
      <p:ext uri="{BB962C8B-B14F-4D97-AF65-F5344CB8AC3E}">
        <p14:creationId xmlns:p14="http://schemas.microsoft.com/office/powerpoint/2010/main" val="293870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cs typeface="Calibri"/>
              </a:rPr>
              <a:t>Script:</a:t>
            </a:r>
            <a:endParaRPr lang="en-US" i="1"/>
          </a:p>
          <a:p>
            <a:r>
              <a:rPr lang="en-US" i="1"/>
              <a:t>Easy. Just use the new name and gender. If you slip up, apologize and get it right next time. </a:t>
            </a:r>
            <a:endParaRPr lang="en-US">
              <a:cs typeface="Calibri"/>
            </a:endParaRPr>
          </a:p>
        </p:txBody>
      </p:sp>
      <p:sp>
        <p:nvSpPr>
          <p:cNvPr id="4" name="Slide Number Placeholder 3"/>
          <p:cNvSpPr>
            <a:spLocks noGrp="1"/>
          </p:cNvSpPr>
          <p:nvPr>
            <p:ph type="sldNum" sz="quarter" idx="10"/>
          </p:nvPr>
        </p:nvSpPr>
        <p:spPr/>
        <p:txBody>
          <a:bodyPr/>
          <a:lstStyle/>
          <a:p>
            <a:fld id="{3CFA0038-7055-434C-B6C4-B8C69565C600}" type="slidenum">
              <a:rPr lang="en-US" smtClean="0"/>
              <a:t>8</a:t>
            </a:fld>
            <a:endParaRPr lang="en-US"/>
          </a:p>
        </p:txBody>
      </p:sp>
    </p:spTree>
    <p:extLst>
      <p:ext uri="{BB962C8B-B14F-4D97-AF65-F5344CB8AC3E}">
        <p14:creationId xmlns:p14="http://schemas.microsoft.com/office/powerpoint/2010/main" val="3418647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Script:</a:t>
            </a:r>
          </a:p>
          <a:p>
            <a:r>
              <a:rPr lang="en-US" i="1"/>
              <a:t>Gender is in our brain; our sex is our private parts. When your friend was born, people thought she was a boy, but she has a girl brain.. So wants to live like a girl. </a:t>
            </a:r>
            <a:endParaRPr lang="en-US"/>
          </a:p>
          <a:p>
            <a:r>
              <a:rPr lang="en-US" i="1"/>
              <a:t>if you're really a friend; this is your chance to step up. Assure your friend that you’re there for her. Use her new name and pronoun. If you slip up, apologize and get it right next time. </a:t>
            </a:r>
            <a:endParaRPr lang="en-US">
              <a:cs typeface="Calibri"/>
            </a:endParaRPr>
          </a:p>
        </p:txBody>
      </p:sp>
      <p:sp>
        <p:nvSpPr>
          <p:cNvPr id="4" name="Slide Number Placeholder 3"/>
          <p:cNvSpPr>
            <a:spLocks noGrp="1"/>
          </p:cNvSpPr>
          <p:nvPr>
            <p:ph type="sldNum" sz="quarter" idx="10"/>
          </p:nvPr>
        </p:nvSpPr>
        <p:spPr/>
        <p:txBody>
          <a:bodyPr/>
          <a:lstStyle/>
          <a:p>
            <a:fld id="{3CFA0038-7055-434C-B6C4-B8C69565C600}" type="slidenum">
              <a:rPr lang="en-US" smtClean="0"/>
              <a:t>9</a:t>
            </a:fld>
            <a:endParaRPr lang="en-US"/>
          </a:p>
        </p:txBody>
      </p:sp>
    </p:spTree>
    <p:extLst>
      <p:ext uri="{BB962C8B-B14F-4D97-AF65-F5344CB8AC3E}">
        <p14:creationId xmlns:p14="http://schemas.microsoft.com/office/powerpoint/2010/main" val="32481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Script: </a:t>
            </a:r>
          </a:p>
          <a:p>
            <a:r>
              <a:rPr lang="en-US" i="1"/>
              <a:t>Not at all.  Our parents can't make someone gay!   Treat his moms like any other mom. </a:t>
            </a:r>
            <a:endParaRPr lang="en-US"/>
          </a:p>
        </p:txBody>
      </p:sp>
      <p:sp>
        <p:nvSpPr>
          <p:cNvPr id="4" name="Slide Number Placeholder 3"/>
          <p:cNvSpPr>
            <a:spLocks noGrp="1"/>
          </p:cNvSpPr>
          <p:nvPr>
            <p:ph type="sldNum" sz="quarter" idx="10"/>
          </p:nvPr>
        </p:nvSpPr>
        <p:spPr/>
        <p:txBody>
          <a:bodyPr/>
          <a:lstStyle/>
          <a:p>
            <a:fld id="{3CFA0038-7055-434C-B6C4-B8C69565C600}" type="slidenum">
              <a:rPr lang="en-US" smtClean="0"/>
              <a:t>10</a:t>
            </a:fld>
            <a:endParaRPr lang="en-US"/>
          </a:p>
        </p:txBody>
      </p:sp>
    </p:spTree>
    <p:extLst>
      <p:ext uri="{BB962C8B-B14F-4D97-AF65-F5344CB8AC3E}">
        <p14:creationId xmlns:p14="http://schemas.microsoft.com/office/powerpoint/2010/main" val="257940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Script: </a:t>
            </a:r>
          </a:p>
          <a:p>
            <a:pPr>
              <a:spcBef>
                <a:spcPts val="1000"/>
              </a:spcBef>
            </a:pPr>
            <a:r>
              <a:rPr lang="en-US"/>
              <a:t>Once in a while, maybe.. but not reliably.  the only way to know for sure is if they tell you.  </a:t>
            </a:r>
            <a:endParaRPr lang="en-US">
              <a:cs typeface="Calibri"/>
            </a:endParaRPr>
          </a:p>
          <a:p>
            <a:pPr>
              <a:spcBef>
                <a:spcPts val="1000"/>
              </a:spcBef>
            </a:pPr>
            <a:r>
              <a:rPr lang="en-US"/>
              <a:t>Did you know that all the athletes pictured in this slide deck are gay?</a:t>
            </a:r>
            <a:endParaRPr lang="en-US">
              <a:cs typeface="Calibri"/>
            </a:endParaRPr>
          </a:p>
        </p:txBody>
      </p:sp>
      <p:sp>
        <p:nvSpPr>
          <p:cNvPr id="4" name="Slide Number Placeholder 3"/>
          <p:cNvSpPr>
            <a:spLocks noGrp="1"/>
          </p:cNvSpPr>
          <p:nvPr>
            <p:ph type="sldNum" sz="quarter" idx="10"/>
          </p:nvPr>
        </p:nvSpPr>
        <p:spPr/>
        <p:txBody>
          <a:bodyPr/>
          <a:lstStyle/>
          <a:p>
            <a:fld id="{3CFA0038-7055-434C-B6C4-B8C69565C600}" type="slidenum">
              <a:rPr lang="en-US" smtClean="0"/>
              <a:t>11</a:t>
            </a:fld>
            <a:endParaRPr lang="en-US"/>
          </a:p>
        </p:txBody>
      </p:sp>
    </p:spTree>
    <p:extLst>
      <p:ext uri="{BB962C8B-B14F-4D97-AF65-F5344CB8AC3E}">
        <p14:creationId xmlns:p14="http://schemas.microsoft.com/office/powerpoint/2010/main" val="168450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 </a:t>
            </a:r>
            <a:endParaRPr lang="en-US" baseline="0"/>
          </a:p>
          <a:p>
            <a:pPr>
              <a:spcBef>
                <a:spcPts val="1000"/>
              </a:spcBef>
            </a:pPr>
            <a:r>
              <a:rPr lang="en-US"/>
              <a:t>Let’s call everyone by the name and pronouns they choose.</a:t>
            </a:r>
          </a:p>
          <a:p>
            <a:pPr>
              <a:spcBef>
                <a:spcPts val="1000"/>
              </a:spcBef>
            </a:pPr>
            <a:r>
              <a:rPr lang="en-US"/>
              <a:t>This may change throughout the year, and that’s ok. </a:t>
            </a:r>
          </a:p>
          <a:p>
            <a:pPr>
              <a:spcBef>
                <a:spcPts val="1000"/>
              </a:spcBef>
            </a:pPr>
            <a:r>
              <a:rPr lang="en-US"/>
              <a:t>Sometimes, we are going to make mistakes and that’s ok! We’ll correct and move on.</a:t>
            </a:r>
          </a:p>
          <a:p>
            <a:pPr>
              <a:spcBef>
                <a:spcPts val="1000"/>
              </a:spcBef>
            </a:pPr>
            <a:r>
              <a:rPr lang="en-US"/>
              <a:t>If this is something you would like to discuss privately, let your teacher know.  They’ll help you. </a:t>
            </a:r>
          </a:p>
        </p:txBody>
      </p:sp>
      <p:sp>
        <p:nvSpPr>
          <p:cNvPr id="4" name="Slide Number Placeholder 3"/>
          <p:cNvSpPr>
            <a:spLocks noGrp="1"/>
          </p:cNvSpPr>
          <p:nvPr>
            <p:ph type="sldNum" sz="quarter" idx="10"/>
          </p:nvPr>
        </p:nvSpPr>
        <p:spPr/>
        <p:txBody>
          <a:bodyPr/>
          <a:lstStyle/>
          <a:p>
            <a:fld id="{3CFA0038-7055-434C-B6C4-B8C69565C600}" type="slidenum">
              <a:rPr lang="en-US" smtClean="0"/>
              <a:t>12</a:t>
            </a:fld>
            <a:endParaRPr lang="en-US"/>
          </a:p>
        </p:txBody>
      </p:sp>
    </p:spTree>
    <p:extLst>
      <p:ext uri="{BB962C8B-B14F-4D97-AF65-F5344CB8AC3E}">
        <p14:creationId xmlns:p14="http://schemas.microsoft.com/office/powerpoint/2010/main" val="3981242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cid:image007.png@01D9301C.E6410A60"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hyperlink" Target="https://www.thetrevorproject.org/"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www.genderspectrum.org/" TargetMode="External"/><Relationship Id="rId5" Type="http://schemas.openxmlformats.org/officeDocument/2006/relationships/hyperlink" Target="https://gsanetwork.org/" TargetMode="External"/><Relationship Id="rId4" Type="http://schemas.openxmlformats.org/officeDocument/2006/relationships/hyperlink" Target="https://teenlineonline.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lausd.org/human-relations" TargetMode="External"/><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61"/>
            <a:lum/>
          </a:blip>
          <a:srcRect/>
          <a:tile tx="0" ty="0" sx="100000" sy="100000" flip="none" algn="tl"/>
        </a:blipFill>
        <a:effectLst/>
      </p:bgPr>
    </p:bg>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1438AC96-5A06-4B04-B43C-BCF352A433A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4" y="0"/>
            <a:ext cx="12184376" cy="6853712"/>
          </a:xfrm>
          <a:prstGeom prst="rect">
            <a:avLst/>
          </a:prstGeom>
          <a:solidFill>
            <a:srgbClr val="FFFFFF"/>
          </a:solid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3872090" y="223295"/>
            <a:ext cx="4120444" cy="891250"/>
          </a:xfrm>
        </p:spPr>
        <p:txBody>
          <a:bodyPr anchor="t">
            <a:normAutofit fontScale="90000"/>
          </a:bodyPr>
          <a:lstStyle/>
          <a:p>
            <a:r>
              <a:rPr lang="en-US" sz="3500">
                <a:solidFill>
                  <a:srgbClr val="0070C0"/>
                </a:solidFill>
                <a:cs typeface="Gill Sans"/>
              </a:rPr>
              <a:t>All Are Welcome Here</a:t>
            </a:r>
            <a:br>
              <a:rPr lang="en-US" sz="3500"/>
            </a:br>
            <a:br>
              <a:rPr lang="en-US" sz="3500"/>
            </a:br>
            <a:br>
              <a:rPr lang="en-US" sz="3500"/>
            </a:br>
            <a:br>
              <a:rPr lang="en-US" sz="3500"/>
            </a:br>
            <a:br>
              <a:rPr lang="en-US" sz="3500"/>
            </a:br>
            <a:br>
              <a:rPr lang="en-US" sz="3500"/>
            </a:br>
            <a:br>
              <a:rPr lang="en-US" sz="3500"/>
            </a:br>
            <a:br>
              <a:rPr lang="en-US" sz="3500"/>
            </a:br>
            <a:br>
              <a:rPr lang="en-US" sz="3500"/>
            </a:br>
            <a:br>
              <a:rPr lang="en-US" sz="3500"/>
            </a:br>
            <a:br>
              <a:rPr lang="en-US" sz="3500"/>
            </a:br>
            <a:br>
              <a:rPr lang="en-US" sz="3500"/>
            </a:br>
            <a:br>
              <a:rPr lang="en-US" sz="3500"/>
            </a:br>
            <a:r>
              <a:rPr lang="en-US" sz="2000">
                <a:solidFill>
                  <a:srgbClr val="0070C0"/>
                </a:solidFill>
                <a:cs typeface="Gill Sans"/>
              </a:rPr>
              <a:t>Human Relations, Diversity &amp; Equity</a:t>
            </a:r>
            <a:br>
              <a:rPr lang="en-US" sz="2000"/>
            </a:br>
            <a:r>
              <a:rPr lang="en-US" sz="2000">
                <a:solidFill>
                  <a:srgbClr val="0070C0"/>
                </a:solidFill>
                <a:cs typeface="Gill Sans"/>
              </a:rPr>
              <a:t>Student Support and  Attendance Services</a:t>
            </a:r>
            <a:br>
              <a:rPr lang="en-US" sz="2000"/>
            </a:br>
            <a:endParaRPr lang="en-US" sz="2000">
              <a:solidFill>
                <a:srgbClr val="0070C0"/>
              </a:solidFill>
            </a:endParaRPr>
          </a:p>
        </p:txBody>
      </p:sp>
      <p:pic>
        <p:nvPicPr>
          <p:cNvPr id="5" name="Picture 4" descr="Logo&#10;&#10;Description automatically generated">
            <a:extLst>
              <a:ext uri="{FF2B5EF4-FFF2-40B4-BE49-F238E27FC236}">
                <a16:creationId xmlns:a16="http://schemas.microsoft.com/office/drawing/2014/main" id="{429FDA76-227C-D79D-B0B8-2CC69A724F91}"/>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0166" y="5597492"/>
            <a:ext cx="1123950" cy="1123950"/>
          </a:xfrm>
          <a:prstGeom prst="rect">
            <a:avLst/>
          </a:prstGeom>
          <a:solidFill>
            <a:srgbClr val="FFFFFF"/>
          </a:solidFill>
          <a:ln>
            <a:noFill/>
          </a:ln>
        </p:spPr>
      </p:pic>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1513581" y="597067"/>
            <a:ext cx="8768625" cy="1149325"/>
          </a:xfrm>
        </p:spPr>
        <p:txBody>
          <a:bodyPr vert="horz" lIns="0" tIns="45720" rIns="91440" bIns="45720" rtlCol="0" anchor="ctr">
            <a:normAutofit/>
          </a:bodyPr>
          <a:lstStyle/>
          <a:p>
            <a:r>
              <a:rPr lang="en-US" sz="3700" b="1" i="0" kern="1200" spc="-150">
                <a:latin typeface="+mj-lt"/>
                <a:ea typeface="+mj-ea"/>
                <a:cs typeface="Gill Sans" panose="020B0502020104020203" pitchFamily="34" charset="-79"/>
              </a:rPr>
              <a:t>What Should </a:t>
            </a:r>
            <a:br>
              <a:rPr lang="en-US" sz="3700" b="1" i="0" kern="1200" spc="-150">
                <a:latin typeface="+mj-lt"/>
                <a:ea typeface="+mj-ea"/>
                <a:cs typeface="Gill Sans" panose="020B0502020104020203" pitchFamily="34" charset="-79"/>
              </a:rPr>
            </a:br>
            <a:r>
              <a:rPr lang="en-US" sz="3700" b="1" i="0" kern="1200" spc="-150">
                <a:latin typeface="+mj-lt"/>
                <a:ea typeface="+mj-ea"/>
                <a:cs typeface="Gill Sans" panose="020B0502020104020203" pitchFamily="34" charset="-79"/>
              </a:rPr>
              <a:t>I Do?</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6268217" y="3664721"/>
            <a:ext cx="5136098" cy="2376565"/>
          </a:xfrm>
        </p:spPr>
        <p:txBody>
          <a:bodyPr vert="horz" lIns="0" tIns="45720" rIns="91440" bIns="45720" rtlCol="0" anchor="t">
            <a:normAutofit/>
          </a:bodyPr>
          <a:lstStyle/>
          <a:p>
            <a:r>
              <a:rPr lang="en-US" sz="4000" b="0" i="0" kern="1200">
                <a:latin typeface="+mn-lt"/>
                <a:ea typeface="+mn-ea"/>
                <a:cs typeface="Arial"/>
              </a:rPr>
              <a:t>My friend has two moms. Will that make him gay?</a:t>
            </a:r>
          </a:p>
          <a:p>
            <a:endParaRPr lang="en-US" b="0" i="0" kern="1200">
              <a:latin typeface="+mn-lt"/>
              <a:ea typeface="+mn-ea"/>
              <a:cs typeface="Arial" panose="020B0604020202020204" pitchFamily="34" charset="0"/>
            </a:endParaRPr>
          </a:p>
        </p:txBody>
      </p:sp>
      <p:sp>
        <p:nvSpPr>
          <p:cNvPr id="20" name="Text Placeholder 7">
            <a:extLst>
              <a:ext uri="{FF2B5EF4-FFF2-40B4-BE49-F238E27FC236}">
                <a16:creationId xmlns:a16="http://schemas.microsoft.com/office/drawing/2014/main" id="{BEE8C66B-3DE3-40C9-853F-9EF0AD2BA793}"/>
              </a:ext>
            </a:extLst>
          </p:cNvPr>
          <p:cNvSpPr>
            <a:spLocks noGrp="1"/>
          </p:cNvSpPr>
          <p:nvPr>
            <p:ph type="body" sz="quarter" idx="16"/>
          </p:nvPr>
        </p:nvSpPr>
        <p:spPr>
          <a:xfrm>
            <a:off x="197660" y="6410016"/>
            <a:ext cx="6336704" cy="382749"/>
          </a:xfrm>
        </p:spPr>
        <p:txBody>
          <a:bodyPr/>
          <a:lstStyle/>
          <a:p>
            <a:r>
              <a:rPr lang="en-US">
                <a:cs typeface="Arial"/>
              </a:rPr>
              <a:t>Neil Patrick Harris, his partner David Burtka, and their kids. </a:t>
            </a:r>
            <a:endParaRPr lang="en-US"/>
          </a:p>
        </p:txBody>
      </p:sp>
      <p:pic>
        <p:nvPicPr>
          <p:cNvPr id="5" name="Picture Placeholder 4" descr="A group of people posing for a photo&#10;&#10;Description automatically generated">
            <a:extLst>
              <a:ext uri="{FF2B5EF4-FFF2-40B4-BE49-F238E27FC236}">
                <a16:creationId xmlns:a16="http://schemas.microsoft.com/office/drawing/2014/main" id="{34B95728-D2AB-7E07-920A-187DCDF575AA}"/>
              </a:ext>
            </a:extLst>
          </p:cNvPr>
          <p:cNvPicPr>
            <a:picLocks noGrp="1" noChangeAspect="1"/>
          </p:cNvPicPr>
          <p:nvPr>
            <p:ph type="pic" sz="quarter" idx="11"/>
          </p:nvPr>
        </p:nvPicPr>
        <p:blipFill>
          <a:blip r:embed="rId3"/>
          <a:srcRect l="21848" r="21848"/>
          <a:stretch>
            <a:fillRect/>
          </a:stretch>
        </p:blipFill>
        <p:spPr>
          <a:xfrm>
            <a:off x="1493012" y="2915293"/>
            <a:ext cx="3502306" cy="3502306"/>
          </a:xfrm>
        </p:spPr>
      </p:pic>
    </p:spTree>
    <p:extLst>
      <p:ext uri="{BB962C8B-B14F-4D97-AF65-F5344CB8AC3E}">
        <p14:creationId xmlns:p14="http://schemas.microsoft.com/office/powerpoint/2010/main" val="2754326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838200" y="1659770"/>
            <a:ext cx="3085618" cy="1325563"/>
          </a:xfrm>
        </p:spPr>
        <p:txBody>
          <a:bodyPr vert="horz" lIns="0" tIns="45720" rIns="91440" bIns="45720" rtlCol="0" anchor="t">
            <a:normAutofit/>
          </a:bodyPr>
          <a:lstStyle/>
          <a:p>
            <a:r>
              <a:rPr lang="en-US" b="1" i="0" kern="1200" spc="-150"/>
              <a:t>What Should </a:t>
            </a:r>
            <a:br>
              <a:rPr lang="en-US" b="1" i="0" kern="1200" spc="-150"/>
            </a:br>
            <a:r>
              <a:rPr lang="en-US" b="1" i="0" kern="1200" spc="-150"/>
              <a:t>I Do?</a:t>
            </a:r>
          </a:p>
        </p:txBody>
      </p:sp>
      <p:sp>
        <p:nvSpPr>
          <p:cNvPr id="18" name="Text Placeholder 4">
            <a:extLst>
              <a:ext uri="{FF2B5EF4-FFF2-40B4-BE49-F238E27FC236}">
                <a16:creationId xmlns:a16="http://schemas.microsoft.com/office/drawing/2014/main" id="{8B5F8E13-76C9-467F-A403-722E9E29D46C}"/>
              </a:ext>
            </a:extLst>
          </p:cNvPr>
          <p:cNvSpPr>
            <a:spLocks noGrp="1"/>
          </p:cNvSpPr>
          <p:nvPr>
            <p:ph type="body" sz="quarter" idx="15"/>
          </p:nvPr>
        </p:nvSpPr>
        <p:spPr>
          <a:xfrm>
            <a:off x="5359078" y="1588155"/>
            <a:ext cx="6121722" cy="1397178"/>
          </a:xfrm>
        </p:spPr>
        <p:txBody>
          <a:bodyPr vert="horz" lIns="0" tIns="0" rIns="91440" bIns="45720" rtlCol="0" anchor="t">
            <a:normAutofit/>
          </a:bodyPr>
          <a:lstStyle/>
          <a:p>
            <a:r>
              <a:rPr lang="en-US" sz="2800">
                <a:ea typeface="+mn-lt"/>
                <a:cs typeface="+mn-lt"/>
              </a:rPr>
              <a:t>Can you tell if someone is gay?</a:t>
            </a:r>
            <a:endParaRPr lang="en-US" sz="2400"/>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6"/>
          </p:nvPr>
        </p:nvSpPr>
        <p:spPr>
          <a:xfrm>
            <a:off x="838200" y="3737092"/>
            <a:ext cx="3085618" cy="2663707"/>
          </a:xfrm>
        </p:spPr>
        <p:txBody>
          <a:bodyPr vert="horz" lIns="0" tIns="45720" rIns="91440" bIns="45720" rtlCol="0" anchor="t">
            <a:normAutofit/>
          </a:bodyPr>
          <a:lstStyle/>
          <a:p>
            <a:endParaRPr lang="en-US" sz="2400" b="0" i="0" kern="1200"/>
          </a:p>
          <a:p>
            <a:endParaRPr lang="en-US" b="0" i="0" kern="1200"/>
          </a:p>
        </p:txBody>
      </p:sp>
      <p:pic>
        <p:nvPicPr>
          <p:cNvPr id="2050" name="Picture 2" descr="303,311 Teenagers Stock Vector Illustration and Royalty Free Teenagers  Clipart">
            <a:extLst>
              <a:ext uri="{FF2B5EF4-FFF2-40B4-BE49-F238E27FC236}">
                <a16:creationId xmlns:a16="http://schemas.microsoft.com/office/drawing/2014/main" id="{34D31697-B28E-B841-3616-52E02AC78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850" y="2286744"/>
            <a:ext cx="7328150" cy="472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963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2991E7A4-5B2B-4CD8-A608-6727154BBB07}"/>
              </a:ext>
            </a:extLst>
          </p:cNvPr>
          <p:cNvSpPr>
            <a:spLocks noGrp="1"/>
          </p:cNvSpPr>
          <p:nvPr>
            <p:ph type="title"/>
          </p:nvPr>
        </p:nvSpPr>
        <p:spPr>
          <a:xfrm>
            <a:off x="769354" y="2596916"/>
            <a:ext cx="4385841" cy="1325563"/>
          </a:xfrm>
        </p:spPr>
        <p:txBody>
          <a:bodyPr/>
          <a:lstStyle/>
          <a:p>
            <a:r>
              <a:rPr lang="en-US">
                <a:cs typeface="Gill Sans"/>
              </a:rPr>
              <a:t>Names and Pronouns</a:t>
            </a:r>
            <a:endParaRPr lang="en-US"/>
          </a:p>
        </p:txBody>
      </p:sp>
      <p:pic>
        <p:nvPicPr>
          <p:cNvPr id="4098" name="Picture 2" descr="See the source image">
            <a:extLst>
              <a:ext uri="{FF2B5EF4-FFF2-40B4-BE49-F238E27FC236}">
                <a16:creationId xmlns:a16="http://schemas.microsoft.com/office/drawing/2014/main" id="{8C49B066-1C33-4112-9530-B124CC561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81" r="7308" b="1"/>
          <a:stretch/>
        </p:blipFill>
        <p:spPr bwMode="auto">
          <a:xfrm>
            <a:off x="6096000" y="1"/>
            <a:ext cx="6096000" cy="6858000"/>
          </a:xfrm>
          <a:prstGeom prst="rect">
            <a:avLst/>
          </a:prstGeom>
          <a:solidFill>
            <a:srgbClr val="FFFFFF"/>
          </a:solidFill>
        </p:spPr>
      </p:pic>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1"/>
          </p:nvPr>
        </p:nvSpPr>
        <p:spPr>
          <a:xfrm>
            <a:off x="769353" y="4097453"/>
            <a:ext cx="4385841" cy="1801812"/>
          </a:xfrm>
        </p:spPr>
        <p:txBody>
          <a:bodyPr vert="horz" lIns="91440" tIns="45720" rIns="91440" bIns="45720" rtlCol="0" anchor="t">
            <a:noAutofit/>
          </a:bodyPr>
          <a:lstStyle/>
          <a:p>
            <a:r>
              <a:rPr lang="en-US" sz="2000">
                <a:cs typeface="Arial"/>
              </a:rPr>
              <a:t>Using correct names &amp; pronouns shows respect.</a:t>
            </a:r>
          </a:p>
          <a:p>
            <a:endParaRPr lang="en-US" sz="2000"/>
          </a:p>
          <a:p>
            <a:r>
              <a:rPr lang="en-US" sz="2000" i="1">
                <a:cs typeface="Arial"/>
              </a:rPr>
              <a:t>Hi, my name is Judy and I use she/her pronouns. What about you?</a:t>
            </a:r>
          </a:p>
        </p:txBody>
      </p:sp>
      <p:pic>
        <p:nvPicPr>
          <p:cNvPr id="6" name="Picture Placeholder 5"/>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 b="5"/>
          <a:stretch/>
        </p:blipFill>
        <p:spPr>
          <a:xfrm>
            <a:off x="1163961" y="-1097"/>
            <a:ext cx="2750580" cy="2736973"/>
          </a:xfrm>
          <a:noFill/>
        </p:spPr>
      </p:pic>
    </p:spTree>
    <p:extLst>
      <p:ext uri="{BB962C8B-B14F-4D97-AF65-F5344CB8AC3E}">
        <p14:creationId xmlns:p14="http://schemas.microsoft.com/office/powerpoint/2010/main" val="268795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a:t>Big Picture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sz="2400"/>
              <a:t>WE ACCEPT EVERYONE!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435" y="387826"/>
            <a:ext cx="4712616" cy="6242845"/>
          </a:xfrm>
          <a:prstGeom prst="rect">
            <a:avLst/>
          </a:prstGeom>
        </p:spPr>
      </p:pic>
      <p:pic>
        <p:nvPicPr>
          <p:cNvPr id="5122" name="Picture 2" descr="Image result for mixed group of teens">
            <a:extLst>
              <a:ext uri="{FF2B5EF4-FFF2-40B4-BE49-F238E27FC236}">
                <a16:creationId xmlns:a16="http://schemas.microsoft.com/office/drawing/2014/main" id="{56D35E44-F3B5-40F5-933F-843F53869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74" y="3497249"/>
            <a:ext cx="4607291" cy="313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60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a:xfrm>
            <a:off x="6295131" y="879710"/>
            <a:ext cx="4801847" cy="755650"/>
          </a:xfrm>
        </p:spPr>
        <p:txBody>
          <a:bodyPr anchor="ctr">
            <a:normAutofit/>
          </a:bodyPr>
          <a:lstStyle/>
          <a:p>
            <a:r>
              <a:rPr lang="en-US"/>
              <a:t>LAUSD School Mental Health Hotline: 213.241.3840</a:t>
            </a:r>
          </a:p>
          <a:p>
            <a:endParaRPr lang="en-US"/>
          </a:p>
        </p:txBody>
      </p:sp>
      <p:sp>
        <p:nvSpPr>
          <p:cNvPr id="21" name="Text Placeholder 20"/>
          <p:cNvSpPr>
            <a:spLocks noGrp="1"/>
          </p:cNvSpPr>
          <p:nvPr>
            <p:ph type="body" sz="quarter" idx="13"/>
          </p:nvPr>
        </p:nvSpPr>
        <p:spPr>
          <a:xfrm>
            <a:off x="6295131" y="1956155"/>
            <a:ext cx="4801847" cy="755650"/>
          </a:xfrm>
        </p:spPr>
        <p:txBody>
          <a:bodyPr anchor="ctr">
            <a:normAutofit/>
          </a:bodyPr>
          <a:lstStyle/>
          <a:p>
            <a:pPr>
              <a:spcAft>
                <a:spcPts val="600"/>
              </a:spcAft>
            </a:pPr>
            <a:r>
              <a:rPr lang="en-US"/>
              <a:t>The Trevor Project: </a:t>
            </a:r>
            <a:r>
              <a:rPr lang="en-US">
                <a:hlinkClick r:id="rId3"/>
              </a:rPr>
              <a:t>https://www.thetrevorproject.org/</a:t>
            </a:r>
            <a:endParaRPr lang="en-US"/>
          </a:p>
          <a:p>
            <a:pPr>
              <a:spcAft>
                <a:spcPts val="600"/>
              </a:spcAft>
            </a:pPr>
            <a:r>
              <a:rPr lang="en-US" err="1"/>
              <a:t>Teenline</a:t>
            </a:r>
            <a:r>
              <a:rPr lang="en-US"/>
              <a:t>: </a:t>
            </a:r>
            <a:r>
              <a:rPr lang="en-US">
                <a:hlinkClick r:id="rId4"/>
              </a:rPr>
              <a:t>https://teenlineonline.org/</a:t>
            </a:r>
            <a:endParaRPr lang="en-US"/>
          </a:p>
        </p:txBody>
      </p:sp>
      <p:sp>
        <p:nvSpPr>
          <p:cNvPr id="23" name="Text Placeholder 22"/>
          <p:cNvSpPr>
            <a:spLocks noGrp="1"/>
          </p:cNvSpPr>
          <p:nvPr>
            <p:ph type="body" sz="quarter" idx="14"/>
          </p:nvPr>
        </p:nvSpPr>
        <p:spPr>
          <a:xfrm>
            <a:off x="6295131" y="3032600"/>
            <a:ext cx="4801847" cy="755650"/>
          </a:xfrm>
        </p:spPr>
        <p:txBody>
          <a:bodyPr anchor="ctr">
            <a:normAutofit/>
          </a:bodyPr>
          <a:lstStyle/>
          <a:p>
            <a:pPr>
              <a:spcAft>
                <a:spcPts val="600"/>
              </a:spcAft>
            </a:pPr>
            <a:r>
              <a:rPr lang="en-US"/>
              <a:t>National Suicide Hotline: 1.800.273.8255</a:t>
            </a:r>
          </a:p>
        </p:txBody>
      </p:sp>
      <p:sp>
        <p:nvSpPr>
          <p:cNvPr id="22" name="Text Placeholder 21"/>
          <p:cNvSpPr>
            <a:spLocks noGrp="1"/>
          </p:cNvSpPr>
          <p:nvPr>
            <p:ph type="body" sz="quarter" idx="15"/>
          </p:nvPr>
        </p:nvSpPr>
        <p:spPr>
          <a:xfrm>
            <a:off x="6295131" y="4109045"/>
            <a:ext cx="4801847" cy="755650"/>
          </a:xfrm>
        </p:spPr>
        <p:txBody>
          <a:bodyPr anchor="ctr">
            <a:normAutofit/>
          </a:bodyPr>
          <a:lstStyle/>
          <a:p>
            <a:pPr>
              <a:spcAft>
                <a:spcPts val="600"/>
              </a:spcAft>
            </a:pPr>
            <a:r>
              <a:rPr lang="en-US"/>
              <a:t>GSA Network </a:t>
            </a:r>
            <a:r>
              <a:rPr lang="en-US">
                <a:hlinkClick r:id="rId5"/>
              </a:rPr>
              <a:t>https://gsanetwork.org/</a:t>
            </a:r>
            <a:endParaRPr lang="en-US"/>
          </a:p>
          <a:p>
            <a:pPr>
              <a:spcAft>
                <a:spcPts val="600"/>
              </a:spcAft>
            </a:pPr>
            <a:r>
              <a:rPr lang="en-US"/>
              <a:t>Gender Spectrum; </a:t>
            </a:r>
            <a:r>
              <a:rPr lang="en-US">
                <a:hlinkClick r:id="rId6"/>
              </a:rPr>
              <a:t>https://www.genderspectrum.org/</a:t>
            </a:r>
            <a:endParaRPr lang="en-US"/>
          </a:p>
          <a:p>
            <a:pPr>
              <a:spcAft>
                <a:spcPts val="600"/>
              </a:spcAft>
            </a:pPr>
            <a:endParaRPr lang="en-US"/>
          </a:p>
        </p:txBody>
      </p:sp>
      <p:sp>
        <p:nvSpPr>
          <p:cNvPr id="32" name="Text Placeholder 7">
            <a:extLst>
              <a:ext uri="{FF2B5EF4-FFF2-40B4-BE49-F238E27FC236}">
                <a16:creationId xmlns:a16="http://schemas.microsoft.com/office/drawing/2014/main" id="{BE8C4E52-D0B9-4887-95DB-686C7A128893}"/>
              </a:ext>
            </a:extLst>
          </p:cNvPr>
          <p:cNvSpPr>
            <a:spLocks noGrp="1"/>
          </p:cNvSpPr>
          <p:nvPr>
            <p:ph type="body" sz="quarter" idx="17"/>
          </p:nvPr>
        </p:nvSpPr>
        <p:spPr>
          <a:xfrm>
            <a:off x="5084074" y="879710"/>
            <a:ext cx="741082" cy="755650"/>
          </a:xfrm>
        </p:spPr>
        <p:txBody>
          <a:bodyPr/>
          <a:lstStyle/>
          <a:p>
            <a:endParaRPr lang="en-US"/>
          </a:p>
        </p:txBody>
      </p:sp>
      <p:sp>
        <p:nvSpPr>
          <p:cNvPr id="34" name="Text Placeholder 8">
            <a:extLst>
              <a:ext uri="{FF2B5EF4-FFF2-40B4-BE49-F238E27FC236}">
                <a16:creationId xmlns:a16="http://schemas.microsoft.com/office/drawing/2014/main" id="{F7661412-D753-4A8F-AB9E-A6FC211837A4}"/>
              </a:ext>
            </a:extLst>
          </p:cNvPr>
          <p:cNvSpPr>
            <a:spLocks noGrp="1"/>
          </p:cNvSpPr>
          <p:nvPr>
            <p:ph type="body" sz="quarter" idx="18"/>
          </p:nvPr>
        </p:nvSpPr>
        <p:spPr>
          <a:xfrm>
            <a:off x="5084074" y="1956155"/>
            <a:ext cx="741082" cy="755650"/>
          </a:xfrm>
        </p:spPr>
        <p:txBody>
          <a:bodyPr/>
          <a:lstStyle/>
          <a:p>
            <a:endParaRPr lang="en-US"/>
          </a:p>
        </p:txBody>
      </p:sp>
      <p:sp>
        <p:nvSpPr>
          <p:cNvPr id="36" name="Text Placeholder 9">
            <a:extLst>
              <a:ext uri="{FF2B5EF4-FFF2-40B4-BE49-F238E27FC236}">
                <a16:creationId xmlns:a16="http://schemas.microsoft.com/office/drawing/2014/main" id="{E579335C-37BE-4281-83FC-48EC3F573066}"/>
              </a:ext>
            </a:extLst>
          </p:cNvPr>
          <p:cNvSpPr>
            <a:spLocks noGrp="1"/>
          </p:cNvSpPr>
          <p:nvPr>
            <p:ph type="body" sz="quarter" idx="19"/>
          </p:nvPr>
        </p:nvSpPr>
        <p:spPr>
          <a:xfrm>
            <a:off x="5084074" y="3032600"/>
            <a:ext cx="741082" cy="755650"/>
          </a:xfrm>
        </p:spPr>
        <p:txBody>
          <a:bodyPr/>
          <a:lstStyle/>
          <a:p>
            <a:endParaRPr lang="en-US"/>
          </a:p>
        </p:txBody>
      </p:sp>
      <p:sp>
        <p:nvSpPr>
          <p:cNvPr id="38" name="Text Placeholder 10">
            <a:extLst>
              <a:ext uri="{FF2B5EF4-FFF2-40B4-BE49-F238E27FC236}">
                <a16:creationId xmlns:a16="http://schemas.microsoft.com/office/drawing/2014/main" id="{297B8B4C-AF5C-4803-B6ED-5F281B93AC47}"/>
              </a:ext>
            </a:extLst>
          </p:cNvPr>
          <p:cNvSpPr>
            <a:spLocks noGrp="1"/>
          </p:cNvSpPr>
          <p:nvPr>
            <p:ph type="body" sz="quarter" idx="20"/>
          </p:nvPr>
        </p:nvSpPr>
        <p:spPr>
          <a:xfrm>
            <a:off x="5084074" y="4109045"/>
            <a:ext cx="741082" cy="755650"/>
          </a:xfrm>
        </p:spPr>
        <p:txBody>
          <a:bodyPr/>
          <a:lstStyle/>
          <a:p>
            <a:endParaRPr lang="en-US"/>
          </a:p>
        </p:txBody>
      </p:sp>
      <p:sp>
        <p:nvSpPr>
          <p:cNvPr id="10" name="Title 9"/>
          <p:cNvSpPr>
            <a:spLocks noGrp="1"/>
          </p:cNvSpPr>
          <p:nvPr>
            <p:ph type="title"/>
          </p:nvPr>
        </p:nvSpPr>
        <p:spPr>
          <a:xfrm>
            <a:off x="323162" y="2856504"/>
            <a:ext cx="4017103" cy="2263774"/>
          </a:xfrm>
        </p:spPr>
        <p:txBody>
          <a:bodyPr anchor="b">
            <a:normAutofit/>
          </a:bodyPr>
          <a:lstStyle/>
          <a:p>
            <a:pPr algn="ctr"/>
            <a:r>
              <a:rPr lang="en-US" sz="4000">
                <a:cs typeface="Gill Sans"/>
              </a:rPr>
              <a:t>For additional Support:</a:t>
            </a:r>
            <a:endParaRPr lang="en-US"/>
          </a:p>
        </p:txBody>
      </p:sp>
    </p:spTree>
    <p:extLst>
      <p:ext uri="{BB962C8B-B14F-4D97-AF65-F5344CB8AC3E}">
        <p14:creationId xmlns:p14="http://schemas.microsoft.com/office/powerpoint/2010/main" val="170396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660D4-34FA-6390-2B7F-CE5F9CD1766A}"/>
              </a:ext>
            </a:extLst>
          </p:cNvPr>
          <p:cNvPicPr>
            <a:picLocks noChangeAspect="1"/>
          </p:cNvPicPr>
          <p:nvPr/>
        </p:nvPicPr>
        <p:blipFill>
          <a:blip r:embed="rId3"/>
          <a:srcRect t="615" r="-1" b="-1"/>
          <a:stretch>
            <a:fillRect/>
          </a:stretch>
        </p:blipFill>
        <p:spPr>
          <a:xfrm>
            <a:off x="5295899" y="4288"/>
            <a:ext cx="6896100" cy="6853712"/>
          </a:xfrm>
          <a:prstGeom prst="rect">
            <a:avLst/>
          </a:prstGeom>
          <a:noFill/>
        </p:spPr>
      </p:pic>
      <p:sp>
        <p:nvSpPr>
          <p:cNvPr id="10" name="Title 1">
            <a:extLst>
              <a:ext uri="{FF2B5EF4-FFF2-40B4-BE49-F238E27FC236}">
                <a16:creationId xmlns:a16="http://schemas.microsoft.com/office/drawing/2014/main" id="{B9165A16-58B3-46B5-86F6-ED1C19714B93}"/>
              </a:ext>
            </a:extLst>
          </p:cNvPr>
          <p:cNvSpPr>
            <a:spLocks noGrp="1"/>
          </p:cNvSpPr>
          <p:nvPr>
            <p:ph type="title"/>
          </p:nvPr>
        </p:nvSpPr>
        <p:spPr>
          <a:xfrm>
            <a:off x="798690" y="2040520"/>
            <a:ext cx="4120444" cy="1818655"/>
          </a:xfrm>
        </p:spPr>
        <p:txBody>
          <a:bodyPr anchor="b">
            <a:normAutofit/>
          </a:bodyPr>
          <a:lstStyle/>
          <a:p>
            <a:r>
              <a:rPr lang="en-US" sz="4300"/>
              <a:t>Teacher Feedback Survey</a:t>
            </a:r>
          </a:p>
        </p:txBody>
      </p:sp>
    </p:spTree>
    <p:extLst>
      <p:ext uri="{BB962C8B-B14F-4D97-AF65-F5344CB8AC3E}">
        <p14:creationId xmlns:p14="http://schemas.microsoft.com/office/powerpoint/2010/main" val="250555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 page&#10;&#10;AI-generated content may be incorrect.">
            <a:extLst>
              <a:ext uri="{FF2B5EF4-FFF2-40B4-BE49-F238E27FC236}">
                <a16:creationId xmlns:a16="http://schemas.microsoft.com/office/drawing/2014/main" id="{041A69F4-1BC0-19F2-44DA-8217D550FBE7}"/>
              </a:ext>
            </a:extLst>
          </p:cNvPr>
          <p:cNvPicPr>
            <a:picLocks noChangeAspect="1"/>
          </p:cNvPicPr>
          <p:nvPr/>
        </p:nvPicPr>
        <p:blipFill>
          <a:blip r:embed="rId2"/>
          <a:stretch>
            <a:fillRect/>
          </a:stretch>
        </p:blipFill>
        <p:spPr>
          <a:xfrm>
            <a:off x="0" y="264868"/>
            <a:ext cx="12192000" cy="4968239"/>
          </a:xfrm>
          <a:prstGeom prst="rect">
            <a:avLst/>
          </a:prstGeom>
          <a:noFill/>
        </p:spPr>
      </p:pic>
      <p:sp>
        <p:nvSpPr>
          <p:cNvPr id="14" name="Text Placeholder 13"/>
          <p:cNvSpPr>
            <a:spLocks noGrp="1"/>
          </p:cNvSpPr>
          <p:nvPr>
            <p:ph type="title"/>
          </p:nvPr>
        </p:nvSpPr>
        <p:spPr>
          <a:xfrm>
            <a:off x="853440" y="5688402"/>
            <a:ext cx="8717280" cy="823070"/>
          </a:xfrm>
        </p:spPr>
        <p:txBody>
          <a:bodyPr anchor="ctr">
            <a:normAutofit fontScale="90000"/>
          </a:bodyPr>
          <a:lstStyle/>
          <a:p>
            <a:br>
              <a:rPr lang="en-US" sz="1400">
                <a:latin typeface="+mn-lt"/>
              </a:rPr>
            </a:br>
            <a:br>
              <a:rPr lang="en-US" sz="1400">
                <a:latin typeface="+mn-lt"/>
              </a:rPr>
            </a:br>
            <a:r>
              <a:rPr lang="en-US" sz="1800">
                <a:latin typeface="+mn-lt"/>
                <a:cs typeface="Gill Sans"/>
              </a:rPr>
              <a:t>For additional resources</a:t>
            </a:r>
            <a:br>
              <a:rPr lang="en-US" sz="1800">
                <a:latin typeface="+mn-lt"/>
                <a:cs typeface="Gill Sans"/>
              </a:rPr>
            </a:br>
            <a:r>
              <a:rPr lang="en-US" sz="1800">
                <a:latin typeface="+mn-lt"/>
                <a:cs typeface="Gill Sans"/>
              </a:rPr>
              <a:t>visit us at: </a:t>
            </a:r>
            <a:r>
              <a:rPr lang="en-US" sz="1800">
                <a:latin typeface="+mn-lt"/>
                <a:cs typeface="Gill Sans"/>
                <a:hlinkClick r:id="rId3"/>
              </a:rPr>
              <a:t>https://www.lausd.org/human-relations</a:t>
            </a:r>
            <a:r>
              <a:rPr lang="en-US" sz="1800">
                <a:latin typeface="+mn-lt"/>
                <a:cs typeface="Gill Sans"/>
              </a:rPr>
              <a:t> </a:t>
            </a:r>
            <a:br>
              <a:rPr lang="en-US" sz="1800">
                <a:latin typeface="+mn-lt"/>
              </a:rPr>
            </a:br>
            <a:endParaRPr lang="en-US" sz="1800">
              <a:latin typeface="+mn-lt"/>
            </a:endParaRPr>
          </a:p>
          <a:p>
            <a:endParaRPr lang="en-US" sz="1400"/>
          </a:p>
          <a:p>
            <a:endParaRPr lang="en-US" sz="1400"/>
          </a:p>
        </p:txBody>
      </p:sp>
    </p:spTree>
    <p:extLst>
      <p:ext uri="{BB962C8B-B14F-4D97-AF65-F5344CB8AC3E}">
        <p14:creationId xmlns:p14="http://schemas.microsoft.com/office/powerpoint/2010/main" val="123528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lose up of a sign&#10;&#10;Description automatically generated">
            <a:extLst>
              <a:ext uri="{FF2B5EF4-FFF2-40B4-BE49-F238E27FC236}">
                <a16:creationId xmlns:a16="http://schemas.microsoft.com/office/drawing/2014/main" id="{4BABF2F7-4A6E-4E2E-97A5-112C682A885C}"/>
              </a:ext>
            </a:extLst>
          </p:cNvPr>
          <p:cNvPicPr>
            <a:picLocks noGrp="1" noChangeAspect="1"/>
          </p:cNvPicPr>
          <p:nvPr>
            <p:ph type="pic" sz="quarter" idx="12"/>
          </p:nvPr>
        </p:nvPicPr>
        <p:blipFill rotWithShape="1">
          <a:blip r:embed="rId2"/>
          <a:srcRect l="12771" r="15624"/>
          <a:stretch/>
        </p:blipFill>
        <p:spPr>
          <a:xfrm>
            <a:off x="1" y="10"/>
            <a:ext cx="4910666" cy="6857990"/>
          </a:xfrm>
          <a:noFill/>
        </p:spPr>
      </p:pic>
      <p:sp>
        <p:nvSpPr>
          <p:cNvPr id="10" name="Text Placeholder 2">
            <a:extLst>
              <a:ext uri="{FF2B5EF4-FFF2-40B4-BE49-F238E27FC236}">
                <a16:creationId xmlns:a16="http://schemas.microsoft.com/office/drawing/2014/main" id="{4A16CD2D-196F-493C-B62B-9356FB495685}"/>
              </a:ext>
            </a:extLst>
          </p:cNvPr>
          <p:cNvSpPr>
            <a:spLocks noGrp="1"/>
          </p:cNvSpPr>
          <p:nvPr>
            <p:ph type="body" sz="quarter" idx="11"/>
          </p:nvPr>
        </p:nvSpPr>
        <p:spPr>
          <a:xfrm>
            <a:off x="6295131" y="879710"/>
            <a:ext cx="4801847" cy="755650"/>
          </a:xfrm>
        </p:spPr>
        <p:txBody>
          <a:bodyPr/>
          <a:lstStyle/>
          <a:p>
            <a:r>
              <a:rPr lang="en-US">
                <a:cs typeface="Arial"/>
              </a:rPr>
              <a:t>Swim with sharks</a:t>
            </a:r>
            <a:endParaRPr lang="en-US"/>
          </a:p>
        </p:txBody>
      </p:sp>
      <p:sp>
        <p:nvSpPr>
          <p:cNvPr id="12" name="Text Placeholder 3">
            <a:extLst>
              <a:ext uri="{FF2B5EF4-FFF2-40B4-BE49-F238E27FC236}">
                <a16:creationId xmlns:a16="http://schemas.microsoft.com/office/drawing/2014/main" id="{C27D39B7-5761-4DF8-9EC4-F21AB5079EF8}"/>
              </a:ext>
            </a:extLst>
          </p:cNvPr>
          <p:cNvSpPr>
            <a:spLocks noGrp="1"/>
          </p:cNvSpPr>
          <p:nvPr>
            <p:ph type="body" sz="quarter" idx="13"/>
          </p:nvPr>
        </p:nvSpPr>
        <p:spPr>
          <a:xfrm>
            <a:off x="6295131" y="1956155"/>
            <a:ext cx="4801847" cy="755650"/>
          </a:xfrm>
        </p:spPr>
        <p:txBody>
          <a:bodyPr/>
          <a:lstStyle/>
          <a:p>
            <a:r>
              <a:rPr lang="en-US">
                <a:cs typeface="Arial"/>
              </a:rPr>
              <a:t>Bungee jump </a:t>
            </a:r>
            <a:endParaRPr lang="en-US"/>
          </a:p>
        </p:txBody>
      </p:sp>
      <p:sp>
        <p:nvSpPr>
          <p:cNvPr id="14" name="Text Placeholder 4">
            <a:extLst>
              <a:ext uri="{FF2B5EF4-FFF2-40B4-BE49-F238E27FC236}">
                <a16:creationId xmlns:a16="http://schemas.microsoft.com/office/drawing/2014/main" id="{BFA83E1E-DB01-4114-B11C-9C80F023A25E}"/>
              </a:ext>
            </a:extLst>
          </p:cNvPr>
          <p:cNvSpPr>
            <a:spLocks noGrp="1"/>
          </p:cNvSpPr>
          <p:nvPr>
            <p:ph type="body" sz="quarter" idx="14"/>
          </p:nvPr>
        </p:nvSpPr>
        <p:spPr>
          <a:xfrm>
            <a:off x="6295131" y="3032600"/>
            <a:ext cx="4801847" cy="755650"/>
          </a:xfrm>
        </p:spPr>
        <p:txBody>
          <a:bodyPr/>
          <a:lstStyle/>
          <a:p>
            <a:r>
              <a:rPr lang="en-US">
                <a:cs typeface="Arial"/>
              </a:rPr>
              <a:t>Sky dive</a:t>
            </a:r>
            <a:endParaRPr lang="en-US"/>
          </a:p>
        </p:txBody>
      </p:sp>
      <p:sp>
        <p:nvSpPr>
          <p:cNvPr id="16" name="Text Placeholder 5">
            <a:extLst>
              <a:ext uri="{FF2B5EF4-FFF2-40B4-BE49-F238E27FC236}">
                <a16:creationId xmlns:a16="http://schemas.microsoft.com/office/drawing/2014/main" id="{0F84F994-4629-4A47-B4B4-107106337DF2}"/>
              </a:ext>
            </a:extLst>
          </p:cNvPr>
          <p:cNvSpPr>
            <a:spLocks noGrp="1"/>
          </p:cNvSpPr>
          <p:nvPr>
            <p:ph type="body" sz="quarter" idx="15"/>
          </p:nvPr>
        </p:nvSpPr>
        <p:spPr>
          <a:xfrm>
            <a:off x="6295131" y="4109045"/>
            <a:ext cx="4801847" cy="755650"/>
          </a:xfrm>
        </p:spPr>
        <p:txBody>
          <a:bodyPr/>
          <a:lstStyle/>
          <a:p>
            <a:r>
              <a:rPr lang="en-US">
                <a:cs typeface="Arial"/>
              </a:rPr>
              <a:t>Drive a race car</a:t>
            </a:r>
            <a:endParaRPr lang="en-US"/>
          </a:p>
        </p:txBody>
      </p:sp>
      <p:sp>
        <p:nvSpPr>
          <p:cNvPr id="18" name="Text Placeholder 6">
            <a:extLst>
              <a:ext uri="{FF2B5EF4-FFF2-40B4-BE49-F238E27FC236}">
                <a16:creationId xmlns:a16="http://schemas.microsoft.com/office/drawing/2014/main" id="{5F9DA2C2-4C97-407E-81B6-7DAAB56BCF59}"/>
              </a:ext>
            </a:extLst>
          </p:cNvPr>
          <p:cNvSpPr>
            <a:spLocks noGrp="1"/>
          </p:cNvSpPr>
          <p:nvPr>
            <p:ph type="body" sz="quarter" idx="16"/>
          </p:nvPr>
        </p:nvSpPr>
        <p:spPr>
          <a:xfrm>
            <a:off x="6295131" y="5185490"/>
            <a:ext cx="4801847" cy="755650"/>
          </a:xfrm>
        </p:spPr>
        <p:txBody>
          <a:bodyPr/>
          <a:lstStyle/>
          <a:p>
            <a:r>
              <a:rPr lang="en-US">
                <a:cs typeface="Arial"/>
              </a:rPr>
              <a:t>walk a tight rope 1o stories up</a:t>
            </a:r>
            <a:endParaRPr lang="en-US"/>
          </a:p>
        </p:txBody>
      </p:sp>
      <p:sp>
        <p:nvSpPr>
          <p:cNvPr id="20" name="Text Placeholder 7">
            <a:extLst>
              <a:ext uri="{FF2B5EF4-FFF2-40B4-BE49-F238E27FC236}">
                <a16:creationId xmlns:a16="http://schemas.microsoft.com/office/drawing/2014/main" id="{F1731D7F-425F-4BAD-9F4B-533C0E64C3BC}"/>
              </a:ext>
            </a:extLst>
          </p:cNvPr>
          <p:cNvSpPr>
            <a:spLocks noGrp="1"/>
          </p:cNvSpPr>
          <p:nvPr>
            <p:ph type="body" sz="quarter" idx="17"/>
          </p:nvPr>
        </p:nvSpPr>
        <p:spPr>
          <a:xfrm>
            <a:off x="5084074" y="879710"/>
            <a:ext cx="741082" cy="755650"/>
          </a:xfrm>
        </p:spPr>
        <p:txBody>
          <a:bodyPr/>
          <a:lstStyle/>
          <a:p>
            <a:endParaRPr lang="en-US"/>
          </a:p>
        </p:txBody>
      </p:sp>
      <p:sp>
        <p:nvSpPr>
          <p:cNvPr id="22" name="Text Placeholder 8">
            <a:extLst>
              <a:ext uri="{FF2B5EF4-FFF2-40B4-BE49-F238E27FC236}">
                <a16:creationId xmlns:a16="http://schemas.microsoft.com/office/drawing/2014/main" id="{F7B87BA8-D8CC-4A71-8722-B78648755F36}"/>
              </a:ext>
            </a:extLst>
          </p:cNvPr>
          <p:cNvSpPr>
            <a:spLocks noGrp="1"/>
          </p:cNvSpPr>
          <p:nvPr>
            <p:ph type="body" sz="quarter" idx="18"/>
          </p:nvPr>
        </p:nvSpPr>
        <p:spPr>
          <a:xfrm>
            <a:off x="5084074" y="1956155"/>
            <a:ext cx="741082" cy="755650"/>
          </a:xfrm>
        </p:spPr>
        <p:txBody>
          <a:bodyPr/>
          <a:lstStyle/>
          <a:p>
            <a:endParaRPr lang="en-US"/>
          </a:p>
        </p:txBody>
      </p:sp>
      <p:sp>
        <p:nvSpPr>
          <p:cNvPr id="24" name="Text Placeholder 9">
            <a:extLst>
              <a:ext uri="{FF2B5EF4-FFF2-40B4-BE49-F238E27FC236}">
                <a16:creationId xmlns:a16="http://schemas.microsoft.com/office/drawing/2014/main" id="{ED9CC2F9-7D72-441A-8A58-6C461762DB7F}"/>
              </a:ext>
            </a:extLst>
          </p:cNvPr>
          <p:cNvSpPr>
            <a:spLocks noGrp="1"/>
          </p:cNvSpPr>
          <p:nvPr>
            <p:ph type="body" sz="quarter" idx="19"/>
          </p:nvPr>
        </p:nvSpPr>
        <p:spPr>
          <a:xfrm>
            <a:off x="5084074" y="3032600"/>
            <a:ext cx="741082" cy="755650"/>
          </a:xfrm>
        </p:spPr>
        <p:txBody>
          <a:bodyPr/>
          <a:lstStyle/>
          <a:p>
            <a:endParaRPr lang="en-US"/>
          </a:p>
        </p:txBody>
      </p:sp>
      <p:sp>
        <p:nvSpPr>
          <p:cNvPr id="26" name="Text Placeholder 10">
            <a:extLst>
              <a:ext uri="{FF2B5EF4-FFF2-40B4-BE49-F238E27FC236}">
                <a16:creationId xmlns:a16="http://schemas.microsoft.com/office/drawing/2014/main" id="{E55177FB-0C68-4455-B6B9-970B0A23712D}"/>
              </a:ext>
            </a:extLst>
          </p:cNvPr>
          <p:cNvSpPr>
            <a:spLocks noGrp="1"/>
          </p:cNvSpPr>
          <p:nvPr>
            <p:ph type="body" sz="quarter" idx="20"/>
          </p:nvPr>
        </p:nvSpPr>
        <p:spPr>
          <a:xfrm>
            <a:off x="5084074" y="4109045"/>
            <a:ext cx="741082" cy="755650"/>
          </a:xfrm>
        </p:spPr>
        <p:txBody>
          <a:bodyPr/>
          <a:lstStyle/>
          <a:p>
            <a:endParaRPr lang="en-US"/>
          </a:p>
        </p:txBody>
      </p:sp>
      <p:sp>
        <p:nvSpPr>
          <p:cNvPr id="28" name="Text Placeholder 11">
            <a:extLst>
              <a:ext uri="{FF2B5EF4-FFF2-40B4-BE49-F238E27FC236}">
                <a16:creationId xmlns:a16="http://schemas.microsoft.com/office/drawing/2014/main" id="{7E9EC225-7D7B-4AE1-96FD-DC7AE589A18D}"/>
              </a:ext>
            </a:extLst>
          </p:cNvPr>
          <p:cNvSpPr>
            <a:spLocks noGrp="1"/>
          </p:cNvSpPr>
          <p:nvPr>
            <p:ph type="body" sz="quarter" idx="21"/>
          </p:nvPr>
        </p:nvSpPr>
        <p:spPr>
          <a:xfrm>
            <a:off x="5084074" y="5185490"/>
            <a:ext cx="741082" cy="755650"/>
          </a:xfrm>
        </p:spPr>
        <p:txBody>
          <a:bodyPr/>
          <a:lstStyle/>
          <a:p>
            <a:endParaRPr lang="en-US"/>
          </a:p>
        </p:txBody>
      </p:sp>
      <p:sp>
        <p:nvSpPr>
          <p:cNvPr id="30" name="Title 12">
            <a:extLst>
              <a:ext uri="{FF2B5EF4-FFF2-40B4-BE49-F238E27FC236}">
                <a16:creationId xmlns:a16="http://schemas.microsoft.com/office/drawing/2014/main" id="{B64A0DFA-5FF5-4216-94D8-AF1B79442126}"/>
              </a:ext>
            </a:extLst>
          </p:cNvPr>
          <p:cNvSpPr>
            <a:spLocks noGrp="1"/>
          </p:cNvSpPr>
          <p:nvPr>
            <p:ph type="title"/>
          </p:nvPr>
        </p:nvSpPr>
        <p:spPr>
          <a:xfrm>
            <a:off x="117709" y="5428377"/>
            <a:ext cx="6930363" cy="1025525"/>
          </a:xfrm>
        </p:spPr>
        <p:txBody>
          <a:bodyPr/>
          <a:lstStyle/>
          <a:p>
            <a:r>
              <a:rPr lang="en-US" sz="4800">
                <a:cs typeface="Gill Sans"/>
              </a:rPr>
              <a:t>Would you rather... </a:t>
            </a:r>
            <a:endParaRPr lang="en-US" sz="4800"/>
          </a:p>
        </p:txBody>
      </p:sp>
    </p:spTree>
    <p:extLst>
      <p:ext uri="{BB962C8B-B14F-4D97-AF65-F5344CB8AC3E}">
        <p14:creationId xmlns:p14="http://schemas.microsoft.com/office/powerpoint/2010/main" val="1237888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1AE8C4-0B48-4FC1-9F5E-54C3D5E199E2}"/>
              </a:ext>
            </a:extLst>
          </p:cNvPr>
          <p:cNvSpPr>
            <a:spLocks noGrp="1"/>
          </p:cNvSpPr>
          <p:nvPr>
            <p:ph type="title"/>
          </p:nvPr>
        </p:nvSpPr>
        <p:spPr>
          <a:xfrm>
            <a:off x="847180" y="687572"/>
            <a:ext cx="10713583" cy="1342045"/>
          </a:xfrm>
        </p:spPr>
        <p:txBody>
          <a:bodyPr anchor="b">
            <a:normAutofit/>
          </a:bodyPr>
          <a:lstStyle/>
          <a:p>
            <a:pPr algn="ctr"/>
            <a:r>
              <a:rPr lang="en-US" sz="4400">
                <a:cs typeface="Gill Sans"/>
              </a:rPr>
              <a:t>Objectives</a:t>
            </a:r>
          </a:p>
        </p:txBody>
      </p:sp>
      <p:graphicFrame>
        <p:nvGraphicFramePr>
          <p:cNvPr id="6" name="Text Placeholder 3">
            <a:extLst>
              <a:ext uri="{FF2B5EF4-FFF2-40B4-BE49-F238E27FC236}">
                <a16:creationId xmlns:a16="http://schemas.microsoft.com/office/drawing/2014/main" id="{1A534BCA-5ABF-4B3C-A464-B661F5781527}"/>
              </a:ext>
            </a:extLst>
          </p:cNvPr>
          <p:cNvGraphicFramePr/>
          <p:nvPr>
            <p:extLst>
              <p:ext uri="{D42A27DB-BD31-4B8C-83A1-F6EECF244321}">
                <p14:modId xmlns:p14="http://schemas.microsoft.com/office/powerpoint/2010/main" val="209693555"/>
              </p:ext>
            </p:extLst>
          </p:nvPr>
        </p:nvGraphicFramePr>
        <p:xfrm>
          <a:off x="849573" y="2318755"/>
          <a:ext cx="10719842" cy="4167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9933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68A369-9BA8-40E1-9C2A-89DAB861F66A}"/>
              </a:ext>
            </a:extLst>
          </p:cNvPr>
          <p:cNvPicPr>
            <a:picLocks noChangeAspect="1"/>
          </p:cNvPicPr>
          <p:nvPr/>
        </p:nvPicPr>
        <p:blipFill rotWithShape="1">
          <a:blip r:embed="rId3"/>
          <a:srcRect t="7052" b="7053"/>
          <a:stretch/>
        </p:blipFill>
        <p:spPr>
          <a:xfrm>
            <a:off x="20" y="10"/>
            <a:ext cx="12191980" cy="5497965"/>
          </a:xfrm>
          <a:prstGeom prst="rect">
            <a:avLst/>
          </a:prstGeom>
          <a:noFill/>
        </p:spPr>
      </p:pic>
      <p:sp>
        <p:nvSpPr>
          <p:cNvPr id="31" name="Title 2">
            <a:extLst>
              <a:ext uri="{FF2B5EF4-FFF2-40B4-BE49-F238E27FC236}">
                <a16:creationId xmlns:a16="http://schemas.microsoft.com/office/drawing/2014/main" id="{2529FBD3-C65F-430C-B8D7-A6FDBAE851CB}"/>
              </a:ext>
            </a:extLst>
          </p:cNvPr>
          <p:cNvSpPr>
            <a:spLocks noGrp="1"/>
          </p:cNvSpPr>
          <p:nvPr>
            <p:ph type="title"/>
          </p:nvPr>
        </p:nvSpPr>
        <p:spPr>
          <a:xfrm>
            <a:off x="853440" y="5688402"/>
            <a:ext cx="8717280" cy="823070"/>
          </a:xfrm>
        </p:spPr>
        <p:txBody>
          <a:bodyPr anchor="ctr">
            <a:normAutofit/>
          </a:bodyPr>
          <a:lstStyle/>
          <a:p>
            <a:r>
              <a:rPr lang="en-US" sz="2400"/>
              <a:t>A good friend is:</a:t>
            </a:r>
            <a:br>
              <a:rPr lang="en-US" sz="2400"/>
            </a:br>
            <a:endParaRPr lang="en-US" sz="2400"/>
          </a:p>
        </p:txBody>
      </p:sp>
    </p:spTree>
    <p:extLst>
      <p:ext uri="{BB962C8B-B14F-4D97-AF65-F5344CB8AC3E}">
        <p14:creationId xmlns:p14="http://schemas.microsoft.com/office/powerpoint/2010/main" val="30064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0" y="2438302"/>
            <a:ext cx="12192000" cy="4642512"/>
          </a:xfrm>
        </p:spPr>
        <p:txBody>
          <a:bodyPr/>
          <a:lstStyle/>
          <a:p>
            <a:r>
              <a:rPr lang="en-US" sz="1800"/>
              <a:t>Do we shame people for their race? … No!</a:t>
            </a:r>
          </a:p>
          <a:p>
            <a:r>
              <a:rPr lang="en-US" sz="1800"/>
              <a:t>Do we shame people for their religion? …. No!</a:t>
            </a:r>
          </a:p>
          <a:p>
            <a:r>
              <a:rPr lang="en-US" sz="1800"/>
              <a:t>Do we shame people for their weight? … No!</a:t>
            </a:r>
          </a:p>
          <a:p>
            <a:r>
              <a:rPr lang="en-US" sz="1800"/>
              <a:t>Do we shame people for their gender? … No! </a:t>
            </a:r>
          </a:p>
          <a:p>
            <a:r>
              <a:rPr lang="en-US" sz="1800"/>
              <a:t>Do we shame people for the sexual orientation or gender identity? … No! </a:t>
            </a:r>
          </a:p>
          <a:p>
            <a:endParaRPr lang="en-US" sz="1800"/>
          </a:p>
          <a:p>
            <a:r>
              <a:rPr lang="en-US" sz="1800"/>
              <a:t>Everyone has a right to be themselves. </a:t>
            </a:r>
          </a:p>
          <a:p>
            <a:r>
              <a:rPr lang="en-US" sz="1800"/>
              <a:t>Our differences make us unique, interesting, and amazing. </a:t>
            </a:r>
          </a:p>
          <a:p>
            <a:endParaRPr lang="en-US"/>
          </a:p>
          <a:p>
            <a:endParaRPr lang="en-US"/>
          </a:p>
        </p:txBody>
      </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3415" r="13415"/>
          <a:stretch>
            <a:fillRect/>
          </a:stretch>
        </p:blipFill>
        <p:spPr>
          <a:xfrm>
            <a:off x="971836" y="3101083"/>
            <a:ext cx="3523423" cy="3206186"/>
          </a:xfrm>
        </p:spPr>
      </p:pic>
      <p:pic>
        <p:nvPicPr>
          <p:cNvPr id="3074" name="Picture 2" descr="Image result for no haters here">
            <a:extLst>
              <a:ext uri="{FF2B5EF4-FFF2-40B4-BE49-F238E27FC236}">
                <a16:creationId xmlns:a16="http://schemas.microsoft.com/office/drawing/2014/main" id="{B1785E88-D46A-4F69-9A42-6E904AF06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2057" y="124271"/>
            <a:ext cx="2972770" cy="231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17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e the source image">
            <a:extLst>
              <a:ext uri="{FF2B5EF4-FFF2-40B4-BE49-F238E27FC236}">
                <a16:creationId xmlns:a16="http://schemas.microsoft.com/office/drawing/2014/main" id="{C15F7BB4-E720-4239-B97F-ED927B407C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5872"/>
          <a:stretch/>
        </p:blipFill>
        <p:spPr bwMode="auto">
          <a:xfrm>
            <a:off x="8634413" y="812800"/>
            <a:ext cx="3557587" cy="5232400"/>
          </a:xfrm>
          <a:prstGeom prst="rect">
            <a:avLst/>
          </a:prstGeom>
          <a:solidFill>
            <a:srgbClr val="FFFFFF"/>
          </a:solidFill>
        </p:spPr>
      </p:pic>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1"/>
          </p:nvPr>
        </p:nvSpPr>
        <p:spPr>
          <a:xfrm>
            <a:off x="3948897" y="1257535"/>
            <a:ext cx="4294206" cy="1247260"/>
          </a:xfrm>
        </p:spPr>
        <p:txBody>
          <a:bodyPr anchor="ctr">
            <a:normAutofit/>
          </a:bodyPr>
          <a:lstStyle/>
          <a:p>
            <a:r>
              <a:rPr lang="en-US" sz="1800"/>
              <a:t>If you found out today that your best friend was gay, would you still be their friend?</a:t>
            </a:r>
          </a:p>
          <a:p>
            <a:r>
              <a:rPr lang="en-US" sz="1800"/>
              <a:t>Of course you would!! </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3"/>
          </p:nvPr>
        </p:nvSpPr>
        <p:spPr>
          <a:xfrm>
            <a:off x="3948897" y="2673350"/>
            <a:ext cx="4294206" cy="755650"/>
          </a:xfrm>
        </p:spPr>
        <p:txBody>
          <a:bodyPr anchor="ctr">
            <a:normAutofit lnSpcReduction="10000"/>
          </a:bodyPr>
          <a:lstStyle/>
          <a:p>
            <a:pPr>
              <a:spcAft>
                <a:spcPts val="600"/>
              </a:spcAft>
            </a:pPr>
            <a:r>
              <a:rPr lang="en-US" sz="1800"/>
              <a:t>This presentation is about making sure that everyone feels welcome and safe in this class. To do that, we all need to do our part. </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4"/>
          </p:nvPr>
        </p:nvSpPr>
        <p:spPr>
          <a:xfrm>
            <a:off x="3948897" y="3429000"/>
            <a:ext cx="4294206" cy="2463960"/>
          </a:xfrm>
        </p:spPr>
        <p:txBody>
          <a:bodyPr anchor="ctr">
            <a:normAutofit/>
          </a:bodyPr>
          <a:lstStyle/>
          <a:p>
            <a:pPr>
              <a:spcAft>
                <a:spcPts val="600"/>
              </a:spcAft>
            </a:pPr>
            <a:r>
              <a:rPr lang="en-US" sz="1800"/>
              <a:t>Did you know that most of us have a friend or a family member who is LGBTQ? </a:t>
            </a:r>
          </a:p>
          <a:p>
            <a:pPr>
              <a:spcAft>
                <a:spcPts val="600"/>
              </a:spcAft>
            </a:pPr>
            <a:endParaRPr lang="en-US" sz="1800"/>
          </a:p>
          <a:p>
            <a:pPr>
              <a:spcAft>
                <a:spcPts val="600"/>
              </a:spcAft>
            </a:pPr>
            <a:r>
              <a:rPr lang="en-US" sz="1800">
                <a:cs typeface="Arial"/>
              </a:rPr>
              <a:t>That’s one of those things we can never tell by looking</a:t>
            </a:r>
            <a:r>
              <a:rPr lang="en-US">
                <a:cs typeface="Arial"/>
              </a:rPr>
              <a:t>.</a:t>
            </a:r>
          </a:p>
        </p:txBody>
      </p:sp>
      <p:pic>
        <p:nvPicPr>
          <p:cNvPr id="1026" name="Picture 2" descr="Image result for what woud you do">
            <a:extLst>
              <a:ext uri="{FF2B5EF4-FFF2-40B4-BE49-F238E27FC236}">
                <a16:creationId xmlns:a16="http://schemas.microsoft.com/office/drawing/2014/main" id="{85CB5600-BF95-4444-B445-C4765321A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30" y="1765300"/>
            <a:ext cx="21717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11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4167196" y="435206"/>
            <a:ext cx="3686159" cy="1466055"/>
          </a:xfrm>
        </p:spPr>
        <p:txBody>
          <a:bodyPr/>
          <a:lstStyle/>
          <a:p>
            <a:pPr algn="ctr"/>
            <a:r>
              <a:rPr lang="en-US"/>
              <a:t>What Should </a:t>
            </a:r>
            <a:br>
              <a:rPr lang="en-US"/>
            </a:br>
            <a:r>
              <a:rPr lang="en-US"/>
              <a:t>I Do?</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3708400" y="1788161"/>
            <a:ext cx="4775200" cy="3937840"/>
          </a:xfrm>
        </p:spPr>
        <p:txBody>
          <a:bodyPr vert="horz" lIns="0" tIns="72000" rIns="91440" bIns="45720" rtlCol="0" anchor="t">
            <a:normAutofit/>
          </a:bodyPr>
          <a:lstStyle/>
          <a:p>
            <a:pPr marL="0" indent="0" algn="ctr">
              <a:buNone/>
            </a:pPr>
            <a:endParaRPr lang="en-US" sz="4000">
              <a:cs typeface="Arial"/>
            </a:endParaRPr>
          </a:p>
          <a:p>
            <a:pPr marL="0" indent="0" algn="ctr">
              <a:buNone/>
            </a:pPr>
            <a:endParaRPr lang="en-US" sz="4000">
              <a:cs typeface="Arial"/>
            </a:endParaRPr>
          </a:p>
          <a:p>
            <a:pPr marL="0" indent="0" algn="ctr">
              <a:buNone/>
            </a:pPr>
            <a:r>
              <a:rPr lang="en-US" sz="4000">
                <a:cs typeface="Arial"/>
              </a:rPr>
              <a:t>I think my best friend is gay. </a:t>
            </a:r>
            <a:endParaRPr lang="en-US" sz="4000"/>
          </a:p>
        </p:txBody>
      </p:sp>
      <p:pic>
        <p:nvPicPr>
          <p:cNvPr id="3" name="Picture Placeholder 2"/>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0221" r="10221"/>
          <a:stretch>
            <a:fillRect/>
          </a:stretch>
        </p:blipFill>
        <p:spPr/>
      </p:pic>
      <p:pic>
        <p:nvPicPr>
          <p:cNvPr id="5" name="Picture Placeholder 4"/>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34849" r="34849"/>
          <a:stretch>
            <a:fillRect/>
          </a:stretch>
        </p:blipFill>
        <p:spPr/>
      </p:pic>
      <p:sp>
        <p:nvSpPr>
          <p:cNvPr id="6" name="TextBox 5"/>
          <p:cNvSpPr txBox="1"/>
          <p:nvPr/>
        </p:nvSpPr>
        <p:spPr>
          <a:xfrm>
            <a:off x="3708399" y="5966691"/>
            <a:ext cx="4892675" cy="646331"/>
          </a:xfrm>
          <a:prstGeom prst="rect">
            <a:avLst/>
          </a:prstGeom>
          <a:noFill/>
        </p:spPr>
        <p:txBody>
          <a:bodyPr wrap="square" rtlCol="0">
            <a:spAutoFit/>
          </a:bodyPr>
          <a:lstStyle/>
          <a:p>
            <a:r>
              <a:rPr lang="en-US">
                <a:solidFill>
                  <a:schemeClr val="bg1"/>
                </a:solidFill>
              </a:rPr>
              <a:t>Michael </a:t>
            </a:r>
            <a:r>
              <a:rPr lang="en-US" err="1">
                <a:solidFill>
                  <a:schemeClr val="bg1"/>
                </a:solidFill>
              </a:rPr>
              <a:t>Sams</a:t>
            </a:r>
            <a:endParaRPr lang="en-US">
              <a:solidFill>
                <a:schemeClr val="bg1"/>
              </a:solidFill>
            </a:endParaRPr>
          </a:p>
          <a:p>
            <a:pPr algn="r"/>
            <a:r>
              <a:rPr lang="en-US">
                <a:solidFill>
                  <a:schemeClr val="bg1"/>
                </a:solidFill>
              </a:rPr>
              <a:t>Jason Collins</a:t>
            </a:r>
          </a:p>
        </p:txBody>
      </p:sp>
    </p:spTree>
    <p:extLst>
      <p:ext uri="{BB962C8B-B14F-4D97-AF65-F5344CB8AC3E}">
        <p14:creationId xmlns:p14="http://schemas.microsoft.com/office/powerpoint/2010/main" val="2885941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769354" y="2596916"/>
            <a:ext cx="4385841" cy="1325563"/>
          </a:xfrm>
        </p:spPr>
        <p:txBody>
          <a:bodyPr anchor="b">
            <a:normAutofit/>
          </a:bodyPr>
          <a:lstStyle/>
          <a:p>
            <a:r>
              <a:rPr lang="en-US"/>
              <a:t>What Should </a:t>
            </a:r>
            <a:br>
              <a:rPr lang="en-US"/>
            </a:br>
            <a:r>
              <a:rPr lang="en-US"/>
              <a:t>I Do?</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1"/>
          </p:nvPr>
        </p:nvSpPr>
        <p:spPr>
          <a:xfrm>
            <a:off x="769353" y="4287953"/>
            <a:ext cx="4385841" cy="1325562"/>
          </a:xfrm>
        </p:spPr>
        <p:txBody>
          <a:bodyPr vert="horz" lIns="0" tIns="72000" rIns="91440" bIns="45720" rtlCol="0" anchor="t">
            <a:normAutofit fontScale="92500" lnSpcReduction="20000"/>
          </a:bodyPr>
          <a:lstStyle/>
          <a:p>
            <a:r>
              <a:rPr lang="en-US" sz="2400">
                <a:cs typeface="Arial"/>
              </a:rPr>
              <a:t>One of my classmates came back to school this year and is using a different name and gender</a:t>
            </a:r>
            <a:r>
              <a:rPr lang="en-US">
                <a:cs typeface="Arial"/>
              </a:rPr>
              <a:t>. </a:t>
            </a:r>
            <a:endParaRPr lang="en-US" sz="4000">
              <a:cs typeface="Arial"/>
            </a:endParaRPr>
          </a:p>
          <a:p>
            <a:r>
              <a:rPr lang="en-US">
                <a:cs typeface="Arial"/>
              </a:rPr>
              <a:t>. </a:t>
            </a:r>
            <a:endParaRPr lang="en-US"/>
          </a:p>
        </p:txBody>
      </p:sp>
      <p:sp>
        <p:nvSpPr>
          <p:cNvPr id="6" name="TextBox 5"/>
          <p:cNvSpPr txBox="1"/>
          <p:nvPr/>
        </p:nvSpPr>
        <p:spPr>
          <a:xfrm>
            <a:off x="4348031" y="6260642"/>
            <a:ext cx="1365056" cy="260285"/>
          </a:xfrm>
          <a:prstGeom prst="rect">
            <a:avLst/>
          </a:prstGeom>
        </p:spPr>
        <p:txBody>
          <a:bodyPr lIns="91440" tIns="45720" rIns="91440" bIns="45720" rtlCol="0" anchor="b">
            <a:normAutofit/>
          </a:bodyPr>
          <a:lstStyle/>
          <a:p>
            <a:pPr algn="r">
              <a:lnSpc>
                <a:spcPct val="90000"/>
              </a:lnSpc>
              <a:spcAft>
                <a:spcPts val="600"/>
              </a:spcAft>
            </a:pPr>
            <a:r>
              <a:rPr lang="en-US" sz="1000" err="1">
                <a:solidFill>
                  <a:schemeClr val="tx2"/>
                </a:solidFill>
              </a:rPr>
              <a:t>Layshia</a:t>
            </a:r>
            <a:r>
              <a:rPr lang="en-US" sz="1000">
                <a:solidFill>
                  <a:schemeClr val="tx2"/>
                </a:solidFill>
              </a:rPr>
              <a:t> Clarendon</a:t>
            </a:r>
            <a:endParaRPr lang="en-US">
              <a:solidFill>
                <a:schemeClr val="tx2"/>
              </a:solidFill>
            </a:endParaRPr>
          </a:p>
        </p:txBody>
      </p:sp>
      <p:sp>
        <p:nvSpPr>
          <p:cNvPr id="2" name="TextBox 1">
            <a:extLst>
              <a:ext uri="{FF2B5EF4-FFF2-40B4-BE49-F238E27FC236}">
                <a16:creationId xmlns:a16="http://schemas.microsoft.com/office/drawing/2014/main" id="{761D01E1-4401-4E51-946F-50BA763CEDBF}"/>
              </a:ext>
            </a:extLst>
          </p:cNvPr>
          <p:cNvSpPr txBox="1"/>
          <p:nvPr/>
        </p:nvSpPr>
        <p:spPr>
          <a:xfrm>
            <a:off x="2955471" y="710293"/>
            <a:ext cx="15457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Laverne Cox</a:t>
            </a:r>
            <a:endParaRPr lang="en-US" i="1">
              <a:solidFill>
                <a:srgbClr val="3F3F3F"/>
              </a:solidFill>
              <a:cs typeface="Calibri Light"/>
            </a:endParaRPr>
          </a:p>
        </p:txBody>
      </p:sp>
      <p:pic>
        <p:nvPicPr>
          <p:cNvPr id="10" name="Picture Placeholder 9" descr="A person with red lipstick&#10;&#10;Description automatically generated with medium confidence">
            <a:extLst>
              <a:ext uri="{FF2B5EF4-FFF2-40B4-BE49-F238E27FC236}">
                <a16:creationId xmlns:a16="http://schemas.microsoft.com/office/drawing/2014/main" id="{FA4ACE5D-AF9B-2127-5D75-33F91B1976CF}"/>
              </a:ext>
            </a:extLst>
          </p:cNvPr>
          <p:cNvPicPr>
            <a:picLocks noGrp="1" noChangeAspect="1"/>
          </p:cNvPicPr>
          <p:nvPr>
            <p:ph type="pic" sz="quarter" idx="13"/>
          </p:nvPr>
        </p:nvPicPr>
        <p:blipFill>
          <a:blip r:embed="rId3"/>
          <a:srcRect/>
          <a:stretch>
            <a:fillRect/>
          </a:stretch>
        </p:blipFill>
        <p:spPr>
          <a:xfrm>
            <a:off x="769354" y="250402"/>
            <a:ext cx="2186117" cy="2186117"/>
          </a:xfrm>
        </p:spPr>
      </p:pic>
      <p:pic>
        <p:nvPicPr>
          <p:cNvPr id="15" name="Picture Placeholder 14" descr="A person smiling for the camera&#10;&#10;Description automatically generated with low confidence">
            <a:extLst>
              <a:ext uri="{FF2B5EF4-FFF2-40B4-BE49-F238E27FC236}">
                <a16:creationId xmlns:a16="http://schemas.microsoft.com/office/drawing/2014/main" id="{DA471CE8-62A7-C246-7CDC-792732983EEB}"/>
              </a:ext>
            </a:extLst>
          </p:cNvPr>
          <p:cNvPicPr>
            <a:picLocks noGrp="1" noChangeAspect="1"/>
          </p:cNvPicPr>
          <p:nvPr>
            <p:ph type="pic" sz="quarter" idx="10"/>
          </p:nvPr>
        </p:nvPicPr>
        <p:blipFill>
          <a:blip r:embed="rId4"/>
          <a:srcRect l="5556" r="5556"/>
          <a:stretch>
            <a:fillRect/>
          </a:stretch>
        </p:blipFill>
        <p:spPr/>
      </p:pic>
    </p:spTree>
    <p:extLst>
      <p:ext uri="{BB962C8B-B14F-4D97-AF65-F5344CB8AC3E}">
        <p14:creationId xmlns:p14="http://schemas.microsoft.com/office/powerpoint/2010/main" val="428814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A0D38B14-5B96-431A-9D32-93C8D286756C}"/>
              </a:ext>
            </a:extLst>
          </p:cNvPr>
          <p:cNvSpPr>
            <a:spLocks noGrp="1"/>
          </p:cNvSpPr>
          <p:nvPr>
            <p:ph type="body" sz="quarter" idx="18"/>
          </p:nvPr>
        </p:nvSpPr>
        <p:spPr>
          <a:xfrm>
            <a:off x="9773001" y="1290573"/>
            <a:ext cx="2222327" cy="1330408"/>
          </a:xfrm>
        </p:spPr>
        <p:txBody>
          <a:bodyPr>
            <a:normAutofit/>
          </a:bodyPr>
          <a:lstStyle/>
          <a:p>
            <a:r>
              <a:rPr lang="en-US" sz="2000">
                <a:cs typeface="Arial"/>
              </a:rPr>
              <a:t>Chris Mosier</a:t>
            </a:r>
            <a:endParaRPr lang="en-US" sz="2000"/>
          </a:p>
        </p:txBody>
      </p:sp>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841057" y="1100290"/>
            <a:ext cx="4008437" cy="1395208"/>
          </a:xfrm>
        </p:spPr>
        <p:txBody>
          <a:bodyPr vert="horz" lIns="0" tIns="45720" rIns="91440" bIns="45720" rtlCol="0" anchor="b">
            <a:normAutofit/>
          </a:bodyPr>
          <a:lstStyle/>
          <a:p>
            <a:r>
              <a:rPr lang="en-US" b="1" i="0" kern="1200" spc="-150">
                <a:latin typeface="+mj-lt"/>
                <a:ea typeface="+mj-ea"/>
                <a:cs typeface="Gill Sans" panose="020B0502020104020203" pitchFamily="34" charset="-79"/>
              </a:rPr>
              <a:t>What Should </a:t>
            </a:r>
            <a:br>
              <a:rPr lang="en-US" b="1" i="0" kern="1200" spc="-150">
                <a:latin typeface="+mj-lt"/>
                <a:ea typeface="+mj-ea"/>
                <a:cs typeface="Gill Sans" panose="020B0502020104020203" pitchFamily="34" charset="-79"/>
              </a:rPr>
            </a:br>
            <a:r>
              <a:rPr lang="en-US" b="1" i="0" kern="1200" spc="-150">
                <a:latin typeface="+mj-lt"/>
                <a:ea typeface="+mj-ea"/>
                <a:cs typeface="Gill Sans" panose="020B0502020104020203" pitchFamily="34" charset="-79"/>
              </a:rPr>
              <a:t>I Do?</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1"/>
          </p:nvPr>
        </p:nvSpPr>
        <p:spPr>
          <a:xfrm>
            <a:off x="838200" y="3498661"/>
            <a:ext cx="4008438" cy="2560899"/>
          </a:xfrm>
        </p:spPr>
        <p:txBody>
          <a:bodyPr vert="horz" lIns="0" tIns="45720" rIns="91440" bIns="45720" rtlCol="0" anchor="t">
            <a:normAutofit/>
          </a:bodyPr>
          <a:lstStyle/>
          <a:p>
            <a:r>
              <a:rPr lang="en-US" sz="3200" b="0" i="0" kern="1200">
                <a:latin typeface="+mn-lt"/>
                <a:ea typeface="+mn-ea"/>
                <a:cs typeface="Arial"/>
              </a:rPr>
              <a:t>One of my friends just told me she is </a:t>
            </a:r>
            <a:r>
              <a:rPr lang="en-US" sz="3200">
                <a:cs typeface="Arial"/>
              </a:rPr>
              <a:t>transgender</a:t>
            </a:r>
            <a:r>
              <a:rPr lang="en-US" sz="3200" b="0" i="0" kern="1200">
                <a:latin typeface="+mn-lt"/>
                <a:ea typeface="+mn-ea"/>
                <a:cs typeface="Arial"/>
              </a:rPr>
              <a:t>. </a:t>
            </a:r>
            <a:r>
              <a:rPr lang="en-US" sz="3200">
                <a:cs typeface="Arial"/>
              </a:rPr>
              <a:t> What does that mean?</a:t>
            </a:r>
            <a:endParaRPr lang="en-US" sz="3200" b="0" i="0" kern="1200">
              <a:latin typeface="+mn-lt"/>
              <a:ea typeface="+mn-ea"/>
              <a:cs typeface="Arial"/>
            </a:endParaRPr>
          </a:p>
          <a:p>
            <a:endParaRPr lang="en-US" b="0" i="0" kern="1200">
              <a:latin typeface="+mn-lt"/>
              <a:ea typeface="+mn-ea"/>
              <a:cs typeface="Arial" panose="020B0604020202020204" pitchFamily="34" charset="0"/>
            </a:endParaRPr>
          </a:p>
          <a:p>
            <a:endParaRPr lang="en-US" b="0" i="0" kern="1200">
              <a:latin typeface="+mn-lt"/>
              <a:ea typeface="+mn-ea"/>
              <a:cs typeface="Arial" panose="020B0604020202020204" pitchFamily="34" charset="0"/>
            </a:endParaRPr>
          </a:p>
        </p:txBody>
      </p:sp>
      <p:sp>
        <p:nvSpPr>
          <p:cNvPr id="4" name="TextBox 3">
            <a:extLst>
              <a:ext uri="{FF2B5EF4-FFF2-40B4-BE49-F238E27FC236}">
                <a16:creationId xmlns:a16="http://schemas.microsoft.com/office/drawing/2014/main" id="{FC00331C-C3CE-4B0E-870D-59C605AF6E50}"/>
              </a:ext>
            </a:extLst>
          </p:cNvPr>
          <p:cNvSpPr txBox="1"/>
          <p:nvPr/>
        </p:nvSpPr>
        <p:spPr>
          <a:xfrm>
            <a:off x="9772649" y="4942114"/>
            <a:ext cx="19948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Light"/>
              </a:rPr>
              <a:t>Elliot Page</a:t>
            </a:r>
          </a:p>
        </p:txBody>
      </p:sp>
      <p:pic>
        <p:nvPicPr>
          <p:cNvPr id="5" name="Picture Placeholder 4" descr="A person running in a race&#10;&#10;Description automatically generated with medium confidence">
            <a:extLst>
              <a:ext uri="{FF2B5EF4-FFF2-40B4-BE49-F238E27FC236}">
                <a16:creationId xmlns:a16="http://schemas.microsoft.com/office/drawing/2014/main" id="{8AE1A033-B267-974A-1FBA-8C12C77AC540}"/>
              </a:ext>
            </a:extLst>
          </p:cNvPr>
          <p:cNvPicPr>
            <a:picLocks noGrp="1" noChangeAspect="1"/>
          </p:cNvPicPr>
          <p:nvPr>
            <p:ph type="pic" sz="quarter" idx="13"/>
          </p:nvPr>
        </p:nvPicPr>
        <p:blipFill>
          <a:blip r:embed="rId3"/>
          <a:srcRect l="20000" r="20000"/>
          <a:stretch>
            <a:fillRect/>
          </a:stretch>
        </p:blipFill>
        <p:spPr>
          <a:xfrm>
            <a:off x="6749917" y="599548"/>
            <a:ext cx="2579018" cy="2579018"/>
          </a:xfrm>
        </p:spPr>
      </p:pic>
      <p:pic>
        <p:nvPicPr>
          <p:cNvPr id="13" name="Picture Placeholder 12" descr="A person in a suit&#10;&#10;Description automatically generated with medium confidence">
            <a:extLst>
              <a:ext uri="{FF2B5EF4-FFF2-40B4-BE49-F238E27FC236}">
                <a16:creationId xmlns:a16="http://schemas.microsoft.com/office/drawing/2014/main" id="{AB8180B3-8EA9-948B-D538-978C1F4755D3}"/>
              </a:ext>
            </a:extLst>
          </p:cNvPr>
          <p:cNvPicPr>
            <a:picLocks noGrp="1" noChangeAspect="1"/>
          </p:cNvPicPr>
          <p:nvPr>
            <p:ph type="pic" sz="quarter" idx="14"/>
          </p:nvPr>
        </p:nvPicPr>
        <p:blipFill>
          <a:blip r:embed="rId4"/>
          <a:srcRect l="16671" r="16671"/>
          <a:stretch>
            <a:fillRect/>
          </a:stretch>
        </p:blipFill>
        <p:spPr>
          <a:xfrm>
            <a:off x="6749916" y="3938271"/>
            <a:ext cx="2744859" cy="2744859"/>
          </a:xfrm>
        </p:spPr>
      </p:pic>
    </p:spTree>
    <p:extLst>
      <p:ext uri="{BB962C8B-B14F-4D97-AF65-F5344CB8AC3E}">
        <p14:creationId xmlns:p14="http://schemas.microsoft.com/office/powerpoint/2010/main" val="2851028339"/>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 _Bold_Sophisticated_02_MS - v5" id="{0D41E119-70BC-460A-871B-170510AB4D35}" vid="{64C62F1B-F437-4409-9C0D-EDEE8FFAF9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021116e-70b5-4dea-976a-806e996dba5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BA493F80BFCB43867CDEBFCD560C95" ma:contentTypeVersion="10" ma:contentTypeDescription="Create a new document." ma:contentTypeScope="" ma:versionID="9cd7342640d6fd4b6c1d203d9a961a88">
  <xsd:schema xmlns:xsd="http://www.w3.org/2001/XMLSchema" xmlns:xs="http://www.w3.org/2001/XMLSchema" xmlns:p="http://schemas.microsoft.com/office/2006/metadata/properties" xmlns:ns2="e021116e-70b5-4dea-976a-806e996dba5c" xmlns:ns3="4259f52f-4b71-47bc-aac8-de2b0f5da881" targetNamespace="http://schemas.microsoft.com/office/2006/metadata/properties" ma:root="true" ma:fieldsID="42738bd26cf3fa7f6c740d9896a67fa0" ns2:_="" ns3:_="">
    <xsd:import namespace="e021116e-70b5-4dea-976a-806e996dba5c"/>
    <xsd:import namespace="4259f52f-4b71-47bc-aac8-de2b0f5da8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1116e-70b5-4dea-976a-806e996dba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59f52f-4b71-47bc-aac8-de2b0f5da88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FE9C68-0C22-4EEC-B457-063807029368}">
  <ds:schemaRefs>
    <ds:schemaRef ds:uri="16c05727-aa75-4e4a-9b5f-8a80a1165891"/>
    <ds:schemaRef ds:uri="71af3243-3dd4-4a8d-8c0d-dd76da1f02a5"/>
    <ds:schemaRef ds:uri="e021116e-70b5-4dea-976a-806e996dba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E8B52BE-6787-403E-A094-B18CEB016691}">
  <ds:schemaRefs>
    <ds:schemaRef ds:uri="http://schemas.microsoft.com/sharepoint/v3/contenttype/forms"/>
  </ds:schemaRefs>
</ds:datastoreItem>
</file>

<file path=customXml/itemProps3.xml><?xml version="1.0" encoding="utf-8"?>
<ds:datastoreItem xmlns:ds="http://schemas.openxmlformats.org/officeDocument/2006/customXml" ds:itemID="{33BD80A0-C679-4C9D-8FA4-BBCE4961CC93}">
  <ds:schemaRefs>
    <ds:schemaRef ds:uri="4259f52f-4b71-47bc-aac8-de2b0f5da881"/>
    <ds:schemaRef ds:uri="e021116e-70b5-4dea-976a-806e996dba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11</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All Are Welcome Here             Human Relations, Diversity &amp; Equity Student Support and  Attendance Services </vt:lpstr>
      <vt:lpstr>Would you rather... </vt:lpstr>
      <vt:lpstr>Objectives</vt:lpstr>
      <vt:lpstr>A good friend is: </vt:lpstr>
      <vt:lpstr>PowerPoint Presentation</vt:lpstr>
      <vt:lpstr>PowerPoint Presentation</vt:lpstr>
      <vt:lpstr>What Should  I Do?</vt:lpstr>
      <vt:lpstr>What Should  I Do?</vt:lpstr>
      <vt:lpstr>What Should  I Do?</vt:lpstr>
      <vt:lpstr>What Should  I Do?</vt:lpstr>
      <vt:lpstr>What Should  I Do?</vt:lpstr>
      <vt:lpstr>Names and Pronouns</vt:lpstr>
      <vt:lpstr>Big Picture</vt:lpstr>
      <vt:lpstr>For additional Support:</vt:lpstr>
      <vt:lpstr>Teacher Feedback Survey</vt:lpstr>
      <vt:lpstr>  For additional resources visit us at: https://www.lausd.org/human-relations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Are Welcome Here</dc:title>
  <dc:creator/>
  <cp:revision>1</cp:revision>
  <dcterms:created xsi:type="dcterms:W3CDTF">2020-08-10T05:20:44Z</dcterms:created>
  <dcterms:modified xsi:type="dcterms:W3CDTF">2025-08-20T16:29:08Z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0x010100AEBA493F80BFCB43867CDEBFCD560C95</vt:lpwstr>
  </property>
</Properties>
</file>