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57" r:id="rId3"/>
    <p:sldId id="258" r:id="rId4"/>
    <p:sldId id="259" r:id="rId5"/>
    <p:sldId id="260" r:id="rId6"/>
    <p:sldId id="263" r:id="rId7"/>
    <p:sldId id="264" r:id="rId8"/>
    <p:sldId id="262" r:id="rId9"/>
    <p:sldId id="261" r:id="rId10"/>
    <p:sldId id="268" r:id="rId11"/>
    <p:sldId id="282" r:id="rId12"/>
    <p:sldId id="265" r:id="rId13"/>
    <p:sldId id="269" r:id="rId14"/>
    <p:sldId id="275" r:id="rId15"/>
    <p:sldId id="276" r:id="rId16"/>
    <p:sldId id="274" r:id="rId17"/>
    <p:sldId id="266" r:id="rId18"/>
    <p:sldId id="270" r:id="rId19"/>
    <p:sldId id="271" r:id="rId20"/>
    <p:sldId id="277" r:id="rId21"/>
    <p:sldId id="272" r:id="rId22"/>
    <p:sldId id="278" r:id="rId23"/>
    <p:sldId id="283" r:id="rId24"/>
    <p:sldId id="279" r:id="rId25"/>
    <p:sldId id="280"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01DE6E-1596-4567-2E7C-94E88C2B4488}" v="1951" dt="2020-09-10T15:26:17.442"/>
    <p1510:client id="{7B5240A3-DB18-6BAE-D3CF-60424C527742}" v="2774" dt="2020-09-22T18:32:04.1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3" autoAdjust="0"/>
    <p:restoredTop sz="86438" autoAdjust="0"/>
  </p:normalViewPr>
  <p:slideViewPr>
    <p:cSldViewPr snapToGrid="0">
      <p:cViewPr varScale="1">
        <p:scale>
          <a:sx n="109" d="100"/>
          <a:sy n="109" d="100"/>
        </p:scale>
        <p:origin x="9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2EF671-1488-40DB-AC63-719DC10623A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DCD9761-B106-4BB5-87AD-CD8C87090136}">
      <dgm:prSet/>
      <dgm:spPr/>
      <dgm:t>
        <a:bodyPr/>
        <a:lstStyle/>
        <a:p>
          <a:pPr>
            <a:lnSpc>
              <a:spcPct val="100000"/>
            </a:lnSpc>
          </a:pPr>
          <a:r>
            <a:rPr lang="en-US"/>
            <a:t>Sleep</a:t>
          </a:r>
        </a:p>
      </dgm:t>
    </dgm:pt>
    <dgm:pt modelId="{69082091-3C5C-424B-868F-68F80B1CE4CE}" type="parTrans" cxnId="{9F46659B-0FA0-4846-A9A6-6FEA8F03CE80}">
      <dgm:prSet/>
      <dgm:spPr/>
      <dgm:t>
        <a:bodyPr/>
        <a:lstStyle/>
        <a:p>
          <a:endParaRPr lang="en-US"/>
        </a:p>
      </dgm:t>
    </dgm:pt>
    <dgm:pt modelId="{1223C89E-403B-4BE3-94C2-04C7CF2435BB}" type="sibTrans" cxnId="{9F46659B-0FA0-4846-A9A6-6FEA8F03CE80}">
      <dgm:prSet/>
      <dgm:spPr/>
      <dgm:t>
        <a:bodyPr/>
        <a:lstStyle/>
        <a:p>
          <a:endParaRPr lang="en-US"/>
        </a:p>
      </dgm:t>
    </dgm:pt>
    <dgm:pt modelId="{A4C91B1D-5EDA-44DA-BB54-F552FE68F78F}">
      <dgm:prSet/>
      <dgm:spPr/>
      <dgm:t>
        <a:bodyPr/>
        <a:lstStyle/>
        <a:p>
          <a:pPr>
            <a:lnSpc>
              <a:spcPct val="100000"/>
            </a:lnSpc>
          </a:pPr>
          <a:r>
            <a:rPr lang="en-US"/>
            <a:t>Read</a:t>
          </a:r>
        </a:p>
      </dgm:t>
    </dgm:pt>
    <dgm:pt modelId="{DD418475-8BC3-4152-8590-8715AF8DEA4B}" type="parTrans" cxnId="{D7D6A8F9-58E3-4BA3-8929-D4642CACA970}">
      <dgm:prSet/>
      <dgm:spPr/>
      <dgm:t>
        <a:bodyPr/>
        <a:lstStyle/>
        <a:p>
          <a:endParaRPr lang="en-US"/>
        </a:p>
      </dgm:t>
    </dgm:pt>
    <dgm:pt modelId="{ECCA52AD-42F0-4B6E-AF75-3A0C8F9AF498}" type="sibTrans" cxnId="{D7D6A8F9-58E3-4BA3-8929-D4642CACA970}">
      <dgm:prSet/>
      <dgm:spPr/>
      <dgm:t>
        <a:bodyPr/>
        <a:lstStyle/>
        <a:p>
          <a:endParaRPr lang="en-US"/>
        </a:p>
      </dgm:t>
    </dgm:pt>
    <dgm:pt modelId="{CEC0CBAC-4C39-4025-A30A-B2E14AF3E233}">
      <dgm:prSet/>
      <dgm:spPr/>
      <dgm:t>
        <a:bodyPr/>
        <a:lstStyle/>
        <a:p>
          <a:pPr>
            <a:lnSpc>
              <a:spcPct val="100000"/>
            </a:lnSpc>
          </a:pPr>
          <a:r>
            <a:rPr lang="en-US"/>
            <a:t>Watch tv/movie</a:t>
          </a:r>
        </a:p>
      </dgm:t>
    </dgm:pt>
    <dgm:pt modelId="{A12CDE39-87A1-432A-9904-11195FA067AA}" type="parTrans" cxnId="{F63D2B56-B17E-444B-9344-C406D52760EC}">
      <dgm:prSet/>
      <dgm:spPr/>
      <dgm:t>
        <a:bodyPr/>
        <a:lstStyle/>
        <a:p>
          <a:endParaRPr lang="en-US"/>
        </a:p>
      </dgm:t>
    </dgm:pt>
    <dgm:pt modelId="{EA1A54B4-5FCC-46E3-AECD-66BECF567444}" type="sibTrans" cxnId="{F63D2B56-B17E-444B-9344-C406D52760EC}">
      <dgm:prSet/>
      <dgm:spPr/>
      <dgm:t>
        <a:bodyPr/>
        <a:lstStyle/>
        <a:p>
          <a:endParaRPr lang="en-US"/>
        </a:p>
      </dgm:t>
    </dgm:pt>
    <dgm:pt modelId="{97A2DCC8-615C-4C79-8285-12FF41B9F843}" type="pres">
      <dgm:prSet presAssocID="{3A2EF671-1488-40DB-AC63-719DC10623AA}" presName="root" presStyleCnt="0">
        <dgm:presLayoutVars>
          <dgm:dir/>
          <dgm:resizeHandles val="exact"/>
        </dgm:presLayoutVars>
      </dgm:prSet>
      <dgm:spPr/>
    </dgm:pt>
    <dgm:pt modelId="{5FFBFD79-DDAB-4216-BF1B-AA41ED7D6439}" type="pres">
      <dgm:prSet presAssocID="{DDCD9761-B106-4BB5-87AD-CD8C87090136}" presName="compNode" presStyleCnt="0"/>
      <dgm:spPr/>
    </dgm:pt>
    <dgm:pt modelId="{FB529CBA-6C2D-4D41-BB26-448CEC77FF61}" type="pres">
      <dgm:prSet presAssocID="{DDCD9761-B106-4BB5-87AD-CD8C87090136}" presName="bgRect" presStyleLbl="bgShp" presStyleIdx="0" presStyleCnt="3"/>
      <dgm:spPr/>
    </dgm:pt>
    <dgm:pt modelId="{89D92768-85E0-4CD7-8557-F61851212D47}" type="pres">
      <dgm:prSet presAssocID="{DDCD9761-B106-4BB5-87AD-CD8C8709013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leep"/>
        </a:ext>
      </dgm:extLst>
    </dgm:pt>
    <dgm:pt modelId="{D773E267-ECEA-4D3B-8A91-058AC8E85655}" type="pres">
      <dgm:prSet presAssocID="{DDCD9761-B106-4BB5-87AD-CD8C87090136}" presName="spaceRect" presStyleCnt="0"/>
      <dgm:spPr/>
    </dgm:pt>
    <dgm:pt modelId="{7407D164-A202-401A-8670-03C70046A862}" type="pres">
      <dgm:prSet presAssocID="{DDCD9761-B106-4BB5-87AD-CD8C87090136}" presName="parTx" presStyleLbl="revTx" presStyleIdx="0" presStyleCnt="3">
        <dgm:presLayoutVars>
          <dgm:chMax val="0"/>
          <dgm:chPref val="0"/>
        </dgm:presLayoutVars>
      </dgm:prSet>
      <dgm:spPr/>
    </dgm:pt>
    <dgm:pt modelId="{4074E6B5-E6AF-4BD1-B21C-C00D02ED9875}" type="pres">
      <dgm:prSet presAssocID="{1223C89E-403B-4BE3-94C2-04C7CF2435BB}" presName="sibTrans" presStyleCnt="0"/>
      <dgm:spPr/>
    </dgm:pt>
    <dgm:pt modelId="{EAE40D0F-90B2-4301-8B5C-09356E3049E1}" type="pres">
      <dgm:prSet presAssocID="{A4C91B1D-5EDA-44DA-BB54-F552FE68F78F}" presName="compNode" presStyleCnt="0"/>
      <dgm:spPr/>
    </dgm:pt>
    <dgm:pt modelId="{8F4F9828-0A9E-4FEC-B0D8-B7F72D7AC7FA}" type="pres">
      <dgm:prSet presAssocID="{A4C91B1D-5EDA-44DA-BB54-F552FE68F78F}" presName="bgRect" presStyleLbl="bgShp" presStyleIdx="1" presStyleCnt="3"/>
      <dgm:spPr/>
    </dgm:pt>
    <dgm:pt modelId="{7F569C8C-02F6-4E76-9FC3-911597301BF0}" type="pres">
      <dgm:prSet presAssocID="{A4C91B1D-5EDA-44DA-BB54-F552FE68F78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BDB7B9B9-EA09-44D9-81F7-52AB2918012E}" type="pres">
      <dgm:prSet presAssocID="{A4C91B1D-5EDA-44DA-BB54-F552FE68F78F}" presName="spaceRect" presStyleCnt="0"/>
      <dgm:spPr/>
    </dgm:pt>
    <dgm:pt modelId="{024251EB-D61B-4A1C-AE01-C4B4AC598349}" type="pres">
      <dgm:prSet presAssocID="{A4C91B1D-5EDA-44DA-BB54-F552FE68F78F}" presName="parTx" presStyleLbl="revTx" presStyleIdx="1" presStyleCnt="3">
        <dgm:presLayoutVars>
          <dgm:chMax val="0"/>
          <dgm:chPref val="0"/>
        </dgm:presLayoutVars>
      </dgm:prSet>
      <dgm:spPr/>
    </dgm:pt>
    <dgm:pt modelId="{90BEA5C8-C63C-4CE9-91B3-D01A0EB13F49}" type="pres">
      <dgm:prSet presAssocID="{ECCA52AD-42F0-4B6E-AF75-3A0C8F9AF498}" presName="sibTrans" presStyleCnt="0"/>
      <dgm:spPr/>
    </dgm:pt>
    <dgm:pt modelId="{96FA9170-AB40-4BED-AA55-CC460A5E3854}" type="pres">
      <dgm:prSet presAssocID="{CEC0CBAC-4C39-4025-A30A-B2E14AF3E233}" presName="compNode" presStyleCnt="0"/>
      <dgm:spPr/>
    </dgm:pt>
    <dgm:pt modelId="{3E242CAD-06CF-4B96-996B-57983BF45873}" type="pres">
      <dgm:prSet presAssocID="{CEC0CBAC-4C39-4025-A30A-B2E14AF3E233}" presName="bgRect" presStyleLbl="bgShp" presStyleIdx="2" presStyleCnt="3"/>
      <dgm:spPr/>
    </dgm:pt>
    <dgm:pt modelId="{E8BDF65A-9D55-4010-A104-1A2FDAAA93B6}" type="pres">
      <dgm:prSet presAssocID="{CEC0CBAC-4C39-4025-A30A-B2E14AF3E23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levision"/>
        </a:ext>
      </dgm:extLst>
    </dgm:pt>
    <dgm:pt modelId="{D20AD93B-3434-4AFA-B936-072AFCC0564E}" type="pres">
      <dgm:prSet presAssocID="{CEC0CBAC-4C39-4025-A30A-B2E14AF3E233}" presName="spaceRect" presStyleCnt="0"/>
      <dgm:spPr/>
    </dgm:pt>
    <dgm:pt modelId="{757AEC5A-1BDB-4A6F-816D-C102E07AD3DB}" type="pres">
      <dgm:prSet presAssocID="{CEC0CBAC-4C39-4025-A30A-B2E14AF3E233}" presName="parTx" presStyleLbl="revTx" presStyleIdx="2" presStyleCnt="3">
        <dgm:presLayoutVars>
          <dgm:chMax val="0"/>
          <dgm:chPref val="0"/>
        </dgm:presLayoutVars>
      </dgm:prSet>
      <dgm:spPr/>
    </dgm:pt>
  </dgm:ptLst>
  <dgm:cxnLst>
    <dgm:cxn modelId="{543C3D0C-4869-405A-998C-A7B06E9F8E73}" type="presOf" srcId="{CEC0CBAC-4C39-4025-A30A-B2E14AF3E233}" destId="{757AEC5A-1BDB-4A6F-816D-C102E07AD3DB}" srcOrd="0" destOrd="0" presId="urn:microsoft.com/office/officeart/2018/2/layout/IconVerticalSolidList"/>
    <dgm:cxn modelId="{508F4B13-B8D9-42C4-9CF4-9653625ADCC9}" type="presOf" srcId="{3A2EF671-1488-40DB-AC63-719DC10623AA}" destId="{97A2DCC8-615C-4C79-8285-12FF41B9F843}" srcOrd="0" destOrd="0" presId="urn:microsoft.com/office/officeart/2018/2/layout/IconVerticalSolidList"/>
    <dgm:cxn modelId="{2FD78B4B-0811-4447-B1DE-F9AABA50AB4F}" type="presOf" srcId="{DDCD9761-B106-4BB5-87AD-CD8C87090136}" destId="{7407D164-A202-401A-8670-03C70046A862}" srcOrd="0" destOrd="0" presId="urn:microsoft.com/office/officeart/2018/2/layout/IconVerticalSolidList"/>
    <dgm:cxn modelId="{F63D2B56-B17E-444B-9344-C406D52760EC}" srcId="{3A2EF671-1488-40DB-AC63-719DC10623AA}" destId="{CEC0CBAC-4C39-4025-A30A-B2E14AF3E233}" srcOrd="2" destOrd="0" parTransId="{A12CDE39-87A1-432A-9904-11195FA067AA}" sibTransId="{EA1A54B4-5FCC-46E3-AECD-66BECF567444}"/>
    <dgm:cxn modelId="{9F46659B-0FA0-4846-A9A6-6FEA8F03CE80}" srcId="{3A2EF671-1488-40DB-AC63-719DC10623AA}" destId="{DDCD9761-B106-4BB5-87AD-CD8C87090136}" srcOrd="0" destOrd="0" parTransId="{69082091-3C5C-424B-868F-68F80B1CE4CE}" sibTransId="{1223C89E-403B-4BE3-94C2-04C7CF2435BB}"/>
    <dgm:cxn modelId="{5FF1E0F4-771F-4B6F-A479-FA9F4E1A4C9E}" type="presOf" srcId="{A4C91B1D-5EDA-44DA-BB54-F552FE68F78F}" destId="{024251EB-D61B-4A1C-AE01-C4B4AC598349}" srcOrd="0" destOrd="0" presId="urn:microsoft.com/office/officeart/2018/2/layout/IconVerticalSolidList"/>
    <dgm:cxn modelId="{D7D6A8F9-58E3-4BA3-8929-D4642CACA970}" srcId="{3A2EF671-1488-40DB-AC63-719DC10623AA}" destId="{A4C91B1D-5EDA-44DA-BB54-F552FE68F78F}" srcOrd="1" destOrd="0" parTransId="{DD418475-8BC3-4152-8590-8715AF8DEA4B}" sibTransId="{ECCA52AD-42F0-4B6E-AF75-3A0C8F9AF498}"/>
    <dgm:cxn modelId="{2FDBFE30-AF42-40CB-87CD-A674DFC1694A}" type="presParOf" srcId="{97A2DCC8-615C-4C79-8285-12FF41B9F843}" destId="{5FFBFD79-DDAB-4216-BF1B-AA41ED7D6439}" srcOrd="0" destOrd="0" presId="urn:microsoft.com/office/officeart/2018/2/layout/IconVerticalSolidList"/>
    <dgm:cxn modelId="{272B0573-FDB3-4D2F-9A21-26C94C477BBD}" type="presParOf" srcId="{5FFBFD79-DDAB-4216-BF1B-AA41ED7D6439}" destId="{FB529CBA-6C2D-4D41-BB26-448CEC77FF61}" srcOrd="0" destOrd="0" presId="urn:microsoft.com/office/officeart/2018/2/layout/IconVerticalSolidList"/>
    <dgm:cxn modelId="{AF6CD3B4-E824-49F7-A05D-6CB319E2BF14}" type="presParOf" srcId="{5FFBFD79-DDAB-4216-BF1B-AA41ED7D6439}" destId="{89D92768-85E0-4CD7-8557-F61851212D47}" srcOrd="1" destOrd="0" presId="urn:microsoft.com/office/officeart/2018/2/layout/IconVerticalSolidList"/>
    <dgm:cxn modelId="{62964D68-BF66-4762-A18F-BEB1B1CBB91B}" type="presParOf" srcId="{5FFBFD79-DDAB-4216-BF1B-AA41ED7D6439}" destId="{D773E267-ECEA-4D3B-8A91-058AC8E85655}" srcOrd="2" destOrd="0" presId="urn:microsoft.com/office/officeart/2018/2/layout/IconVerticalSolidList"/>
    <dgm:cxn modelId="{57228BCF-EDD1-40A4-B70E-2937F77A6DB4}" type="presParOf" srcId="{5FFBFD79-DDAB-4216-BF1B-AA41ED7D6439}" destId="{7407D164-A202-401A-8670-03C70046A862}" srcOrd="3" destOrd="0" presId="urn:microsoft.com/office/officeart/2018/2/layout/IconVerticalSolidList"/>
    <dgm:cxn modelId="{CAE703A0-E6DC-4160-AEFF-01EE6909A4D8}" type="presParOf" srcId="{97A2DCC8-615C-4C79-8285-12FF41B9F843}" destId="{4074E6B5-E6AF-4BD1-B21C-C00D02ED9875}" srcOrd="1" destOrd="0" presId="urn:microsoft.com/office/officeart/2018/2/layout/IconVerticalSolidList"/>
    <dgm:cxn modelId="{2A49B043-25F7-4105-BB3A-AE2001C61706}" type="presParOf" srcId="{97A2DCC8-615C-4C79-8285-12FF41B9F843}" destId="{EAE40D0F-90B2-4301-8B5C-09356E3049E1}" srcOrd="2" destOrd="0" presId="urn:microsoft.com/office/officeart/2018/2/layout/IconVerticalSolidList"/>
    <dgm:cxn modelId="{4BFC673E-7D66-4EA5-9A9E-5B99804A3BDB}" type="presParOf" srcId="{EAE40D0F-90B2-4301-8B5C-09356E3049E1}" destId="{8F4F9828-0A9E-4FEC-B0D8-B7F72D7AC7FA}" srcOrd="0" destOrd="0" presId="urn:microsoft.com/office/officeart/2018/2/layout/IconVerticalSolidList"/>
    <dgm:cxn modelId="{526E7B36-B209-41BB-A382-E94183274181}" type="presParOf" srcId="{EAE40D0F-90B2-4301-8B5C-09356E3049E1}" destId="{7F569C8C-02F6-4E76-9FC3-911597301BF0}" srcOrd="1" destOrd="0" presId="urn:microsoft.com/office/officeart/2018/2/layout/IconVerticalSolidList"/>
    <dgm:cxn modelId="{9F08B18F-8337-4515-A989-3D147533C7A9}" type="presParOf" srcId="{EAE40D0F-90B2-4301-8B5C-09356E3049E1}" destId="{BDB7B9B9-EA09-44D9-81F7-52AB2918012E}" srcOrd="2" destOrd="0" presId="urn:microsoft.com/office/officeart/2018/2/layout/IconVerticalSolidList"/>
    <dgm:cxn modelId="{584E35A2-7742-4897-A786-50FCB3F887AE}" type="presParOf" srcId="{EAE40D0F-90B2-4301-8B5C-09356E3049E1}" destId="{024251EB-D61B-4A1C-AE01-C4B4AC598349}" srcOrd="3" destOrd="0" presId="urn:microsoft.com/office/officeart/2018/2/layout/IconVerticalSolidList"/>
    <dgm:cxn modelId="{12FFEC72-316D-4FA8-BAAF-D36D8E51BAD9}" type="presParOf" srcId="{97A2DCC8-615C-4C79-8285-12FF41B9F843}" destId="{90BEA5C8-C63C-4CE9-91B3-D01A0EB13F49}" srcOrd="3" destOrd="0" presId="urn:microsoft.com/office/officeart/2018/2/layout/IconVerticalSolidList"/>
    <dgm:cxn modelId="{9B8F7541-BAD1-4FCC-B8C8-C6014B3EA983}" type="presParOf" srcId="{97A2DCC8-615C-4C79-8285-12FF41B9F843}" destId="{96FA9170-AB40-4BED-AA55-CC460A5E3854}" srcOrd="4" destOrd="0" presId="urn:microsoft.com/office/officeart/2018/2/layout/IconVerticalSolidList"/>
    <dgm:cxn modelId="{168CA662-D9FA-4DCA-81B3-D9B34C3090B5}" type="presParOf" srcId="{96FA9170-AB40-4BED-AA55-CC460A5E3854}" destId="{3E242CAD-06CF-4B96-996B-57983BF45873}" srcOrd="0" destOrd="0" presId="urn:microsoft.com/office/officeart/2018/2/layout/IconVerticalSolidList"/>
    <dgm:cxn modelId="{B1397DAF-4FEF-4E8F-9F5B-349A0B5CB324}" type="presParOf" srcId="{96FA9170-AB40-4BED-AA55-CC460A5E3854}" destId="{E8BDF65A-9D55-4010-A104-1A2FDAAA93B6}" srcOrd="1" destOrd="0" presId="urn:microsoft.com/office/officeart/2018/2/layout/IconVerticalSolidList"/>
    <dgm:cxn modelId="{7E7093C3-B478-4B95-907F-21ABC95BB734}" type="presParOf" srcId="{96FA9170-AB40-4BED-AA55-CC460A5E3854}" destId="{D20AD93B-3434-4AFA-B936-072AFCC0564E}" srcOrd="2" destOrd="0" presId="urn:microsoft.com/office/officeart/2018/2/layout/IconVerticalSolidList"/>
    <dgm:cxn modelId="{4D452BBC-B84F-4DF9-A9E1-38F757E2F4F5}" type="presParOf" srcId="{96FA9170-AB40-4BED-AA55-CC460A5E3854}" destId="{757AEC5A-1BDB-4A6F-816D-C102E07AD3D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D3590A-F942-4272-A58F-B290BC9B95B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992A94A-9E90-4F12-8675-F9B168AAF6B6}">
      <dgm:prSet/>
      <dgm:spPr/>
      <dgm:t>
        <a:bodyPr/>
        <a:lstStyle/>
        <a:p>
          <a:r>
            <a:rPr lang="en-US"/>
            <a:t>Learn</a:t>
          </a:r>
          <a:r>
            <a:rPr lang="en-US" b="0" i="0" u="none" strike="noStrike" cap="none" baseline="0" noProof="0">
              <a:latin typeface="Calibri Light"/>
              <a:cs typeface="Calibri Light"/>
            </a:rPr>
            <a:t> about</a:t>
          </a:r>
          <a:r>
            <a:rPr lang="en-US">
              <a:latin typeface="Calibri Light" panose="020F0302020204030204"/>
            </a:rPr>
            <a:t> </a:t>
          </a:r>
          <a:r>
            <a:rPr lang="en-US" b="0" i="0" u="none" strike="noStrike" cap="none" baseline="0" noProof="0">
              <a:latin typeface="Calibri Light"/>
              <a:cs typeface="Calibri Light"/>
            </a:rPr>
            <a:t>Caster Semenya</a:t>
          </a:r>
          <a:r>
            <a:rPr lang="en-US">
              <a:latin typeface="Calibri Light" panose="020F0302020204030204"/>
            </a:rPr>
            <a:t>.</a:t>
          </a:r>
          <a:endParaRPr lang="en-US"/>
        </a:p>
      </dgm:t>
    </dgm:pt>
    <dgm:pt modelId="{5C1DEDBC-33F3-4C65-BBF4-9912E4340F01}" type="parTrans" cxnId="{58E1054D-D90C-424D-9357-598FF1FA89A6}">
      <dgm:prSet/>
      <dgm:spPr/>
      <dgm:t>
        <a:bodyPr/>
        <a:lstStyle/>
        <a:p>
          <a:endParaRPr lang="en-US"/>
        </a:p>
      </dgm:t>
    </dgm:pt>
    <dgm:pt modelId="{18CFB626-8D61-4CCD-A9D5-1126737CCAAF}" type="sibTrans" cxnId="{58E1054D-D90C-424D-9357-598FF1FA89A6}">
      <dgm:prSet/>
      <dgm:spPr/>
      <dgm:t>
        <a:bodyPr/>
        <a:lstStyle/>
        <a:p>
          <a:endParaRPr lang="en-US"/>
        </a:p>
      </dgm:t>
    </dgm:pt>
    <dgm:pt modelId="{7B92F20A-BE96-44E8-AA21-C5E37185A1C5}">
      <dgm:prSet/>
      <dgm:spPr/>
      <dgm:t>
        <a:bodyPr/>
        <a:lstStyle/>
        <a:p>
          <a:r>
            <a:rPr lang="en-US"/>
            <a:t>Discuss</a:t>
          </a:r>
          <a:r>
            <a:rPr lang="en-US">
              <a:latin typeface="Calibri Light" panose="020F0302020204030204"/>
            </a:rPr>
            <a:t> gender policing and human rights in international sports.</a:t>
          </a:r>
          <a:endParaRPr lang="en-US"/>
        </a:p>
      </dgm:t>
    </dgm:pt>
    <dgm:pt modelId="{1BEEC6B7-962E-4507-905A-8A669F0CE0D6}" type="parTrans" cxnId="{B08EE948-9BB5-4FFD-8557-F32D19840031}">
      <dgm:prSet/>
      <dgm:spPr/>
      <dgm:t>
        <a:bodyPr/>
        <a:lstStyle/>
        <a:p>
          <a:endParaRPr lang="en-US"/>
        </a:p>
      </dgm:t>
    </dgm:pt>
    <dgm:pt modelId="{4148B702-2712-43D9-A5D4-46166559BFE0}" type="sibTrans" cxnId="{B08EE948-9BB5-4FFD-8557-F32D19840031}">
      <dgm:prSet/>
      <dgm:spPr/>
      <dgm:t>
        <a:bodyPr/>
        <a:lstStyle/>
        <a:p>
          <a:endParaRPr lang="en-US"/>
        </a:p>
      </dgm:t>
    </dgm:pt>
    <dgm:pt modelId="{417B3AC4-8609-4D17-A94B-5506182FB69D}">
      <dgm:prSet/>
      <dgm:spPr/>
      <dgm:t>
        <a:bodyPr/>
        <a:lstStyle/>
        <a:p>
          <a:r>
            <a:rPr lang="en-US"/>
            <a:t>Reflect</a:t>
          </a:r>
          <a:r>
            <a:rPr lang="en-US">
              <a:latin typeface="Calibri Light" panose="020F0302020204030204"/>
            </a:rPr>
            <a:t> on ethics and morality of the decisions of the IAAF.</a:t>
          </a:r>
          <a:endParaRPr lang="en-US"/>
        </a:p>
      </dgm:t>
    </dgm:pt>
    <dgm:pt modelId="{FEA61DA4-EF9E-4BF8-9188-E464E49DF224}" type="parTrans" cxnId="{6E1F804A-D20E-4F2C-AC71-A9B922F7577C}">
      <dgm:prSet/>
      <dgm:spPr/>
      <dgm:t>
        <a:bodyPr/>
        <a:lstStyle/>
        <a:p>
          <a:endParaRPr lang="en-US"/>
        </a:p>
      </dgm:t>
    </dgm:pt>
    <dgm:pt modelId="{ABD74EFC-7A07-4283-94A9-79FD8C6BDAE0}" type="sibTrans" cxnId="{6E1F804A-D20E-4F2C-AC71-A9B922F7577C}">
      <dgm:prSet/>
      <dgm:spPr/>
      <dgm:t>
        <a:bodyPr/>
        <a:lstStyle/>
        <a:p>
          <a:endParaRPr lang="en-US"/>
        </a:p>
      </dgm:t>
    </dgm:pt>
    <dgm:pt modelId="{E22DEFA0-2BDE-42B2-BB52-1C616A093185}" type="pres">
      <dgm:prSet presAssocID="{C2D3590A-F942-4272-A58F-B290BC9B95B3}" presName="root" presStyleCnt="0">
        <dgm:presLayoutVars>
          <dgm:dir/>
          <dgm:resizeHandles val="exact"/>
        </dgm:presLayoutVars>
      </dgm:prSet>
      <dgm:spPr/>
    </dgm:pt>
    <dgm:pt modelId="{9E2E68BD-79AB-482A-BD3F-9024901EDE98}" type="pres">
      <dgm:prSet presAssocID="{8992A94A-9E90-4F12-8675-F9B168AAF6B6}" presName="compNode" presStyleCnt="0"/>
      <dgm:spPr/>
    </dgm:pt>
    <dgm:pt modelId="{A05E70F3-CEE0-4501-A1CD-878697C5AD40}" type="pres">
      <dgm:prSet presAssocID="{8992A94A-9E90-4F12-8675-F9B168AAF6B6}" presName="bgRect" presStyleLbl="bgShp" presStyleIdx="0" presStyleCnt="3"/>
      <dgm:spPr/>
    </dgm:pt>
    <dgm:pt modelId="{A3A7F06E-FD0F-42BF-805B-AFDAEB7ACE24}" type="pres">
      <dgm:prSet presAssocID="{8992A94A-9E90-4F12-8675-F9B168AAF6B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Book"/>
        </a:ext>
      </dgm:extLst>
    </dgm:pt>
    <dgm:pt modelId="{D5EA7AF7-1289-4D1C-B3C6-61626203DA04}" type="pres">
      <dgm:prSet presAssocID="{8992A94A-9E90-4F12-8675-F9B168AAF6B6}" presName="spaceRect" presStyleCnt="0"/>
      <dgm:spPr/>
    </dgm:pt>
    <dgm:pt modelId="{17C1B6B0-D504-4313-A4DC-EFF63D9E3488}" type="pres">
      <dgm:prSet presAssocID="{8992A94A-9E90-4F12-8675-F9B168AAF6B6}" presName="parTx" presStyleLbl="revTx" presStyleIdx="0" presStyleCnt="3">
        <dgm:presLayoutVars>
          <dgm:chMax val="0"/>
          <dgm:chPref val="0"/>
        </dgm:presLayoutVars>
      </dgm:prSet>
      <dgm:spPr/>
    </dgm:pt>
    <dgm:pt modelId="{59AD1C4B-2A3E-4E66-8C40-802EBAB0485A}" type="pres">
      <dgm:prSet presAssocID="{18CFB626-8D61-4CCD-A9D5-1126737CCAAF}" presName="sibTrans" presStyleCnt="0"/>
      <dgm:spPr/>
    </dgm:pt>
    <dgm:pt modelId="{5F52453F-2067-46A2-8118-00A20732EAE7}" type="pres">
      <dgm:prSet presAssocID="{7B92F20A-BE96-44E8-AA21-C5E37185A1C5}" presName="compNode" presStyleCnt="0"/>
      <dgm:spPr/>
    </dgm:pt>
    <dgm:pt modelId="{52B6F8E2-3232-4181-B870-CECAAE45A2DA}" type="pres">
      <dgm:prSet presAssocID="{7B92F20A-BE96-44E8-AA21-C5E37185A1C5}" presName="bgRect" presStyleLbl="bgShp" presStyleIdx="1" presStyleCnt="3"/>
      <dgm:spPr/>
    </dgm:pt>
    <dgm:pt modelId="{5AC9BEEF-9B3C-44A9-856C-1981A7D936D6}" type="pres">
      <dgm:prSet presAssocID="{7B92F20A-BE96-44E8-AA21-C5E37185A1C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4E50A334-8E2A-4AF0-AFC1-E57166315314}" type="pres">
      <dgm:prSet presAssocID="{7B92F20A-BE96-44E8-AA21-C5E37185A1C5}" presName="spaceRect" presStyleCnt="0"/>
      <dgm:spPr/>
    </dgm:pt>
    <dgm:pt modelId="{17FB3DF5-F227-4095-8D38-C53A021EEC03}" type="pres">
      <dgm:prSet presAssocID="{7B92F20A-BE96-44E8-AA21-C5E37185A1C5}" presName="parTx" presStyleLbl="revTx" presStyleIdx="1" presStyleCnt="3">
        <dgm:presLayoutVars>
          <dgm:chMax val="0"/>
          <dgm:chPref val="0"/>
        </dgm:presLayoutVars>
      </dgm:prSet>
      <dgm:spPr/>
    </dgm:pt>
    <dgm:pt modelId="{92B10543-3278-49DB-9CCA-49FBD87FBFB8}" type="pres">
      <dgm:prSet presAssocID="{4148B702-2712-43D9-A5D4-46166559BFE0}" presName="sibTrans" presStyleCnt="0"/>
      <dgm:spPr/>
    </dgm:pt>
    <dgm:pt modelId="{A862E0D7-C93E-458D-AB61-1B7062785DB6}" type="pres">
      <dgm:prSet presAssocID="{417B3AC4-8609-4D17-A94B-5506182FB69D}" presName="compNode" presStyleCnt="0"/>
      <dgm:spPr/>
    </dgm:pt>
    <dgm:pt modelId="{D77785CF-78E1-4F46-B8AC-6337FCCF44BB}" type="pres">
      <dgm:prSet presAssocID="{417B3AC4-8609-4D17-A94B-5506182FB69D}" presName="bgRect" presStyleLbl="bgShp" presStyleIdx="2" presStyleCnt="3"/>
      <dgm:spPr/>
    </dgm:pt>
    <dgm:pt modelId="{FC5EC32A-BC23-4BAE-B91A-70DC9CADDB7A}" type="pres">
      <dgm:prSet presAssocID="{417B3AC4-8609-4D17-A94B-5506182FB69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ought bubble"/>
        </a:ext>
      </dgm:extLst>
    </dgm:pt>
    <dgm:pt modelId="{88EA633C-D2C9-4CCF-BAD4-DB3D8DE8715D}" type="pres">
      <dgm:prSet presAssocID="{417B3AC4-8609-4D17-A94B-5506182FB69D}" presName="spaceRect" presStyleCnt="0"/>
      <dgm:spPr/>
    </dgm:pt>
    <dgm:pt modelId="{F949B123-EC54-428A-9ADF-DE4DC438DE60}" type="pres">
      <dgm:prSet presAssocID="{417B3AC4-8609-4D17-A94B-5506182FB69D}" presName="parTx" presStyleLbl="revTx" presStyleIdx="2" presStyleCnt="3">
        <dgm:presLayoutVars>
          <dgm:chMax val="0"/>
          <dgm:chPref val="0"/>
        </dgm:presLayoutVars>
      </dgm:prSet>
      <dgm:spPr/>
    </dgm:pt>
  </dgm:ptLst>
  <dgm:cxnLst>
    <dgm:cxn modelId="{03A14712-4A39-4764-A654-10174C456E9D}" type="presOf" srcId="{C2D3590A-F942-4272-A58F-B290BC9B95B3}" destId="{E22DEFA0-2BDE-42B2-BB52-1C616A093185}" srcOrd="0" destOrd="0" presId="urn:microsoft.com/office/officeart/2018/2/layout/IconVerticalSolidList"/>
    <dgm:cxn modelId="{54DCCD13-E4DC-4EA1-A5E8-3E63C6C800C2}" type="presOf" srcId="{8992A94A-9E90-4F12-8675-F9B168AAF6B6}" destId="{17C1B6B0-D504-4313-A4DC-EFF63D9E3488}" srcOrd="0" destOrd="0" presId="urn:microsoft.com/office/officeart/2018/2/layout/IconVerticalSolidList"/>
    <dgm:cxn modelId="{B08EE948-9BB5-4FFD-8557-F32D19840031}" srcId="{C2D3590A-F942-4272-A58F-B290BC9B95B3}" destId="{7B92F20A-BE96-44E8-AA21-C5E37185A1C5}" srcOrd="1" destOrd="0" parTransId="{1BEEC6B7-962E-4507-905A-8A669F0CE0D6}" sibTransId="{4148B702-2712-43D9-A5D4-46166559BFE0}"/>
    <dgm:cxn modelId="{6E1F804A-D20E-4F2C-AC71-A9B922F7577C}" srcId="{C2D3590A-F942-4272-A58F-B290BC9B95B3}" destId="{417B3AC4-8609-4D17-A94B-5506182FB69D}" srcOrd="2" destOrd="0" parTransId="{FEA61DA4-EF9E-4BF8-9188-E464E49DF224}" sibTransId="{ABD74EFC-7A07-4283-94A9-79FD8C6BDAE0}"/>
    <dgm:cxn modelId="{58E1054D-D90C-424D-9357-598FF1FA89A6}" srcId="{C2D3590A-F942-4272-A58F-B290BC9B95B3}" destId="{8992A94A-9E90-4F12-8675-F9B168AAF6B6}" srcOrd="0" destOrd="0" parTransId="{5C1DEDBC-33F3-4C65-BBF4-9912E4340F01}" sibTransId="{18CFB626-8D61-4CCD-A9D5-1126737CCAAF}"/>
    <dgm:cxn modelId="{C38CC54D-97D8-4A59-81A1-4028F926EEF6}" type="presOf" srcId="{7B92F20A-BE96-44E8-AA21-C5E37185A1C5}" destId="{17FB3DF5-F227-4095-8D38-C53A021EEC03}" srcOrd="0" destOrd="0" presId="urn:microsoft.com/office/officeart/2018/2/layout/IconVerticalSolidList"/>
    <dgm:cxn modelId="{BC964D6C-678D-4B36-AA13-BF8391D56989}" type="presOf" srcId="{417B3AC4-8609-4D17-A94B-5506182FB69D}" destId="{F949B123-EC54-428A-9ADF-DE4DC438DE60}" srcOrd="0" destOrd="0" presId="urn:microsoft.com/office/officeart/2018/2/layout/IconVerticalSolidList"/>
    <dgm:cxn modelId="{CA36A360-97F3-4197-8AB5-ED2EF0A4EEC4}" type="presParOf" srcId="{E22DEFA0-2BDE-42B2-BB52-1C616A093185}" destId="{9E2E68BD-79AB-482A-BD3F-9024901EDE98}" srcOrd="0" destOrd="0" presId="urn:microsoft.com/office/officeart/2018/2/layout/IconVerticalSolidList"/>
    <dgm:cxn modelId="{AF928D95-0F8A-4650-B0B4-5679B4D8A958}" type="presParOf" srcId="{9E2E68BD-79AB-482A-BD3F-9024901EDE98}" destId="{A05E70F3-CEE0-4501-A1CD-878697C5AD40}" srcOrd="0" destOrd="0" presId="urn:microsoft.com/office/officeart/2018/2/layout/IconVerticalSolidList"/>
    <dgm:cxn modelId="{721B1C30-CA55-4635-86B3-E71E90F4D73A}" type="presParOf" srcId="{9E2E68BD-79AB-482A-BD3F-9024901EDE98}" destId="{A3A7F06E-FD0F-42BF-805B-AFDAEB7ACE24}" srcOrd="1" destOrd="0" presId="urn:microsoft.com/office/officeart/2018/2/layout/IconVerticalSolidList"/>
    <dgm:cxn modelId="{CB821936-1F86-40C3-AF1D-E1FF2D370E70}" type="presParOf" srcId="{9E2E68BD-79AB-482A-BD3F-9024901EDE98}" destId="{D5EA7AF7-1289-4D1C-B3C6-61626203DA04}" srcOrd="2" destOrd="0" presId="urn:microsoft.com/office/officeart/2018/2/layout/IconVerticalSolidList"/>
    <dgm:cxn modelId="{B410E41A-4960-4B57-B368-FDBC89DD0B72}" type="presParOf" srcId="{9E2E68BD-79AB-482A-BD3F-9024901EDE98}" destId="{17C1B6B0-D504-4313-A4DC-EFF63D9E3488}" srcOrd="3" destOrd="0" presId="urn:microsoft.com/office/officeart/2018/2/layout/IconVerticalSolidList"/>
    <dgm:cxn modelId="{4CAE4510-980B-4EE7-A1F8-48AC0A17F413}" type="presParOf" srcId="{E22DEFA0-2BDE-42B2-BB52-1C616A093185}" destId="{59AD1C4B-2A3E-4E66-8C40-802EBAB0485A}" srcOrd="1" destOrd="0" presId="urn:microsoft.com/office/officeart/2018/2/layout/IconVerticalSolidList"/>
    <dgm:cxn modelId="{B4F74668-8CC7-4506-97CC-CEF7793D778D}" type="presParOf" srcId="{E22DEFA0-2BDE-42B2-BB52-1C616A093185}" destId="{5F52453F-2067-46A2-8118-00A20732EAE7}" srcOrd="2" destOrd="0" presId="urn:microsoft.com/office/officeart/2018/2/layout/IconVerticalSolidList"/>
    <dgm:cxn modelId="{7777EA42-99FC-4ACA-A6BD-84D25133D441}" type="presParOf" srcId="{5F52453F-2067-46A2-8118-00A20732EAE7}" destId="{52B6F8E2-3232-4181-B870-CECAAE45A2DA}" srcOrd="0" destOrd="0" presId="urn:microsoft.com/office/officeart/2018/2/layout/IconVerticalSolidList"/>
    <dgm:cxn modelId="{23A0C93F-4986-4AD6-98D8-7C4A8DAEEAE3}" type="presParOf" srcId="{5F52453F-2067-46A2-8118-00A20732EAE7}" destId="{5AC9BEEF-9B3C-44A9-856C-1981A7D936D6}" srcOrd="1" destOrd="0" presId="urn:microsoft.com/office/officeart/2018/2/layout/IconVerticalSolidList"/>
    <dgm:cxn modelId="{FAC8560E-9E57-4941-8D6F-6C7E8B46C748}" type="presParOf" srcId="{5F52453F-2067-46A2-8118-00A20732EAE7}" destId="{4E50A334-8E2A-4AF0-AFC1-E57166315314}" srcOrd="2" destOrd="0" presId="urn:microsoft.com/office/officeart/2018/2/layout/IconVerticalSolidList"/>
    <dgm:cxn modelId="{839D8F06-F9B7-4509-B5C8-F2723E840FB9}" type="presParOf" srcId="{5F52453F-2067-46A2-8118-00A20732EAE7}" destId="{17FB3DF5-F227-4095-8D38-C53A021EEC03}" srcOrd="3" destOrd="0" presId="urn:microsoft.com/office/officeart/2018/2/layout/IconVerticalSolidList"/>
    <dgm:cxn modelId="{139663DF-34C1-4711-ADC6-24319305C2D4}" type="presParOf" srcId="{E22DEFA0-2BDE-42B2-BB52-1C616A093185}" destId="{92B10543-3278-49DB-9CCA-49FBD87FBFB8}" srcOrd="3" destOrd="0" presId="urn:microsoft.com/office/officeart/2018/2/layout/IconVerticalSolidList"/>
    <dgm:cxn modelId="{5033F327-F046-4057-8687-6F78A14566BA}" type="presParOf" srcId="{E22DEFA0-2BDE-42B2-BB52-1C616A093185}" destId="{A862E0D7-C93E-458D-AB61-1B7062785DB6}" srcOrd="4" destOrd="0" presId="urn:microsoft.com/office/officeart/2018/2/layout/IconVerticalSolidList"/>
    <dgm:cxn modelId="{32DB5F56-07D5-40CC-A272-6AB733B6132C}" type="presParOf" srcId="{A862E0D7-C93E-458D-AB61-1B7062785DB6}" destId="{D77785CF-78E1-4F46-B8AC-6337FCCF44BB}" srcOrd="0" destOrd="0" presId="urn:microsoft.com/office/officeart/2018/2/layout/IconVerticalSolidList"/>
    <dgm:cxn modelId="{34AC01F1-7706-4982-9896-5EA0EF6ECC9C}" type="presParOf" srcId="{A862E0D7-C93E-458D-AB61-1B7062785DB6}" destId="{FC5EC32A-BC23-4BAE-B91A-70DC9CADDB7A}" srcOrd="1" destOrd="0" presId="urn:microsoft.com/office/officeart/2018/2/layout/IconVerticalSolidList"/>
    <dgm:cxn modelId="{43F9ECED-EE1F-4990-832D-4630278637BC}" type="presParOf" srcId="{A862E0D7-C93E-458D-AB61-1B7062785DB6}" destId="{88EA633C-D2C9-4CCF-BAD4-DB3D8DE8715D}" srcOrd="2" destOrd="0" presId="urn:microsoft.com/office/officeart/2018/2/layout/IconVerticalSolidList"/>
    <dgm:cxn modelId="{64AD5548-0D55-40FB-AA2B-057A08168220}" type="presParOf" srcId="{A862E0D7-C93E-458D-AB61-1B7062785DB6}" destId="{F949B123-EC54-428A-9ADF-DE4DC438DE6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45E709-B649-47F1-ADF1-989F0241F8F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562DDB6-3BCB-4D17-ABE5-7C6A68FE2AC1}">
      <dgm:prSet/>
      <dgm:spPr/>
      <dgm:t>
        <a:bodyPr/>
        <a:lstStyle/>
        <a:p>
          <a:r>
            <a:rPr lang="en-US"/>
            <a:t>Fly</a:t>
          </a:r>
        </a:p>
      </dgm:t>
    </dgm:pt>
    <dgm:pt modelId="{4770CF88-AFC0-4286-ABC7-882D9E53C7EF}" type="parTrans" cxnId="{FB019B9F-90F3-4014-A278-40B74C7ABCA0}">
      <dgm:prSet/>
      <dgm:spPr/>
      <dgm:t>
        <a:bodyPr/>
        <a:lstStyle/>
        <a:p>
          <a:endParaRPr lang="en-US"/>
        </a:p>
      </dgm:t>
    </dgm:pt>
    <dgm:pt modelId="{194C89B7-2807-43EC-802F-EC478CD36DF8}" type="sibTrans" cxnId="{FB019B9F-90F3-4014-A278-40B74C7ABCA0}">
      <dgm:prSet/>
      <dgm:spPr/>
      <dgm:t>
        <a:bodyPr/>
        <a:lstStyle/>
        <a:p>
          <a:endParaRPr lang="en-US"/>
        </a:p>
      </dgm:t>
    </dgm:pt>
    <dgm:pt modelId="{95F4CB9A-6157-4095-A5C6-C10E865FA50D}">
      <dgm:prSet/>
      <dgm:spPr/>
      <dgm:t>
        <a:bodyPr/>
        <a:lstStyle/>
        <a:p>
          <a:r>
            <a:rPr lang="en-US"/>
            <a:t>Swim</a:t>
          </a:r>
        </a:p>
      </dgm:t>
    </dgm:pt>
    <dgm:pt modelId="{4B83E090-9A15-4E86-BB99-FAEA22A5B7AD}" type="parTrans" cxnId="{877D44D7-7DD8-4CF6-9EF1-3E3DC8E6892B}">
      <dgm:prSet/>
      <dgm:spPr/>
      <dgm:t>
        <a:bodyPr/>
        <a:lstStyle/>
        <a:p>
          <a:endParaRPr lang="en-US"/>
        </a:p>
      </dgm:t>
    </dgm:pt>
    <dgm:pt modelId="{ACDFB705-8B7F-47FE-B276-7C9B4A670912}" type="sibTrans" cxnId="{877D44D7-7DD8-4CF6-9EF1-3E3DC8E6892B}">
      <dgm:prSet/>
      <dgm:spPr/>
      <dgm:t>
        <a:bodyPr/>
        <a:lstStyle/>
        <a:p>
          <a:endParaRPr lang="en-US"/>
        </a:p>
      </dgm:t>
    </dgm:pt>
    <dgm:pt modelId="{7B21F378-6D9E-4952-ACCF-D16847DD49C3}" type="pres">
      <dgm:prSet presAssocID="{0445E709-B649-47F1-ADF1-989F0241F8F3}" presName="root" presStyleCnt="0">
        <dgm:presLayoutVars>
          <dgm:dir/>
          <dgm:resizeHandles val="exact"/>
        </dgm:presLayoutVars>
      </dgm:prSet>
      <dgm:spPr/>
    </dgm:pt>
    <dgm:pt modelId="{1B381A88-77E0-47A9-9DD0-338D954F42D2}" type="pres">
      <dgm:prSet presAssocID="{9562DDB6-3BCB-4D17-ABE5-7C6A68FE2AC1}" presName="compNode" presStyleCnt="0"/>
      <dgm:spPr/>
    </dgm:pt>
    <dgm:pt modelId="{7F2A329C-371C-407C-AB77-A8296EA63A08}" type="pres">
      <dgm:prSet presAssocID="{9562DDB6-3BCB-4D17-ABE5-7C6A68FE2AC1}" presName="bgRect" presStyleLbl="bgShp" presStyleIdx="0" presStyleCnt="2"/>
      <dgm:spPr/>
    </dgm:pt>
    <dgm:pt modelId="{6A99948C-9E1F-49E9-855C-7E7C5F6E0AFC}" type="pres">
      <dgm:prSet presAssocID="{9562DDB6-3BCB-4D17-ABE5-7C6A68FE2AC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irplane"/>
        </a:ext>
      </dgm:extLst>
    </dgm:pt>
    <dgm:pt modelId="{75772AD2-100D-4594-A3EF-FA512EC9D4CF}" type="pres">
      <dgm:prSet presAssocID="{9562DDB6-3BCB-4D17-ABE5-7C6A68FE2AC1}" presName="spaceRect" presStyleCnt="0"/>
      <dgm:spPr/>
    </dgm:pt>
    <dgm:pt modelId="{8305E9A9-9484-451A-91DE-922F66EFC43F}" type="pres">
      <dgm:prSet presAssocID="{9562DDB6-3BCB-4D17-ABE5-7C6A68FE2AC1}" presName="parTx" presStyleLbl="revTx" presStyleIdx="0" presStyleCnt="2">
        <dgm:presLayoutVars>
          <dgm:chMax val="0"/>
          <dgm:chPref val="0"/>
        </dgm:presLayoutVars>
      </dgm:prSet>
      <dgm:spPr/>
    </dgm:pt>
    <dgm:pt modelId="{DB5B65F1-F32D-4F41-9D36-B4F1E8908BBD}" type="pres">
      <dgm:prSet presAssocID="{194C89B7-2807-43EC-802F-EC478CD36DF8}" presName="sibTrans" presStyleCnt="0"/>
      <dgm:spPr/>
    </dgm:pt>
    <dgm:pt modelId="{02A987A4-A481-4D5C-A699-542CEA3EC73D}" type="pres">
      <dgm:prSet presAssocID="{95F4CB9A-6157-4095-A5C6-C10E865FA50D}" presName="compNode" presStyleCnt="0"/>
      <dgm:spPr/>
    </dgm:pt>
    <dgm:pt modelId="{5618D19A-C196-49D1-9137-8A5122815BAF}" type="pres">
      <dgm:prSet presAssocID="{95F4CB9A-6157-4095-A5C6-C10E865FA50D}" presName="bgRect" presStyleLbl="bgShp" presStyleIdx="1" presStyleCnt="2"/>
      <dgm:spPr/>
    </dgm:pt>
    <dgm:pt modelId="{3D9BE67A-5382-4DCD-B82D-A186434E90AA}" type="pres">
      <dgm:prSet presAssocID="{95F4CB9A-6157-4095-A5C6-C10E865FA50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ter Polo player"/>
        </a:ext>
      </dgm:extLst>
    </dgm:pt>
    <dgm:pt modelId="{9FBA42DB-AE6F-47B4-9A68-4CDE9E078C67}" type="pres">
      <dgm:prSet presAssocID="{95F4CB9A-6157-4095-A5C6-C10E865FA50D}" presName="spaceRect" presStyleCnt="0"/>
      <dgm:spPr/>
    </dgm:pt>
    <dgm:pt modelId="{97CA584E-CE29-4562-8684-988817AF77EB}" type="pres">
      <dgm:prSet presAssocID="{95F4CB9A-6157-4095-A5C6-C10E865FA50D}" presName="parTx" presStyleLbl="revTx" presStyleIdx="1" presStyleCnt="2">
        <dgm:presLayoutVars>
          <dgm:chMax val="0"/>
          <dgm:chPref val="0"/>
        </dgm:presLayoutVars>
      </dgm:prSet>
      <dgm:spPr/>
    </dgm:pt>
  </dgm:ptLst>
  <dgm:cxnLst>
    <dgm:cxn modelId="{FB019B9F-90F3-4014-A278-40B74C7ABCA0}" srcId="{0445E709-B649-47F1-ADF1-989F0241F8F3}" destId="{9562DDB6-3BCB-4D17-ABE5-7C6A68FE2AC1}" srcOrd="0" destOrd="0" parTransId="{4770CF88-AFC0-4286-ABC7-882D9E53C7EF}" sibTransId="{194C89B7-2807-43EC-802F-EC478CD36DF8}"/>
    <dgm:cxn modelId="{F043F2A4-478D-4013-9BC9-5506EDB1D570}" type="presOf" srcId="{0445E709-B649-47F1-ADF1-989F0241F8F3}" destId="{7B21F378-6D9E-4952-ACCF-D16847DD49C3}" srcOrd="0" destOrd="0" presId="urn:microsoft.com/office/officeart/2018/2/layout/IconVerticalSolidList"/>
    <dgm:cxn modelId="{EDC7DBCF-9432-41AA-8C20-CB8FCA2DF3B5}" type="presOf" srcId="{9562DDB6-3BCB-4D17-ABE5-7C6A68FE2AC1}" destId="{8305E9A9-9484-451A-91DE-922F66EFC43F}" srcOrd="0" destOrd="0" presId="urn:microsoft.com/office/officeart/2018/2/layout/IconVerticalSolidList"/>
    <dgm:cxn modelId="{F3B134D5-F439-4CBF-9ECF-A5773A520B0D}" type="presOf" srcId="{95F4CB9A-6157-4095-A5C6-C10E865FA50D}" destId="{97CA584E-CE29-4562-8684-988817AF77EB}" srcOrd="0" destOrd="0" presId="urn:microsoft.com/office/officeart/2018/2/layout/IconVerticalSolidList"/>
    <dgm:cxn modelId="{877D44D7-7DD8-4CF6-9EF1-3E3DC8E6892B}" srcId="{0445E709-B649-47F1-ADF1-989F0241F8F3}" destId="{95F4CB9A-6157-4095-A5C6-C10E865FA50D}" srcOrd="1" destOrd="0" parTransId="{4B83E090-9A15-4E86-BB99-FAEA22A5B7AD}" sibTransId="{ACDFB705-8B7F-47FE-B276-7C9B4A670912}"/>
    <dgm:cxn modelId="{8599B719-FF52-4754-B888-BCA425A05573}" type="presParOf" srcId="{7B21F378-6D9E-4952-ACCF-D16847DD49C3}" destId="{1B381A88-77E0-47A9-9DD0-338D954F42D2}" srcOrd="0" destOrd="0" presId="urn:microsoft.com/office/officeart/2018/2/layout/IconVerticalSolidList"/>
    <dgm:cxn modelId="{4BCC3718-B34B-4400-8C3D-16F30FEAABEF}" type="presParOf" srcId="{1B381A88-77E0-47A9-9DD0-338D954F42D2}" destId="{7F2A329C-371C-407C-AB77-A8296EA63A08}" srcOrd="0" destOrd="0" presId="urn:microsoft.com/office/officeart/2018/2/layout/IconVerticalSolidList"/>
    <dgm:cxn modelId="{5802A835-2F9D-4165-AC3C-D6C5B7EE5769}" type="presParOf" srcId="{1B381A88-77E0-47A9-9DD0-338D954F42D2}" destId="{6A99948C-9E1F-49E9-855C-7E7C5F6E0AFC}" srcOrd="1" destOrd="0" presId="urn:microsoft.com/office/officeart/2018/2/layout/IconVerticalSolidList"/>
    <dgm:cxn modelId="{ADAAC320-B299-4627-9FDD-D1626E8A3E6F}" type="presParOf" srcId="{1B381A88-77E0-47A9-9DD0-338D954F42D2}" destId="{75772AD2-100D-4594-A3EF-FA512EC9D4CF}" srcOrd="2" destOrd="0" presId="urn:microsoft.com/office/officeart/2018/2/layout/IconVerticalSolidList"/>
    <dgm:cxn modelId="{4808CB5A-534E-4E92-8B4D-03A332E0BC51}" type="presParOf" srcId="{1B381A88-77E0-47A9-9DD0-338D954F42D2}" destId="{8305E9A9-9484-451A-91DE-922F66EFC43F}" srcOrd="3" destOrd="0" presId="urn:microsoft.com/office/officeart/2018/2/layout/IconVerticalSolidList"/>
    <dgm:cxn modelId="{8CAA2013-8F27-45BA-B294-E6E3B8E9D4EF}" type="presParOf" srcId="{7B21F378-6D9E-4952-ACCF-D16847DD49C3}" destId="{DB5B65F1-F32D-4F41-9D36-B4F1E8908BBD}" srcOrd="1" destOrd="0" presId="urn:microsoft.com/office/officeart/2018/2/layout/IconVerticalSolidList"/>
    <dgm:cxn modelId="{038E11C1-0408-41B4-8BC4-C1FFA05313D8}" type="presParOf" srcId="{7B21F378-6D9E-4952-ACCF-D16847DD49C3}" destId="{02A987A4-A481-4D5C-A699-542CEA3EC73D}" srcOrd="2" destOrd="0" presId="urn:microsoft.com/office/officeart/2018/2/layout/IconVerticalSolidList"/>
    <dgm:cxn modelId="{21856484-498B-40E3-9D18-B3EA9FA13825}" type="presParOf" srcId="{02A987A4-A481-4D5C-A699-542CEA3EC73D}" destId="{5618D19A-C196-49D1-9137-8A5122815BAF}" srcOrd="0" destOrd="0" presId="urn:microsoft.com/office/officeart/2018/2/layout/IconVerticalSolidList"/>
    <dgm:cxn modelId="{FC2457BD-3CDD-41B0-8C20-A62012EB6735}" type="presParOf" srcId="{02A987A4-A481-4D5C-A699-542CEA3EC73D}" destId="{3D9BE67A-5382-4DCD-B82D-A186434E90AA}" srcOrd="1" destOrd="0" presId="urn:microsoft.com/office/officeart/2018/2/layout/IconVerticalSolidList"/>
    <dgm:cxn modelId="{CAA5614D-BF9C-41A4-8A54-E6FCF821AD24}" type="presParOf" srcId="{02A987A4-A481-4D5C-A699-542CEA3EC73D}" destId="{9FBA42DB-AE6F-47B4-9A68-4CDE9E078C67}" srcOrd="2" destOrd="0" presId="urn:microsoft.com/office/officeart/2018/2/layout/IconVerticalSolidList"/>
    <dgm:cxn modelId="{5D26406C-41B3-4050-8699-1512CA96E587}" type="presParOf" srcId="{02A987A4-A481-4D5C-A699-542CEA3EC73D}" destId="{97CA584E-CE29-4562-8684-988817AF77E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29CBA-6C2D-4D41-BB26-448CEC77FF61}">
      <dsp:nvSpPr>
        <dsp:cNvPr id="0" name=""/>
        <dsp:cNvSpPr/>
      </dsp:nvSpPr>
      <dsp:spPr>
        <a:xfrm>
          <a:off x="0" y="718"/>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D92768-85E0-4CD7-8557-F61851212D47}">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07D164-A202-401A-8670-03C70046A862}">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t>Sleep</a:t>
          </a:r>
        </a:p>
      </dsp:txBody>
      <dsp:txXfrm>
        <a:off x="1941716" y="718"/>
        <a:ext cx="4571887" cy="1681139"/>
      </dsp:txXfrm>
    </dsp:sp>
    <dsp:sp modelId="{8F4F9828-0A9E-4FEC-B0D8-B7F72D7AC7FA}">
      <dsp:nvSpPr>
        <dsp:cNvPr id="0" name=""/>
        <dsp:cNvSpPr/>
      </dsp:nvSpPr>
      <dsp:spPr>
        <a:xfrm>
          <a:off x="0" y="2102143"/>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569C8C-02F6-4E76-9FC3-911597301BF0}">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4251EB-D61B-4A1C-AE01-C4B4AC598349}">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t>Read</a:t>
          </a:r>
        </a:p>
      </dsp:txBody>
      <dsp:txXfrm>
        <a:off x="1941716" y="2102143"/>
        <a:ext cx="4571887" cy="1681139"/>
      </dsp:txXfrm>
    </dsp:sp>
    <dsp:sp modelId="{3E242CAD-06CF-4B96-996B-57983BF45873}">
      <dsp:nvSpPr>
        <dsp:cNvPr id="0" name=""/>
        <dsp:cNvSpPr/>
      </dsp:nvSpPr>
      <dsp:spPr>
        <a:xfrm>
          <a:off x="0" y="4203567"/>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BDF65A-9D55-4010-A104-1A2FDAAA93B6}">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7AEC5A-1BDB-4A6F-816D-C102E07AD3DB}">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t>Watch tv/movie</a:t>
          </a:r>
        </a:p>
      </dsp:txBody>
      <dsp:txXfrm>
        <a:off x="1941716" y="4203567"/>
        <a:ext cx="4571887" cy="1681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5E70F3-CEE0-4501-A1CD-878697C5AD40}">
      <dsp:nvSpPr>
        <dsp:cNvPr id="0" name=""/>
        <dsp:cNvSpPr/>
      </dsp:nvSpPr>
      <dsp:spPr>
        <a:xfrm>
          <a:off x="0" y="531"/>
          <a:ext cx="10515600" cy="1242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A7F06E-FD0F-42BF-805B-AFDAEB7ACE24}">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C1B6B0-D504-4313-A4DC-EFF63D9E3488}">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Learn</a:t>
          </a:r>
          <a:r>
            <a:rPr lang="en-US" sz="2500" b="0" i="0" u="none" strike="noStrike" kern="1200" cap="none" baseline="0" noProof="0">
              <a:latin typeface="Calibri Light"/>
              <a:cs typeface="Calibri Light"/>
            </a:rPr>
            <a:t> about</a:t>
          </a:r>
          <a:r>
            <a:rPr lang="en-US" sz="2500" kern="1200">
              <a:latin typeface="Calibri Light" panose="020F0302020204030204"/>
            </a:rPr>
            <a:t> </a:t>
          </a:r>
          <a:r>
            <a:rPr lang="en-US" sz="2500" b="0" i="0" u="none" strike="noStrike" kern="1200" cap="none" baseline="0" noProof="0">
              <a:latin typeface="Calibri Light"/>
              <a:cs typeface="Calibri Light"/>
            </a:rPr>
            <a:t>Caster Semenya</a:t>
          </a:r>
          <a:r>
            <a:rPr lang="en-US" sz="2500" kern="1200">
              <a:latin typeface="Calibri Light" panose="020F0302020204030204"/>
            </a:rPr>
            <a:t>.</a:t>
          </a:r>
          <a:endParaRPr lang="en-US" sz="2500" kern="1200"/>
        </a:p>
      </dsp:txBody>
      <dsp:txXfrm>
        <a:off x="1435590" y="531"/>
        <a:ext cx="9080009" cy="1242935"/>
      </dsp:txXfrm>
    </dsp:sp>
    <dsp:sp modelId="{52B6F8E2-3232-4181-B870-CECAAE45A2DA}">
      <dsp:nvSpPr>
        <dsp:cNvPr id="0" name=""/>
        <dsp:cNvSpPr/>
      </dsp:nvSpPr>
      <dsp:spPr>
        <a:xfrm>
          <a:off x="0" y="155420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C9BEEF-9B3C-44A9-856C-1981A7D936D6}">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FB3DF5-F227-4095-8D38-C53A021EEC03}">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Discuss</a:t>
          </a:r>
          <a:r>
            <a:rPr lang="en-US" sz="2500" kern="1200">
              <a:latin typeface="Calibri Light" panose="020F0302020204030204"/>
            </a:rPr>
            <a:t> gender policing and human rights in international sports.</a:t>
          </a:r>
          <a:endParaRPr lang="en-US" sz="2500" kern="1200"/>
        </a:p>
      </dsp:txBody>
      <dsp:txXfrm>
        <a:off x="1435590" y="1554201"/>
        <a:ext cx="9080009" cy="1242935"/>
      </dsp:txXfrm>
    </dsp:sp>
    <dsp:sp modelId="{D77785CF-78E1-4F46-B8AC-6337FCCF44BB}">
      <dsp:nvSpPr>
        <dsp:cNvPr id="0" name=""/>
        <dsp:cNvSpPr/>
      </dsp:nvSpPr>
      <dsp:spPr>
        <a:xfrm>
          <a:off x="0" y="3107870"/>
          <a:ext cx="10515600" cy="12429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5EC32A-BC23-4BAE-B91A-70DC9CADDB7A}">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49B123-EC54-428A-9ADF-DE4DC438DE60}">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Reflect</a:t>
          </a:r>
          <a:r>
            <a:rPr lang="en-US" sz="2500" kern="1200">
              <a:latin typeface="Calibri Light" panose="020F0302020204030204"/>
            </a:rPr>
            <a:t> on ethics and morality of the decisions of the IAAF.</a:t>
          </a:r>
          <a:endParaRPr lang="en-US" sz="2500" kern="1200"/>
        </a:p>
      </dsp:txBody>
      <dsp:txXfrm>
        <a:off x="1435590" y="3107870"/>
        <a:ext cx="9080009"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2A329C-371C-407C-AB77-A8296EA63A08}">
      <dsp:nvSpPr>
        <dsp:cNvPr id="0" name=""/>
        <dsp:cNvSpPr/>
      </dsp:nvSpPr>
      <dsp:spPr>
        <a:xfrm>
          <a:off x="0" y="956381"/>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99948C-9E1F-49E9-855C-7E7C5F6E0AFC}">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05E9A9-9484-451A-91DE-922F66EFC43F}">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a:t>Fly</a:t>
          </a:r>
        </a:p>
      </dsp:txBody>
      <dsp:txXfrm>
        <a:off x="2039300" y="956381"/>
        <a:ext cx="4474303" cy="1765627"/>
      </dsp:txXfrm>
    </dsp:sp>
    <dsp:sp modelId="{5618D19A-C196-49D1-9137-8A5122815BAF}">
      <dsp:nvSpPr>
        <dsp:cNvPr id="0" name=""/>
        <dsp:cNvSpPr/>
      </dsp:nvSpPr>
      <dsp:spPr>
        <a:xfrm>
          <a:off x="0" y="3163416"/>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9BE67A-5382-4DCD-B82D-A186434E90AA}">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CA584E-CE29-4562-8684-988817AF77EB}">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a:t>Swim</a:t>
          </a:r>
        </a:p>
      </dsp:txBody>
      <dsp:txXfrm>
        <a:off x="2039300" y="3163416"/>
        <a:ext cx="4474303" cy="176562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EE6CD3-ECD6-467A-A7D4-B1EB9D1FAC73}" type="datetimeFigureOut">
              <a:rPr lang="en-US"/>
              <a:t>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8AE297-0141-4F65-B72A-01A3EAC98080}" type="slidenum">
              <a:rPr lang="en-US"/>
              <a:t>‹#›</a:t>
            </a:fld>
            <a:endParaRPr lang="en-US"/>
          </a:p>
        </p:txBody>
      </p:sp>
    </p:spTree>
    <p:extLst>
      <p:ext uri="{BB962C8B-B14F-4D97-AF65-F5344CB8AC3E}">
        <p14:creationId xmlns:p14="http://schemas.microsoft.com/office/powerpoint/2010/main" val="2666736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Please feel free to encourage student participation whichever way you are most comfortable: in the Zoom chat, on a previously shared </a:t>
            </a:r>
            <a:r>
              <a:rPr lang="en-US" b="1" dirty="0" err="1"/>
              <a:t>Jamboard</a:t>
            </a:r>
            <a:r>
              <a:rPr lang="en-US" b="1" dirty="0"/>
              <a:t>, in break out groups, or all together in a grid view.  There will be a lot of opportunities for participation throughout this presentation.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78AE297-0141-4F65-B72A-01A3EAC98080}" type="slidenum">
              <a:rPr lang="en-US"/>
              <a:t>1</a:t>
            </a:fld>
            <a:endParaRPr lang="en-US"/>
          </a:p>
        </p:txBody>
      </p:sp>
    </p:spTree>
    <p:extLst>
      <p:ext uri="{BB962C8B-B14F-4D97-AF65-F5344CB8AC3E}">
        <p14:creationId xmlns:p14="http://schemas.microsoft.com/office/powerpoint/2010/main" val="1732788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reflection questions for the students.  Invite them to share, via whichever platform you prefer, their own answers to the questions posited.  </a:t>
            </a:r>
            <a:endParaRPr lang="en-US"/>
          </a:p>
          <a:p>
            <a:endParaRPr lang="en-US" dirty="0">
              <a:cs typeface="Calibri"/>
            </a:endParaRPr>
          </a:p>
        </p:txBody>
      </p:sp>
      <p:sp>
        <p:nvSpPr>
          <p:cNvPr id="4" name="Slide Number Placeholder 3"/>
          <p:cNvSpPr>
            <a:spLocks noGrp="1"/>
          </p:cNvSpPr>
          <p:nvPr>
            <p:ph type="sldNum" sz="quarter" idx="5"/>
          </p:nvPr>
        </p:nvSpPr>
        <p:spPr/>
        <p:txBody>
          <a:bodyPr/>
          <a:lstStyle/>
          <a:p>
            <a:fld id="{578AE297-0141-4F65-B72A-01A3EAC98080}" type="slidenum">
              <a:rPr lang="en-US"/>
              <a:t>10</a:t>
            </a:fld>
            <a:endParaRPr lang="en-US"/>
          </a:p>
        </p:txBody>
      </p:sp>
    </p:spTree>
    <p:extLst>
      <p:ext uri="{BB962C8B-B14F-4D97-AF65-F5344CB8AC3E}">
        <p14:creationId xmlns:p14="http://schemas.microsoft.com/office/powerpoint/2010/main" val="2483871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a:t>
            </a:r>
          </a:p>
        </p:txBody>
      </p:sp>
      <p:sp>
        <p:nvSpPr>
          <p:cNvPr id="4" name="Slide Number Placeholder 3"/>
          <p:cNvSpPr>
            <a:spLocks noGrp="1"/>
          </p:cNvSpPr>
          <p:nvPr>
            <p:ph type="sldNum" sz="quarter" idx="5"/>
          </p:nvPr>
        </p:nvSpPr>
        <p:spPr/>
        <p:txBody>
          <a:bodyPr/>
          <a:lstStyle/>
          <a:p>
            <a:fld id="{578AE297-0141-4F65-B72A-01A3EAC98080}" type="slidenum">
              <a:rPr lang="en-US"/>
              <a:t>12</a:t>
            </a:fld>
            <a:endParaRPr lang="en-US"/>
          </a:p>
        </p:txBody>
      </p:sp>
    </p:spTree>
    <p:extLst>
      <p:ext uri="{BB962C8B-B14F-4D97-AF65-F5344CB8AC3E}">
        <p14:creationId xmlns:p14="http://schemas.microsoft.com/office/powerpoint/2010/main" val="4112017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aloud for the students.  Invite them to share, via whichever platform you prefer, their own answers to the questions posited.  </a:t>
            </a:r>
          </a:p>
        </p:txBody>
      </p:sp>
      <p:sp>
        <p:nvSpPr>
          <p:cNvPr id="4" name="Slide Number Placeholder 3"/>
          <p:cNvSpPr>
            <a:spLocks noGrp="1"/>
          </p:cNvSpPr>
          <p:nvPr>
            <p:ph type="sldNum" sz="quarter" idx="5"/>
          </p:nvPr>
        </p:nvSpPr>
        <p:spPr/>
        <p:txBody>
          <a:bodyPr/>
          <a:lstStyle/>
          <a:p>
            <a:fld id="{578AE297-0141-4F65-B72A-01A3EAC98080}" type="slidenum">
              <a:rPr lang="en-US"/>
              <a:t>13</a:t>
            </a:fld>
            <a:endParaRPr lang="en-US"/>
          </a:p>
        </p:txBody>
      </p:sp>
    </p:spTree>
    <p:extLst>
      <p:ext uri="{BB962C8B-B14F-4D97-AF65-F5344CB8AC3E}">
        <p14:creationId xmlns:p14="http://schemas.microsoft.com/office/powerpoint/2010/main" val="612930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a:t>
            </a:r>
          </a:p>
        </p:txBody>
      </p:sp>
      <p:sp>
        <p:nvSpPr>
          <p:cNvPr id="4" name="Slide Number Placeholder 3"/>
          <p:cNvSpPr>
            <a:spLocks noGrp="1"/>
          </p:cNvSpPr>
          <p:nvPr>
            <p:ph type="sldNum" sz="quarter" idx="5"/>
          </p:nvPr>
        </p:nvSpPr>
        <p:spPr/>
        <p:txBody>
          <a:bodyPr/>
          <a:lstStyle/>
          <a:p>
            <a:fld id="{578AE297-0141-4F65-B72A-01A3EAC98080}" type="slidenum">
              <a:rPr lang="en-US"/>
              <a:t>14</a:t>
            </a:fld>
            <a:endParaRPr lang="en-US"/>
          </a:p>
        </p:txBody>
      </p:sp>
    </p:spTree>
    <p:extLst>
      <p:ext uri="{BB962C8B-B14F-4D97-AF65-F5344CB8AC3E}">
        <p14:creationId xmlns:p14="http://schemas.microsoft.com/office/powerpoint/2010/main" val="1044660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Play the video for the students. (4:17)</a:t>
            </a:r>
          </a:p>
          <a:p>
            <a:endParaRPr lang="en-US" dirty="0">
              <a:cs typeface="Calibri"/>
            </a:endParaRPr>
          </a:p>
          <a:p>
            <a:r>
              <a:rPr lang="en-US" dirty="0">
                <a:cs typeface="Calibri"/>
              </a:rPr>
              <a:t>https://youtu.be/anqBSY1qHSk </a:t>
            </a:r>
          </a:p>
        </p:txBody>
      </p:sp>
      <p:sp>
        <p:nvSpPr>
          <p:cNvPr id="4" name="Slide Number Placeholder 3"/>
          <p:cNvSpPr>
            <a:spLocks noGrp="1"/>
          </p:cNvSpPr>
          <p:nvPr>
            <p:ph type="sldNum" sz="quarter" idx="5"/>
          </p:nvPr>
        </p:nvSpPr>
        <p:spPr/>
        <p:txBody>
          <a:bodyPr/>
          <a:lstStyle/>
          <a:p>
            <a:fld id="{578AE297-0141-4F65-B72A-01A3EAC98080}" type="slidenum">
              <a:rPr lang="en-US"/>
              <a:t>15</a:t>
            </a:fld>
            <a:endParaRPr lang="en-US"/>
          </a:p>
        </p:txBody>
      </p:sp>
    </p:spTree>
    <p:extLst>
      <p:ext uri="{BB962C8B-B14F-4D97-AF65-F5344CB8AC3E}">
        <p14:creationId xmlns:p14="http://schemas.microsoft.com/office/powerpoint/2010/main" val="3341998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reflection questions for the students.  Invite them to share, via whichever platform you prefer, their own answers to the questions posited.  </a:t>
            </a:r>
          </a:p>
        </p:txBody>
      </p:sp>
      <p:sp>
        <p:nvSpPr>
          <p:cNvPr id="4" name="Slide Number Placeholder 3"/>
          <p:cNvSpPr>
            <a:spLocks noGrp="1"/>
          </p:cNvSpPr>
          <p:nvPr>
            <p:ph type="sldNum" sz="quarter" idx="5"/>
          </p:nvPr>
        </p:nvSpPr>
        <p:spPr/>
        <p:txBody>
          <a:bodyPr/>
          <a:lstStyle/>
          <a:p>
            <a:fld id="{578AE297-0141-4F65-B72A-01A3EAC98080}" type="slidenum">
              <a:rPr lang="en-US"/>
              <a:t>16</a:t>
            </a:fld>
            <a:endParaRPr lang="en-US"/>
          </a:p>
        </p:txBody>
      </p:sp>
    </p:spTree>
    <p:extLst>
      <p:ext uri="{BB962C8B-B14F-4D97-AF65-F5344CB8AC3E}">
        <p14:creationId xmlns:p14="http://schemas.microsoft.com/office/powerpoint/2010/main" val="76224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a:t>
            </a:r>
          </a:p>
        </p:txBody>
      </p:sp>
      <p:sp>
        <p:nvSpPr>
          <p:cNvPr id="4" name="Slide Number Placeholder 3"/>
          <p:cNvSpPr>
            <a:spLocks noGrp="1"/>
          </p:cNvSpPr>
          <p:nvPr>
            <p:ph type="sldNum" sz="quarter" idx="5"/>
          </p:nvPr>
        </p:nvSpPr>
        <p:spPr/>
        <p:txBody>
          <a:bodyPr/>
          <a:lstStyle/>
          <a:p>
            <a:fld id="{578AE297-0141-4F65-B72A-01A3EAC98080}" type="slidenum">
              <a:rPr lang="en-US"/>
              <a:t>17</a:t>
            </a:fld>
            <a:endParaRPr lang="en-US"/>
          </a:p>
        </p:txBody>
      </p:sp>
    </p:spTree>
    <p:extLst>
      <p:ext uri="{BB962C8B-B14F-4D97-AF65-F5344CB8AC3E}">
        <p14:creationId xmlns:p14="http://schemas.microsoft.com/office/powerpoint/2010/main" val="3702831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a:t>
            </a:r>
          </a:p>
        </p:txBody>
      </p:sp>
      <p:sp>
        <p:nvSpPr>
          <p:cNvPr id="4" name="Slide Number Placeholder 3"/>
          <p:cNvSpPr>
            <a:spLocks noGrp="1"/>
          </p:cNvSpPr>
          <p:nvPr>
            <p:ph type="sldNum" sz="quarter" idx="5"/>
          </p:nvPr>
        </p:nvSpPr>
        <p:spPr/>
        <p:txBody>
          <a:bodyPr/>
          <a:lstStyle/>
          <a:p>
            <a:fld id="{578AE297-0141-4F65-B72A-01A3EAC98080}" type="slidenum">
              <a:rPr lang="en-US"/>
              <a:t>18</a:t>
            </a:fld>
            <a:endParaRPr lang="en-US"/>
          </a:p>
        </p:txBody>
      </p:sp>
    </p:spTree>
    <p:extLst>
      <p:ext uri="{BB962C8B-B14F-4D97-AF65-F5344CB8AC3E}">
        <p14:creationId xmlns:p14="http://schemas.microsoft.com/office/powerpoint/2010/main" val="3291912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a:t>
            </a:r>
          </a:p>
        </p:txBody>
      </p:sp>
      <p:sp>
        <p:nvSpPr>
          <p:cNvPr id="4" name="Slide Number Placeholder 3"/>
          <p:cNvSpPr>
            <a:spLocks noGrp="1"/>
          </p:cNvSpPr>
          <p:nvPr>
            <p:ph type="sldNum" sz="quarter" idx="5"/>
          </p:nvPr>
        </p:nvSpPr>
        <p:spPr/>
        <p:txBody>
          <a:bodyPr/>
          <a:lstStyle/>
          <a:p>
            <a:fld id="{578AE297-0141-4F65-B72A-01A3EAC98080}" type="slidenum">
              <a:rPr lang="en-US"/>
              <a:t>19</a:t>
            </a:fld>
            <a:endParaRPr lang="en-US"/>
          </a:p>
        </p:txBody>
      </p:sp>
    </p:spTree>
    <p:extLst>
      <p:ext uri="{BB962C8B-B14F-4D97-AF65-F5344CB8AC3E}">
        <p14:creationId xmlns:p14="http://schemas.microsoft.com/office/powerpoint/2010/main" val="1105468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reflection questions for the students.  Invite them to share, via whichever platform you prefer, their own answers to the questions posited.  </a:t>
            </a:r>
          </a:p>
        </p:txBody>
      </p:sp>
      <p:sp>
        <p:nvSpPr>
          <p:cNvPr id="4" name="Slide Number Placeholder 3"/>
          <p:cNvSpPr>
            <a:spLocks noGrp="1"/>
          </p:cNvSpPr>
          <p:nvPr>
            <p:ph type="sldNum" sz="quarter" idx="5"/>
          </p:nvPr>
        </p:nvSpPr>
        <p:spPr/>
        <p:txBody>
          <a:bodyPr/>
          <a:lstStyle/>
          <a:p>
            <a:fld id="{578AE297-0141-4F65-B72A-01A3EAC98080}" type="slidenum">
              <a:rPr lang="en-US"/>
              <a:t>20</a:t>
            </a:fld>
            <a:endParaRPr lang="en-US"/>
          </a:p>
        </p:txBody>
      </p:sp>
    </p:spTree>
    <p:extLst>
      <p:ext uri="{BB962C8B-B14F-4D97-AF65-F5344CB8AC3E}">
        <p14:creationId xmlns:p14="http://schemas.microsoft.com/office/powerpoint/2010/main" val="1243573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change up the check in you have a check in you prefer!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78AE297-0141-4F65-B72A-01A3EAC98080}" type="slidenum">
              <a:rPr lang="en-US"/>
              <a:t>2</a:t>
            </a:fld>
            <a:endParaRPr lang="en-US"/>
          </a:p>
        </p:txBody>
      </p:sp>
    </p:spTree>
    <p:extLst>
      <p:ext uri="{BB962C8B-B14F-4D97-AF65-F5344CB8AC3E}">
        <p14:creationId xmlns:p14="http://schemas.microsoft.com/office/powerpoint/2010/main" val="1604092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Play the video for the students (3:02)</a:t>
            </a:r>
          </a:p>
          <a:p>
            <a:r>
              <a:rPr lang="en-US" dirty="0">
                <a:cs typeface="Calibri"/>
              </a:rPr>
              <a:t>https://www.youtube.com/watch?v=o8-LmHctxv0 </a:t>
            </a:r>
          </a:p>
        </p:txBody>
      </p:sp>
      <p:sp>
        <p:nvSpPr>
          <p:cNvPr id="4" name="Slide Number Placeholder 3"/>
          <p:cNvSpPr>
            <a:spLocks noGrp="1"/>
          </p:cNvSpPr>
          <p:nvPr>
            <p:ph type="sldNum" sz="quarter" idx="5"/>
          </p:nvPr>
        </p:nvSpPr>
        <p:spPr/>
        <p:txBody>
          <a:bodyPr/>
          <a:lstStyle/>
          <a:p>
            <a:fld id="{578AE297-0141-4F65-B72A-01A3EAC98080}" type="slidenum">
              <a:rPr lang="en-US"/>
              <a:t>21</a:t>
            </a:fld>
            <a:endParaRPr lang="en-US"/>
          </a:p>
        </p:txBody>
      </p:sp>
    </p:spTree>
    <p:extLst>
      <p:ext uri="{BB962C8B-B14F-4D97-AF65-F5344CB8AC3E}">
        <p14:creationId xmlns:p14="http://schemas.microsoft.com/office/powerpoint/2010/main" val="921169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a:t>
            </a:r>
          </a:p>
        </p:txBody>
      </p:sp>
      <p:sp>
        <p:nvSpPr>
          <p:cNvPr id="4" name="Slide Number Placeholder 3"/>
          <p:cNvSpPr>
            <a:spLocks noGrp="1"/>
          </p:cNvSpPr>
          <p:nvPr>
            <p:ph type="sldNum" sz="quarter" idx="5"/>
          </p:nvPr>
        </p:nvSpPr>
        <p:spPr/>
        <p:txBody>
          <a:bodyPr/>
          <a:lstStyle/>
          <a:p>
            <a:fld id="{578AE297-0141-4F65-B72A-01A3EAC98080}" type="slidenum">
              <a:rPr lang="en-US"/>
              <a:t>22</a:t>
            </a:fld>
            <a:endParaRPr lang="en-US"/>
          </a:p>
        </p:txBody>
      </p:sp>
    </p:spTree>
    <p:extLst>
      <p:ext uri="{BB962C8B-B14F-4D97-AF65-F5344CB8AC3E}">
        <p14:creationId xmlns:p14="http://schemas.microsoft.com/office/powerpoint/2010/main" val="3609748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quote aloud for the students</a:t>
            </a:r>
          </a:p>
        </p:txBody>
      </p:sp>
      <p:sp>
        <p:nvSpPr>
          <p:cNvPr id="4" name="Slide Number Placeholder 3"/>
          <p:cNvSpPr>
            <a:spLocks noGrp="1"/>
          </p:cNvSpPr>
          <p:nvPr>
            <p:ph type="sldNum" sz="quarter" idx="5"/>
          </p:nvPr>
        </p:nvSpPr>
        <p:spPr/>
        <p:txBody>
          <a:bodyPr/>
          <a:lstStyle/>
          <a:p>
            <a:fld id="{578AE297-0141-4F65-B72A-01A3EAC98080}" type="slidenum">
              <a:rPr lang="en-US"/>
              <a:t>23</a:t>
            </a:fld>
            <a:endParaRPr lang="en-US"/>
          </a:p>
        </p:txBody>
      </p:sp>
    </p:spTree>
    <p:extLst>
      <p:ext uri="{BB962C8B-B14F-4D97-AF65-F5344CB8AC3E}">
        <p14:creationId xmlns:p14="http://schemas.microsoft.com/office/powerpoint/2010/main" val="1573110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Invite the students to engage in the check out question. </a:t>
            </a:r>
          </a:p>
        </p:txBody>
      </p:sp>
      <p:sp>
        <p:nvSpPr>
          <p:cNvPr id="4" name="Slide Number Placeholder 3"/>
          <p:cNvSpPr>
            <a:spLocks noGrp="1"/>
          </p:cNvSpPr>
          <p:nvPr>
            <p:ph type="sldNum" sz="quarter" idx="5"/>
          </p:nvPr>
        </p:nvSpPr>
        <p:spPr/>
        <p:txBody>
          <a:bodyPr/>
          <a:lstStyle/>
          <a:p>
            <a:fld id="{578AE297-0141-4F65-B72A-01A3EAC98080}" type="slidenum">
              <a:rPr lang="en-US"/>
              <a:t>24</a:t>
            </a:fld>
            <a:endParaRPr lang="en-US"/>
          </a:p>
        </p:txBody>
      </p:sp>
    </p:spTree>
    <p:extLst>
      <p:ext uri="{BB962C8B-B14F-4D97-AF65-F5344CB8AC3E}">
        <p14:creationId xmlns:p14="http://schemas.microsoft.com/office/powerpoint/2010/main" val="29691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please complete the brief feedback survey by scanning the QR code</a:t>
            </a:r>
          </a:p>
        </p:txBody>
      </p:sp>
      <p:sp>
        <p:nvSpPr>
          <p:cNvPr id="4" name="Slide Number Placeholder 3"/>
          <p:cNvSpPr>
            <a:spLocks noGrp="1"/>
          </p:cNvSpPr>
          <p:nvPr>
            <p:ph type="sldNum" sz="quarter" idx="5"/>
          </p:nvPr>
        </p:nvSpPr>
        <p:spPr/>
        <p:txBody>
          <a:bodyPr/>
          <a:lstStyle/>
          <a:p>
            <a:fld id="{578AE297-0141-4F65-B72A-01A3EAC98080}" type="slidenum">
              <a:rPr lang="en-US" smtClean="0"/>
              <a:t>26</a:t>
            </a:fld>
            <a:endParaRPr lang="en-US"/>
          </a:p>
        </p:txBody>
      </p:sp>
    </p:spTree>
    <p:extLst>
      <p:ext uri="{BB962C8B-B14F-4D97-AF65-F5344CB8AC3E}">
        <p14:creationId xmlns:p14="http://schemas.microsoft.com/office/powerpoint/2010/main" val="1101847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objectives aloud for the students. </a:t>
            </a:r>
          </a:p>
        </p:txBody>
      </p:sp>
      <p:sp>
        <p:nvSpPr>
          <p:cNvPr id="4" name="Slide Number Placeholder 3"/>
          <p:cNvSpPr>
            <a:spLocks noGrp="1"/>
          </p:cNvSpPr>
          <p:nvPr>
            <p:ph type="sldNum" sz="quarter" idx="5"/>
          </p:nvPr>
        </p:nvSpPr>
        <p:spPr/>
        <p:txBody>
          <a:bodyPr/>
          <a:lstStyle/>
          <a:p>
            <a:fld id="{578AE297-0141-4F65-B72A-01A3EAC98080}" type="slidenum">
              <a:rPr lang="en-US"/>
              <a:t>3</a:t>
            </a:fld>
            <a:endParaRPr lang="en-US"/>
          </a:p>
        </p:txBody>
      </p:sp>
    </p:spTree>
    <p:extLst>
      <p:ext uri="{BB962C8B-B14F-4D97-AF65-F5344CB8AC3E}">
        <p14:creationId xmlns:p14="http://schemas.microsoft.com/office/powerpoint/2010/main" val="1023405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https://</a:t>
            </a:r>
            <a:r>
              <a:rPr lang="en-US" dirty="0" err="1">
                <a:cs typeface="Calibri"/>
              </a:rPr>
              <a:t>youtu.be</a:t>
            </a:r>
            <a:r>
              <a:rPr lang="en-US" dirty="0">
                <a:cs typeface="Calibri"/>
              </a:rPr>
              <a:t>/</a:t>
            </a:r>
            <a:r>
              <a:rPr lang="en-US" dirty="0" err="1">
                <a:cs typeface="Calibri"/>
              </a:rPr>
              <a:t>xSkDNtsZkLA?si</a:t>
            </a:r>
            <a:r>
              <a:rPr lang="en-US" dirty="0">
                <a:cs typeface="Calibri"/>
              </a:rPr>
              <a:t>=aqiEnpmk41sM9w6A</a:t>
            </a:r>
          </a:p>
        </p:txBody>
      </p:sp>
      <p:sp>
        <p:nvSpPr>
          <p:cNvPr id="4" name="Slide Number Placeholder 3"/>
          <p:cNvSpPr>
            <a:spLocks noGrp="1"/>
          </p:cNvSpPr>
          <p:nvPr>
            <p:ph type="sldNum" sz="quarter" idx="5"/>
          </p:nvPr>
        </p:nvSpPr>
        <p:spPr/>
        <p:txBody>
          <a:bodyPr/>
          <a:lstStyle/>
          <a:p>
            <a:fld id="{578AE297-0141-4F65-B72A-01A3EAC98080}" type="slidenum">
              <a:rPr lang="en-US"/>
              <a:t>4</a:t>
            </a:fld>
            <a:endParaRPr lang="en-US"/>
          </a:p>
        </p:txBody>
      </p:sp>
    </p:spTree>
    <p:extLst>
      <p:ext uri="{BB962C8B-B14F-4D97-AF65-F5344CB8AC3E}">
        <p14:creationId xmlns:p14="http://schemas.microsoft.com/office/powerpoint/2010/main" val="235359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a:t>
            </a:r>
          </a:p>
        </p:txBody>
      </p:sp>
      <p:sp>
        <p:nvSpPr>
          <p:cNvPr id="4" name="Slide Number Placeholder 3"/>
          <p:cNvSpPr>
            <a:spLocks noGrp="1"/>
          </p:cNvSpPr>
          <p:nvPr>
            <p:ph type="sldNum" sz="quarter" idx="5"/>
          </p:nvPr>
        </p:nvSpPr>
        <p:spPr/>
        <p:txBody>
          <a:bodyPr/>
          <a:lstStyle/>
          <a:p>
            <a:fld id="{578AE297-0141-4F65-B72A-01A3EAC98080}" type="slidenum">
              <a:rPr lang="en-US"/>
              <a:t>5</a:t>
            </a:fld>
            <a:endParaRPr lang="en-US"/>
          </a:p>
        </p:txBody>
      </p:sp>
    </p:spTree>
    <p:extLst>
      <p:ext uri="{BB962C8B-B14F-4D97-AF65-F5344CB8AC3E}">
        <p14:creationId xmlns:p14="http://schemas.microsoft.com/office/powerpoint/2010/main" val="3038668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reflection questions for the students.  Invite them to share, via whichever platform you prefer, their own answers to the questions posited.  After providing space for students to share, let them know that Gender Assigned at Birth means the anatomical sex of a person based on their identified genitals. </a:t>
            </a:r>
          </a:p>
          <a:p>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78AE297-0141-4F65-B72A-01A3EAC98080}" type="slidenum">
              <a:rPr lang="en-US"/>
              <a:t>6</a:t>
            </a:fld>
            <a:endParaRPr lang="en-US"/>
          </a:p>
        </p:txBody>
      </p:sp>
    </p:spTree>
    <p:extLst>
      <p:ext uri="{BB962C8B-B14F-4D97-AF65-F5344CB8AC3E}">
        <p14:creationId xmlns:p14="http://schemas.microsoft.com/office/powerpoint/2010/main" val="2407218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a:t>
            </a:r>
          </a:p>
        </p:txBody>
      </p:sp>
      <p:sp>
        <p:nvSpPr>
          <p:cNvPr id="4" name="Slide Number Placeholder 3"/>
          <p:cNvSpPr>
            <a:spLocks noGrp="1"/>
          </p:cNvSpPr>
          <p:nvPr>
            <p:ph type="sldNum" sz="quarter" idx="5"/>
          </p:nvPr>
        </p:nvSpPr>
        <p:spPr/>
        <p:txBody>
          <a:bodyPr/>
          <a:lstStyle/>
          <a:p>
            <a:fld id="{578AE297-0141-4F65-B72A-01A3EAC98080}" type="slidenum">
              <a:rPr lang="en-US"/>
              <a:t>7</a:t>
            </a:fld>
            <a:endParaRPr lang="en-US"/>
          </a:p>
        </p:txBody>
      </p:sp>
    </p:spTree>
    <p:extLst>
      <p:ext uri="{BB962C8B-B14F-4D97-AF65-F5344CB8AC3E}">
        <p14:creationId xmlns:p14="http://schemas.microsoft.com/office/powerpoint/2010/main" val="513754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a:t>
            </a:r>
          </a:p>
        </p:txBody>
      </p:sp>
      <p:sp>
        <p:nvSpPr>
          <p:cNvPr id="4" name="Slide Number Placeholder 3"/>
          <p:cNvSpPr>
            <a:spLocks noGrp="1"/>
          </p:cNvSpPr>
          <p:nvPr>
            <p:ph type="sldNum" sz="quarter" idx="5"/>
          </p:nvPr>
        </p:nvSpPr>
        <p:spPr/>
        <p:txBody>
          <a:bodyPr/>
          <a:lstStyle/>
          <a:p>
            <a:fld id="{578AE297-0141-4F65-B72A-01A3EAC98080}" type="slidenum">
              <a:rPr lang="en-US"/>
              <a:t>8</a:t>
            </a:fld>
            <a:endParaRPr lang="en-US"/>
          </a:p>
        </p:txBody>
      </p:sp>
    </p:spTree>
    <p:extLst>
      <p:ext uri="{BB962C8B-B14F-4D97-AF65-F5344CB8AC3E}">
        <p14:creationId xmlns:p14="http://schemas.microsoft.com/office/powerpoint/2010/main" val="2280492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a:t>
            </a:r>
          </a:p>
        </p:txBody>
      </p:sp>
      <p:sp>
        <p:nvSpPr>
          <p:cNvPr id="4" name="Slide Number Placeholder 3"/>
          <p:cNvSpPr>
            <a:spLocks noGrp="1"/>
          </p:cNvSpPr>
          <p:nvPr>
            <p:ph type="sldNum" sz="quarter" idx="5"/>
          </p:nvPr>
        </p:nvSpPr>
        <p:spPr/>
        <p:txBody>
          <a:bodyPr/>
          <a:lstStyle/>
          <a:p>
            <a:fld id="{578AE297-0141-4F65-B72A-01A3EAC98080}" type="slidenum">
              <a:rPr lang="en-US"/>
              <a:t>9</a:t>
            </a:fld>
            <a:endParaRPr lang="en-US"/>
          </a:p>
        </p:txBody>
      </p:sp>
    </p:spTree>
    <p:extLst>
      <p:ext uri="{BB962C8B-B14F-4D97-AF65-F5344CB8AC3E}">
        <p14:creationId xmlns:p14="http://schemas.microsoft.com/office/powerpoint/2010/main" val="895175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anqBSY1qHSk?feature=oembed" TargetMode="Externa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o8-LmHctxv0?feature=oembed" TargetMode="Externa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xSkDNtsZkLA?feature=oembed" TargetMode="Externa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p:nvPr>
        </p:nvSpPr>
        <p:spPr>
          <a:xfrm>
            <a:off x="8842248" y="1481328"/>
            <a:ext cx="2926080" cy="2468880"/>
          </a:xfrm>
        </p:spPr>
        <p:txBody>
          <a:bodyPr vert="horz" lIns="91440" tIns="45720" rIns="91440" bIns="45720" rtlCol="0">
            <a:normAutofit/>
          </a:bodyPr>
          <a:lstStyle/>
          <a:p>
            <a:pPr algn="l"/>
            <a:r>
              <a:rPr lang="en-US" sz="5400" b="1" dirty="0"/>
              <a:t>Caster Semenya</a:t>
            </a:r>
            <a:endParaRPr lang="en-US" sz="5400" b="1">
              <a:cs typeface="Calibri Light"/>
            </a:endParaRPr>
          </a:p>
        </p:txBody>
      </p:sp>
      <p:sp>
        <p:nvSpPr>
          <p:cNvPr id="3" name="Subtitle 2"/>
          <p:cNvSpPr>
            <a:spLocks noGrp="1"/>
          </p:cNvSpPr>
          <p:nvPr>
            <p:ph type="subTitle" idx="1"/>
          </p:nvPr>
        </p:nvSpPr>
        <p:spPr>
          <a:xfrm>
            <a:off x="8842248" y="4078224"/>
            <a:ext cx="2926080" cy="1307592"/>
          </a:xfrm>
        </p:spPr>
        <p:txBody>
          <a:bodyPr vert="horz" lIns="91440" tIns="45720" rIns="91440" bIns="45720" rtlCol="0" anchor="t">
            <a:noAutofit/>
          </a:bodyPr>
          <a:lstStyle/>
          <a:p>
            <a:pPr algn="l">
              <a:buClr>
                <a:srgbClr val="FAC03C"/>
              </a:buClr>
            </a:pPr>
            <a:r>
              <a:rPr lang="en-US" b="1" dirty="0"/>
              <a:t>Stories of Excellence</a:t>
            </a:r>
            <a:endParaRPr lang="en-US" b="1" dirty="0">
              <a:cs typeface="Calibri"/>
            </a:endParaRPr>
          </a:p>
          <a:p>
            <a:pPr algn="l">
              <a:buClr>
                <a:srgbClr val="FAC03C"/>
              </a:buClr>
            </a:pPr>
            <a:endParaRPr lang="en-US" dirty="0">
              <a:cs typeface="Calibri"/>
            </a:endParaRPr>
          </a:p>
          <a:p>
            <a:pPr algn="l">
              <a:buClr>
                <a:srgbClr val="FAC03C"/>
              </a:buClr>
            </a:pPr>
            <a:r>
              <a:rPr lang="en-US" sz="1400" dirty="0"/>
              <a:t>Human Relations, Diversity &amp; Equity</a:t>
            </a:r>
          </a:p>
          <a:p>
            <a:pPr algn="l">
              <a:buClr>
                <a:srgbClr val="FAC03C"/>
              </a:buClr>
            </a:pPr>
            <a:r>
              <a:rPr lang="en-US" sz="1400" dirty="0"/>
              <a:t>Student Support and Attendance Services</a:t>
            </a:r>
          </a:p>
          <a:p>
            <a:pPr algn="l">
              <a:buClr>
                <a:srgbClr val="FAC03C"/>
              </a:buClr>
            </a:pPr>
            <a:endParaRPr lang="en-US" sz="1400" dirty="0">
              <a:cs typeface="Calibri" panose="020F0502020204030204"/>
            </a:endParaRPr>
          </a:p>
        </p:txBody>
      </p:sp>
      <p:sp>
        <p:nvSpPr>
          <p:cNvPr id="61"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Shape 64">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icture 4" descr="A picture containing drawing&#10;&#10;Description automatically generated">
            <a:extLst>
              <a:ext uri="{FF2B5EF4-FFF2-40B4-BE49-F238E27FC236}">
                <a16:creationId xmlns:a16="http://schemas.microsoft.com/office/drawing/2014/main" id="{3116C261-2B42-4AB4-9BE9-F8FB4A85567D}"/>
              </a:ext>
            </a:extLst>
          </p:cNvPr>
          <p:cNvPicPr>
            <a:picLocks noChangeAspect="1"/>
          </p:cNvPicPr>
          <p:nvPr/>
        </p:nvPicPr>
        <p:blipFill rotWithShape="1">
          <a:blip r:embed="rId3"/>
          <a:srcRect l="3153" r="1" b="1"/>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pic>
        <p:nvPicPr>
          <p:cNvPr id="5" name="Picture 4" descr="Office of the Superintendent / Brand - Downloads">
            <a:extLst>
              <a:ext uri="{FF2B5EF4-FFF2-40B4-BE49-F238E27FC236}">
                <a16:creationId xmlns:a16="http://schemas.microsoft.com/office/drawing/2014/main" id="{3FB73BB6-7942-879A-DF11-3582A6C7440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02315" y="5925291"/>
            <a:ext cx="2616200" cy="779145"/>
          </a:xfrm>
          <a:prstGeom prst="rect">
            <a:avLst/>
          </a:prstGeom>
          <a:noFill/>
          <a:ln>
            <a:noFill/>
          </a:ln>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15AFF-EC91-43A2-944F-3E2EFD2C7B80}"/>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Reflection</a:t>
            </a:r>
          </a:p>
        </p:txBody>
      </p:sp>
      <p:sp>
        <p:nvSpPr>
          <p:cNvPr id="3" name="Content Placeholder 2">
            <a:extLst>
              <a:ext uri="{FF2B5EF4-FFF2-40B4-BE49-F238E27FC236}">
                <a16:creationId xmlns:a16="http://schemas.microsoft.com/office/drawing/2014/main" id="{88F7370F-C1D6-42E8-A25A-F2C1D659DD5B}"/>
              </a:ext>
            </a:extLst>
          </p:cNvPr>
          <p:cNvSpPr>
            <a:spLocks noGrp="1"/>
          </p:cNvSpPr>
          <p:nvPr>
            <p:ph idx="1"/>
          </p:nvPr>
        </p:nvSpPr>
        <p:spPr>
          <a:xfrm>
            <a:off x="4038600" y="4782320"/>
            <a:ext cx="7644627" cy="1329443"/>
          </a:xfrm>
        </p:spPr>
        <p:txBody>
          <a:bodyPr vert="horz" lIns="91440" tIns="45720" rIns="91440" bIns="45720" rtlCol="0" anchor="t">
            <a:normAutofit/>
          </a:bodyPr>
          <a:lstStyle/>
          <a:p>
            <a:pPr marL="0" indent="0" algn="r">
              <a:buNone/>
            </a:pPr>
            <a:r>
              <a:rPr lang="en-US" sz="2400" dirty="0"/>
              <a:t>Do you think it's fair that the IAAF required Caster to undergo sex verification testing? Why or why not? </a:t>
            </a:r>
            <a:endParaRPr lang="en-US" sz="2400" kern="1200" dirty="0">
              <a:latin typeface="+mn-lt"/>
              <a:cs typeface="Calibri"/>
            </a:endParaRPr>
          </a:p>
        </p:txBody>
      </p:sp>
    </p:spTree>
    <p:extLst>
      <p:ext uri="{BB962C8B-B14F-4D97-AF65-F5344CB8AC3E}">
        <p14:creationId xmlns:p14="http://schemas.microsoft.com/office/powerpoint/2010/main" val="310273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AF4CF2-FC12-4195-B05D-8C047B5B27B1}"/>
              </a:ext>
            </a:extLst>
          </p:cNvPr>
          <p:cNvSpPr>
            <a:spLocks noGrp="1"/>
          </p:cNvSpPr>
          <p:nvPr>
            <p:ph type="title"/>
          </p:nvPr>
        </p:nvSpPr>
        <p:spPr>
          <a:xfrm>
            <a:off x="795031" y="591037"/>
            <a:ext cx="9236700" cy="1188950"/>
          </a:xfrm>
        </p:spPr>
        <p:txBody>
          <a:bodyPr anchor="b">
            <a:noAutofit/>
          </a:bodyPr>
          <a:lstStyle/>
          <a:p>
            <a:r>
              <a:rPr lang="en-US" sz="9600" b="1" dirty="0">
                <a:cs typeface="Calibri Light"/>
              </a:rPr>
              <a:t>BREAK</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9A6F2A3-E0DD-4CDE-9A2A-F988B616B364}"/>
              </a:ext>
            </a:extLst>
          </p:cNvPr>
          <p:cNvSpPr>
            <a:spLocks noGrp="1"/>
          </p:cNvSpPr>
          <p:nvPr>
            <p:ph idx="1"/>
          </p:nvPr>
        </p:nvSpPr>
        <p:spPr>
          <a:xfrm>
            <a:off x="793660" y="2599509"/>
            <a:ext cx="10143668" cy="3435531"/>
          </a:xfrm>
        </p:spPr>
        <p:txBody>
          <a:bodyPr vert="horz" lIns="91440" tIns="45720" rIns="91440" bIns="45720" rtlCol="0" anchor="ctr">
            <a:normAutofit/>
          </a:bodyPr>
          <a:lstStyle/>
          <a:p>
            <a:pPr marL="0" indent="0">
              <a:buNone/>
            </a:pPr>
            <a:r>
              <a:rPr lang="en-US" sz="4000" dirty="0">
                <a:cs typeface="Calibri"/>
              </a:rPr>
              <a:t>If your time is limited, this is a great spot to break!</a:t>
            </a:r>
          </a:p>
          <a:p>
            <a:pPr marL="0" indent="0">
              <a:buNone/>
            </a:pPr>
            <a:endParaRPr lang="en-US" sz="4000" dirty="0">
              <a:cs typeface="Calibri"/>
            </a:endParaRPr>
          </a:p>
          <a:p>
            <a:pPr marL="0" indent="0">
              <a:buNone/>
            </a:pPr>
            <a:r>
              <a:rPr lang="en-US" sz="4000" dirty="0">
                <a:cs typeface="Calibri"/>
              </a:rPr>
              <a:t>Content can be continued during next Advisory lesson!</a:t>
            </a:r>
          </a:p>
        </p:txBody>
      </p:sp>
    </p:spTree>
    <p:extLst>
      <p:ext uri="{BB962C8B-B14F-4D97-AF65-F5344CB8AC3E}">
        <p14:creationId xmlns:p14="http://schemas.microsoft.com/office/powerpoint/2010/main" val="839231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244399-3501-445C-A715-BA135F9D4BC9}"/>
              </a:ext>
            </a:extLst>
          </p:cNvPr>
          <p:cNvSpPr>
            <a:spLocks noGrp="1"/>
          </p:cNvSpPr>
          <p:nvPr>
            <p:ph type="title"/>
          </p:nvPr>
        </p:nvSpPr>
        <p:spPr>
          <a:xfrm>
            <a:off x="5764783" y="349664"/>
            <a:ext cx="5845571" cy="1638377"/>
          </a:xfrm>
        </p:spPr>
        <p:txBody>
          <a:bodyPr anchor="b">
            <a:normAutofit/>
          </a:bodyPr>
          <a:lstStyle/>
          <a:p>
            <a:r>
              <a:rPr lang="en-US" sz="4800" dirty="0">
                <a:cs typeface="Calibri Light"/>
              </a:rPr>
              <a:t>2012 Olympics</a:t>
            </a:r>
            <a:endParaRPr lang="en-US" sz="4800" dirty="0"/>
          </a:p>
        </p:txBody>
      </p:sp>
      <p:sp>
        <p:nvSpPr>
          <p:cNvPr id="13" name="Rectangle 12">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erson standing in front of a crowd&#10;&#10;Description automatically generated">
            <a:extLst>
              <a:ext uri="{FF2B5EF4-FFF2-40B4-BE49-F238E27FC236}">
                <a16:creationId xmlns:a16="http://schemas.microsoft.com/office/drawing/2014/main" id="{D9DEB500-FCCC-438B-88B4-F9F49B6758F4}"/>
              </a:ext>
            </a:extLst>
          </p:cNvPr>
          <p:cNvPicPr>
            <a:picLocks noChangeAspect="1"/>
          </p:cNvPicPr>
          <p:nvPr/>
        </p:nvPicPr>
        <p:blipFill rotWithShape="1">
          <a:blip r:embed="rId3"/>
          <a:srcRect l="3128" r="3125" b="-4"/>
          <a:stretch/>
        </p:blipFill>
        <p:spPr>
          <a:xfrm>
            <a:off x="535110" y="627954"/>
            <a:ext cx="4235516" cy="5353373"/>
          </a:xfrm>
          <a:prstGeom prst="rect">
            <a:avLst/>
          </a:prstGeom>
        </p:spPr>
      </p:pic>
      <p:sp>
        <p:nvSpPr>
          <p:cNvPr id="3" name="Content Placeholder 2">
            <a:extLst>
              <a:ext uri="{FF2B5EF4-FFF2-40B4-BE49-F238E27FC236}">
                <a16:creationId xmlns:a16="http://schemas.microsoft.com/office/drawing/2014/main" id="{383B14CB-E68B-4205-BEA7-49E77BDEE49B}"/>
              </a:ext>
            </a:extLst>
          </p:cNvPr>
          <p:cNvSpPr>
            <a:spLocks noGrp="1"/>
          </p:cNvSpPr>
          <p:nvPr>
            <p:ph idx="1"/>
          </p:nvPr>
        </p:nvSpPr>
        <p:spPr>
          <a:xfrm>
            <a:off x="5694825" y="2537297"/>
            <a:ext cx="5837750" cy="3023702"/>
          </a:xfrm>
        </p:spPr>
        <p:txBody>
          <a:bodyPr vert="horz" lIns="91440" tIns="45720" rIns="91440" bIns="45720" rtlCol="0" anchor="ctr">
            <a:noAutofit/>
          </a:bodyPr>
          <a:lstStyle/>
          <a:p>
            <a:r>
              <a:rPr lang="en-US" sz="1800" dirty="0">
                <a:cs typeface="Calibri"/>
              </a:rPr>
              <a:t>At age 21 Caster Semenya carried her country's flag during the opening ceremony of the 2012 Summer Olympics. </a:t>
            </a:r>
          </a:p>
          <a:p>
            <a:endParaRPr lang="en-US" sz="1800" dirty="0">
              <a:cs typeface="Calibri"/>
            </a:endParaRPr>
          </a:p>
          <a:p>
            <a:r>
              <a:rPr lang="en-US" sz="1800" dirty="0">
                <a:cs typeface="Calibri"/>
              </a:rPr>
              <a:t>Caster won a silver medal in the women's 800 meter race, losing to Russian runner Mariya </a:t>
            </a:r>
            <a:r>
              <a:rPr lang="en-US" sz="1800" dirty="0" err="1">
                <a:cs typeface="Calibri"/>
              </a:rPr>
              <a:t>Savinova</a:t>
            </a:r>
            <a:r>
              <a:rPr lang="en-US" sz="1800" dirty="0">
                <a:cs typeface="Calibri"/>
              </a:rPr>
              <a:t>.  </a:t>
            </a:r>
          </a:p>
          <a:p>
            <a:endParaRPr lang="en-US" sz="1800" dirty="0">
              <a:cs typeface="Calibri"/>
            </a:endParaRPr>
          </a:p>
          <a:p>
            <a:r>
              <a:rPr lang="en-US" sz="1800" dirty="0">
                <a:cs typeface="Calibri"/>
              </a:rPr>
              <a:t>In November 2015, Mariya </a:t>
            </a:r>
            <a:r>
              <a:rPr lang="en-US" sz="1800" dirty="0" err="1">
                <a:cs typeface="Calibri"/>
              </a:rPr>
              <a:t>Savinova</a:t>
            </a:r>
            <a:r>
              <a:rPr lang="en-US" sz="1800" dirty="0">
                <a:cs typeface="Calibri"/>
              </a:rPr>
              <a:t> was given a lifetime ban for using performance enhancing drugs at the Olympics. </a:t>
            </a:r>
          </a:p>
          <a:p>
            <a:endParaRPr lang="en-US" sz="1800" dirty="0">
              <a:cs typeface="Calibri"/>
            </a:endParaRPr>
          </a:p>
          <a:p>
            <a:r>
              <a:rPr lang="en-US" sz="1800" dirty="0">
                <a:cs typeface="Calibri"/>
              </a:rPr>
              <a:t>As a result, Caster's silver medal was upgraded to gold. </a:t>
            </a:r>
          </a:p>
        </p:txBody>
      </p:sp>
    </p:spTree>
    <p:extLst>
      <p:ext uri="{BB962C8B-B14F-4D97-AF65-F5344CB8AC3E}">
        <p14:creationId xmlns:p14="http://schemas.microsoft.com/office/powerpoint/2010/main" val="1298085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15AFF-EC91-43A2-944F-3E2EFD2C7B80}"/>
              </a:ext>
            </a:extLst>
          </p:cNvPr>
          <p:cNvSpPr>
            <a:spLocks noGrp="1"/>
          </p:cNvSpPr>
          <p:nvPr>
            <p:ph type="title"/>
          </p:nvPr>
        </p:nvSpPr>
        <p:spPr>
          <a:xfrm>
            <a:off x="4098131" y="93690"/>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Reflection</a:t>
            </a:r>
          </a:p>
        </p:txBody>
      </p:sp>
      <p:sp>
        <p:nvSpPr>
          <p:cNvPr id="3" name="Content Placeholder 2">
            <a:extLst>
              <a:ext uri="{FF2B5EF4-FFF2-40B4-BE49-F238E27FC236}">
                <a16:creationId xmlns:a16="http://schemas.microsoft.com/office/drawing/2014/main" id="{88F7370F-C1D6-42E8-A25A-F2C1D659DD5B}"/>
              </a:ext>
            </a:extLst>
          </p:cNvPr>
          <p:cNvSpPr>
            <a:spLocks noGrp="1"/>
          </p:cNvSpPr>
          <p:nvPr>
            <p:ph idx="1"/>
          </p:nvPr>
        </p:nvSpPr>
        <p:spPr>
          <a:xfrm>
            <a:off x="4038600" y="3329758"/>
            <a:ext cx="7644627" cy="2782005"/>
          </a:xfrm>
        </p:spPr>
        <p:txBody>
          <a:bodyPr vert="horz" lIns="91440" tIns="45720" rIns="91440" bIns="45720" rtlCol="0" anchor="t">
            <a:normAutofit/>
          </a:bodyPr>
          <a:lstStyle/>
          <a:p>
            <a:pPr marL="0" indent="0" algn="r">
              <a:buNone/>
            </a:pPr>
            <a:r>
              <a:rPr lang="en-US" sz="2400" dirty="0"/>
              <a:t>Irony: </a:t>
            </a:r>
            <a:r>
              <a:rPr lang="en-US" sz="2400" dirty="0">
                <a:ea typeface="+mn-lt"/>
                <a:cs typeface="+mn-lt"/>
              </a:rPr>
              <a:t>an event that seems deliberately contrary to what one expects and is often amusing as a result.</a:t>
            </a:r>
            <a:endParaRPr lang="en-US" dirty="0">
              <a:ea typeface="+mn-lt"/>
              <a:cs typeface="+mn-lt"/>
            </a:endParaRPr>
          </a:p>
          <a:p>
            <a:pPr marL="0" indent="0" algn="r">
              <a:buNone/>
            </a:pPr>
            <a:endParaRPr lang="en-US" sz="2400" dirty="0">
              <a:cs typeface="Calibri"/>
            </a:endParaRPr>
          </a:p>
          <a:p>
            <a:pPr marL="0" indent="0" algn="r">
              <a:buNone/>
            </a:pPr>
            <a:r>
              <a:rPr lang="en-US" sz="2400" dirty="0">
                <a:cs typeface="Calibri"/>
              </a:rPr>
              <a:t>Is it ironic that while Caster was being judged/criticized for her natural abilities, her competitor was found to be using drugs to improve her performance?</a:t>
            </a:r>
          </a:p>
        </p:txBody>
      </p:sp>
    </p:spTree>
    <p:extLst>
      <p:ext uri="{BB962C8B-B14F-4D97-AF65-F5344CB8AC3E}">
        <p14:creationId xmlns:p14="http://schemas.microsoft.com/office/powerpoint/2010/main" val="3305769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F5A5F1D7-F0D0-4687-9BD3-CA6A0714C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4">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6" name="Rectangle 1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FE6663-BF12-4F81-A42C-E83073C1D680}"/>
              </a:ext>
            </a:extLst>
          </p:cNvPr>
          <p:cNvSpPr>
            <a:spLocks noGrp="1"/>
          </p:cNvSpPr>
          <p:nvPr>
            <p:ph type="title"/>
          </p:nvPr>
        </p:nvSpPr>
        <p:spPr>
          <a:xfrm>
            <a:off x="1043631" y="873940"/>
            <a:ext cx="4928291" cy="1035781"/>
          </a:xfrm>
        </p:spPr>
        <p:txBody>
          <a:bodyPr anchor="ctr">
            <a:normAutofit/>
          </a:bodyPr>
          <a:lstStyle/>
          <a:p>
            <a:r>
              <a:rPr lang="en-US" sz="3600">
                <a:cs typeface="Calibri Light"/>
              </a:rPr>
              <a:t>2016 Olympics</a:t>
            </a:r>
            <a:endParaRPr lang="en-US" sz="3600"/>
          </a:p>
        </p:txBody>
      </p:sp>
      <p:sp>
        <p:nvSpPr>
          <p:cNvPr id="3" name="Content Placeholder 2">
            <a:extLst>
              <a:ext uri="{FF2B5EF4-FFF2-40B4-BE49-F238E27FC236}">
                <a16:creationId xmlns:a16="http://schemas.microsoft.com/office/drawing/2014/main" id="{278D6144-EA57-46A8-B0FB-841347219FE9}"/>
              </a:ext>
            </a:extLst>
          </p:cNvPr>
          <p:cNvSpPr>
            <a:spLocks noGrp="1"/>
          </p:cNvSpPr>
          <p:nvPr>
            <p:ph idx="1"/>
          </p:nvPr>
        </p:nvSpPr>
        <p:spPr>
          <a:xfrm>
            <a:off x="321129" y="2143008"/>
            <a:ext cx="6952757" cy="4200996"/>
          </a:xfrm>
        </p:spPr>
        <p:txBody>
          <a:bodyPr vert="horz" lIns="91440" tIns="45720" rIns="91440" bIns="45720" rtlCol="0" anchor="t">
            <a:noAutofit/>
          </a:bodyPr>
          <a:lstStyle/>
          <a:p>
            <a:r>
              <a:rPr lang="en-US" sz="1800" dirty="0">
                <a:ea typeface="+mn-lt"/>
                <a:cs typeface="+mn-lt"/>
              </a:rPr>
              <a:t>Caster won the gold medal in the women's 800 with a time of 1:55.28.</a:t>
            </a:r>
            <a:endParaRPr lang="en-US" sz="1800" baseline="30000" dirty="0">
              <a:ea typeface="+mn-lt"/>
              <a:cs typeface="+mn-lt"/>
            </a:endParaRPr>
          </a:p>
          <a:p>
            <a:endParaRPr lang="en-US" sz="1800" dirty="0">
              <a:ea typeface="+mn-lt"/>
              <a:cs typeface="+mn-lt"/>
            </a:endParaRPr>
          </a:p>
          <a:p>
            <a:r>
              <a:rPr lang="en-US" sz="1800" dirty="0">
                <a:ea typeface="+mn-lt"/>
                <a:cs typeface="+mn-lt"/>
              </a:rPr>
              <a:t>The win reignited controversy over Caster's testosterone levels. </a:t>
            </a:r>
          </a:p>
          <a:p>
            <a:endParaRPr lang="en-US" sz="1800" dirty="0">
              <a:ea typeface="+mn-lt"/>
              <a:cs typeface="+mn-lt"/>
            </a:endParaRPr>
          </a:p>
          <a:p>
            <a:r>
              <a:rPr lang="en-US" sz="1800" dirty="0">
                <a:ea typeface="+mn-lt"/>
                <a:cs typeface="+mn-lt"/>
              </a:rPr>
              <a:t>Sixth-placed runner Lynsey Sharp broke into tears, stating "everyone can see it's two separate races."</a:t>
            </a:r>
          </a:p>
          <a:p>
            <a:endParaRPr lang="en-US" sz="1800" dirty="0">
              <a:ea typeface="+mn-lt"/>
              <a:cs typeface="+mn-lt"/>
            </a:endParaRPr>
          </a:p>
          <a:p>
            <a:r>
              <a:rPr lang="en-US" sz="1800" dirty="0">
                <a:ea typeface="+mn-lt"/>
                <a:cs typeface="+mn-lt"/>
              </a:rPr>
              <a:t>Fifth-placed Joanna </a:t>
            </a:r>
            <a:r>
              <a:rPr lang="en-US" sz="1800" dirty="0" err="1">
                <a:ea typeface="+mn-lt"/>
                <a:cs typeface="+mn-lt"/>
              </a:rPr>
              <a:t>Jóźwik</a:t>
            </a:r>
            <a:r>
              <a:rPr lang="en-US" sz="1800" dirty="0">
                <a:ea typeface="+mn-lt"/>
                <a:cs typeface="+mn-lt"/>
              </a:rPr>
              <a:t> claimed that she was the "first European" and "second white" to finish the race</a:t>
            </a:r>
          </a:p>
          <a:p>
            <a:endParaRPr lang="en-US" sz="1800" dirty="0">
              <a:ea typeface="+mn-lt"/>
              <a:cs typeface="+mn-lt"/>
            </a:endParaRPr>
          </a:p>
          <a:p>
            <a:r>
              <a:rPr lang="en-US" sz="1800" dirty="0">
                <a:ea typeface="+mn-lt"/>
                <a:cs typeface="+mn-lt"/>
              </a:rPr>
              <a:t> Bioethicist Katrina Karkazis criticized overall response to Semenya's win as discriminatory.</a:t>
            </a:r>
            <a:endParaRPr lang="en-US" sz="1800" dirty="0">
              <a:cs typeface="Calibri"/>
            </a:endParaRPr>
          </a:p>
        </p:txBody>
      </p:sp>
      <p:pic>
        <p:nvPicPr>
          <p:cNvPr id="8" name="Picture 8" descr="A person holding a football ball&#10;&#10;Description automatically generated">
            <a:extLst>
              <a:ext uri="{FF2B5EF4-FFF2-40B4-BE49-F238E27FC236}">
                <a16:creationId xmlns:a16="http://schemas.microsoft.com/office/drawing/2014/main" id="{654DA624-0C21-4861-A00F-075555151D09}"/>
              </a:ext>
            </a:extLst>
          </p:cNvPr>
          <p:cNvPicPr>
            <a:picLocks noChangeAspect="1"/>
          </p:cNvPicPr>
          <p:nvPr/>
        </p:nvPicPr>
        <p:blipFill rotWithShape="1">
          <a:blip r:embed="rId3"/>
          <a:srcRect r="4" b="21757"/>
          <a:stretch/>
        </p:blipFill>
        <p:spPr>
          <a:xfrm>
            <a:off x="7305454" y="409041"/>
            <a:ext cx="4565417" cy="2679192"/>
          </a:xfrm>
          <a:prstGeom prst="rect">
            <a:avLst/>
          </a:prstGeom>
        </p:spPr>
      </p:pic>
      <p:pic>
        <p:nvPicPr>
          <p:cNvPr id="6" name="Picture 6" descr="A picture containing person, sport, outdoor, player&#10;&#10;Description automatically generated">
            <a:extLst>
              <a:ext uri="{FF2B5EF4-FFF2-40B4-BE49-F238E27FC236}">
                <a16:creationId xmlns:a16="http://schemas.microsoft.com/office/drawing/2014/main" id="{D19CF9F4-7E24-4C06-B2B1-E6B75045D445}"/>
              </a:ext>
            </a:extLst>
          </p:cNvPr>
          <p:cNvPicPr>
            <a:picLocks noChangeAspect="1"/>
          </p:cNvPicPr>
          <p:nvPr/>
        </p:nvPicPr>
        <p:blipFill rotWithShape="1">
          <a:blip r:embed="rId4"/>
          <a:srcRect l="4148" r="4" b="4"/>
          <a:stretch/>
        </p:blipFill>
        <p:spPr>
          <a:xfrm>
            <a:off x="7305454" y="3311039"/>
            <a:ext cx="4565417" cy="2679192"/>
          </a:xfrm>
          <a:prstGeom prst="rect">
            <a:avLst/>
          </a:prstGeom>
        </p:spPr>
      </p:pic>
      <p:cxnSp>
        <p:nvCxnSpPr>
          <p:cNvPr id="22" name="Straight Connector 21">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885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3">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E109DC-15E7-4004-AEBA-691F54F7A0DE}"/>
              </a:ext>
            </a:extLst>
          </p:cNvPr>
          <p:cNvSpPr>
            <a:spLocks noGrp="1"/>
          </p:cNvSpPr>
          <p:nvPr>
            <p:ph type="title"/>
          </p:nvPr>
        </p:nvSpPr>
        <p:spPr>
          <a:xfrm>
            <a:off x="9005972" y="2023110"/>
            <a:ext cx="3041123" cy="2846070"/>
          </a:xfrm>
        </p:spPr>
        <p:txBody>
          <a:bodyPr vert="horz" lIns="91440" tIns="45720" rIns="91440" bIns="45720" rtlCol="0" anchor="ctr">
            <a:normAutofit/>
          </a:bodyPr>
          <a:lstStyle/>
          <a:p>
            <a:r>
              <a:rPr lang="en-US" sz="4800" kern="1200" dirty="0">
                <a:latin typeface="+mj-lt"/>
                <a:ea typeface="+mj-ea"/>
                <a:cs typeface="+mj-cs"/>
              </a:rPr>
              <a:t>2016 </a:t>
            </a:r>
            <a:br>
              <a:rPr lang="en-US" sz="4800" kern="1200" dirty="0"/>
            </a:br>
            <a:r>
              <a:rPr lang="en-US" sz="4800" kern="1200" dirty="0">
                <a:latin typeface="+mj-lt"/>
                <a:ea typeface="+mj-ea"/>
                <a:cs typeface="+mj-cs"/>
              </a:rPr>
              <a:t>800 meter</a:t>
            </a:r>
          </a:p>
        </p:txBody>
      </p:sp>
      <p:sp>
        <p:nvSpPr>
          <p:cNvPr id="22" name="Rectangle 2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hlinkClick r:id="" action="ppaction://media"/>
            <a:extLst>
              <a:ext uri="{FF2B5EF4-FFF2-40B4-BE49-F238E27FC236}">
                <a16:creationId xmlns:a16="http://schemas.microsoft.com/office/drawing/2014/main" id="{497D4960-C70B-40CC-9354-FCC53F9B4D41}"/>
              </a:ext>
            </a:extLst>
          </p:cNvPr>
          <p:cNvPicPr>
            <a:picLocks noRot="1" noChangeAspect="1"/>
          </p:cNvPicPr>
          <p:nvPr>
            <a:videoFile r:link="rId1"/>
          </p:nvPr>
        </p:nvPicPr>
        <p:blipFill>
          <a:blip r:embed="rId4"/>
          <a:stretch>
            <a:fillRect/>
          </a:stretch>
        </p:blipFill>
        <p:spPr>
          <a:xfrm>
            <a:off x="874786" y="858525"/>
            <a:ext cx="6949208" cy="5211906"/>
          </a:xfrm>
          <a:prstGeom prst="rect">
            <a:avLst/>
          </a:prstGeom>
        </p:spPr>
      </p:pic>
      <p:sp>
        <p:nvSpPr>
          <p:cNvPr id="30" name="Rectangle 29">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2853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15AFF-EC91-43A2-944F-3E2EFD2C7B80}"/>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Reflection</a:t>
            </a:r>
          </a:p>
        </p:txBody>
      </p:sp>
      <p:sp>
        <p:nvSpPr>
          <p:cNvPr id="3" name="Content Placeholder 2">
            <a:extLst>
              <a:ext uri="{FF2B5EF4-FFF2-40B4-BE49-F238E27FC236}">
                <a16:creationId xmlns:a16="http://schemas.microsoft.com/office/drawing/2014/main" id="{88F7370F-C1D6-42E8-A25A-F2C1D659DD5B}"/>
              </a:ext>
            </a:extLst>
          </p:cNvPr>
          <p:cNvSpPr>
            <a:spLocks noGrp="1"/>
          </p:cNvSpPr>
          <p:nvPr>
            <p:ph idx="1"/>
          </p:nvPr>
        </p:nvSpPr>
        <p:spPr>
          <a:xfrm>
            <a:off x="4038600" y="4782320"/>
            <a:ext cx="7644627" cy="1329443"/>
          </a:xfrm>
        </p:spPr>
        <p:txBody>
          <a:bodyPr vert="horz" lIns="91440" tIns="45720" rIns="91440" bIns="45720" rtlCol="0" anchor="t">
            <a:normAutofit/>
          </a:bodyPr>
          <a:lstStyle/>
          <a:p>
            <a:pPr marL="0" indent="0" algn="r">
              <a:buNone/>
            </a:pPr>
            <a:r>
              <a:rPr lang="en-US" sz="2400" dirty="0"/>
              <a:t>What are your thoughts after seeing the race?</a:t>
            </a:r>
            <a:endParaRPr lang="en-US" dirty="0"/>
          </a:p>
        </p:txBody>
      </p:sp>
    </p:spTree>
    <p:extLst>
      <p:ext uri="{BB962C8B-B14F-4D97-AF65-F5344CB8AC3E}">
        <p14:creationId xmlns:p14="http://schemas.microsoft.com/office/powerpoint/2010/main" val="678074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B3B5F8-0ADA-4B3C-9307-973B9B462E2B}"/>
              </a:ext>
            </a:extLst>
          </p:cNvPr>
          <p:cNvSpPr>
            <a:spLocks noGrp="1"/>
          </p:cNvSpPr>
          <p:nvPr>
            <p:ph type="title"/>
          </p:nvPr>
        </p:nvSpPr>
        <p:spPr>
          <a:xfrm>
            <a:off x="411480" y="987552"/>
            <a:ext cx="4485861" cy="1088136"/>
          </a:xfrm>
        </p:spPr>
        <p:txBody>
          <a:bodyPr anchor="b">
            <a:normAutofit/>
          </a:bodyPr>
          <a:lstStyle/>
          <a:p>
            <a:r>
              <a:rPr lang="en-US" sz="3400">
                <a:cs typeface="Calibri Light"/>
              </a:rPr>
              <a:t>New Challenges</a:t>
            </a:r>
            <a:endParaRPr lang="en-US" sz="3400"/>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26D435D-047B-4326-88A7-3811717CE7A7}"/>
              </a:ext>
            </a:extLst>
          </p:cNvPr>
          <p:cNvSpPr>
            <a:spLocks noGrp="1"/>
          </p:cNvSpPr>
          <p:nvPr>
            <p:ph idx="1"/>
          </p:nvPr>
        </p:nvSpPr>
        <p:spPr>
          <a:xfrm>
            <a:off x="207372" y="2402587"/>
            <a:ext cx="4691049" cy="4346447"/>
          </a:xfrm>
        </p:spPr>
        <p:txBody>
          <a:bodyPr vert="horz" lIns="91440" tIns="45720" rIns="91440" bIns="45720" rtlCol="0" anchor="t">
            <a:normAutofit/>
          </a:bodyPr>
          <a:lstStyle/>
          <a:p>
            <a:r>
              <a:rPr lang="en-US" sz="2200" dirty="0">
                <a:cs typeface="Calibri"/>
              </a:rPr>
              <a:t>The IAAF never publicized the Caster's sex verification test results.  </a:t>
            </a:r>
          </a:p>
          <a:p>
            <a:endParaRPr lang="en-US" sz="2200" dirty="0">
              <a:cs typeface="Calibri"/>
            </a:endParaRPr>
          </a:p>
          <a:p>
            <a:r>
              <a:rPr lang="en-US" sz="2200" dirty="0">
                <a:cs typeface="Calibri"/>
              </a:rPr>
              <a:t>It is widely assumed that Caster Semenya has a condition called </a:t>
            </a:r>
            <a:r>
              <a:rPr lang="en-US" sz="2200" b="1" dirty="0">
                <a:ea typeface="+mn-lt"/>
                <a:cs typeface="+mn-lt"/>
              </a:rPr>
              <a:t>Hyperandrogenemia.  </a:t>
            </a:r>
          </a:p>
          <a:p>
            <a:endParaRPr lang="en-US" sz="1800" b="1" dirty="0">
              <a:ea typeface="+mn-lt"/>
              <a:cs typeface="+mn-lt"/>
            </a:endParaRPr>
          </a:p>
          <a:p>
            <a:r>
              <a:rPr lang="en-US" sz="2200" dirty="0">
                <a:ea typeface="+mn-lt"/>
                <a:cs typeface="+mn-lt"/>
              </a:rPr>
              <a:t>Caster's body naturally produces levels of testosterone that exceed the “normal” female limits, which the IAAF is trying to regulate. </a:t>
            </a:r>
            <a:endParaRPr lang="en-US" sz="2200">
              <a:cs typeface="Calibri"/>
            </a:endParaRPr>
          </a:p>
        </p:txBody>
      </p:sp>
      <p:pic>
        <p:nvPicPr>
          <p:cNvPr id="4" name="Picture 4" descr="A person standing in front of a crowd&#10;&#10;Description automatically generated">
            <a:extLst>
              <a:ext uri="{FF2B5EF4-FFF2-40B4-BE49-F238E27FC236}">
                <a16:creationId xmlns:a16="http://schemas.microsoft.com/office/drawing/2014/main" id="{CEEF89E6-0CE4-4151-AE78-186FE440601F}"/>
              </a:ext>
            </a:extLst>
          </p:cNvPr>
          <p:cNvPicPr>
            <a:picLocks noChangeAspect="1"/>
          </p:cNvPicPr>
          <p:nvPr/>
        </p:nvPicPr>
        <p:blipFill rotWithShape="1">
          <a:blip r:embed="rId3"/>
          <a:srcRect r="1" b="128"/>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843716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F49925-3E90-4DCB-8102-1BD8BDE3CC06}"/>
              </a:ext>
            </a:extLst>
          </p:cNvPr>
          <p:cNvSpPr>
            <a:spLocks noGrp="1"/>
          </p:cNvSpPr>
          <p:nvPr>
            <p:ph type="title"/>
          </p:nvPr>
        </p:nvSpPr>
        <p:spPr>
          <a:xfrm>
            <a:off x="589560" y="856180"/>
            <a:ext cx="5279408" cy="1128068"/>
          </a:xfrm>
        </p:spPr>
        <p:txBody>
          <a:bodyPr anchor="ctr">
            <a:normAutofit/>
          </a:bodyPr>
          <a:lstStyle/>
          <a:p>
            <a:r>
              <a:rPr lang="en-US" sz="4000">
                <a:cs typeface="Calibri Light"/>
              </a:rPr>
              <a:t>New Rules</a:t>
            </a:r>
            <a:endParaRPr lang="en-US" sz="4000"/>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5CF7F3-2E3F-4E20-8B5E-AE4B10CD48C4}"/>
              </a:ext>
            </a:extLst>
          </p:cNvPr>
          <p:cNvSpPr>
            <a:spLocks noGrp="1"/>
          </p:cNvSpPr>
          <p:nvPr>
            <p:ph idx="1"/>
          </p:nvPr>
        </p:nvSpPr>
        <p:spPr>
          <a:xfrm>
            <a:off x="590719" y="2461474"/>
            <a:ext cx="5278066" cy="3979585"/>
          </a:xfrm>
        </p:spPr>
        <p:txBody>
          <a:bodyPr vert="horz" lIns="91440" tIns="45720" rIns="91440" bIns="45720" rtlCol="0" anchor="ctr">
            <a:normAutofit fontScale="92500"/>
          </a:bodyPr>
          <a:lstStyle/>
          <a:p>
            <a:r>
              <a:rPr lang="en-US" sz="2400" dirty="0">
                <a:cs typeface="Calibri"/>
              </a:rPr>
              <a:t>In 2018 the IAAF introduced a new rule. </a:t>
            </a:r>
            <a:endParaRPr lang="en-US"/>
          </a:p>
          <a:p>
            <a:pPr lvl="1"/>
            <a:r>
              <a:rPr lang="en-US" dirty="0">
                <a:cs typeface="Calibri"/>
              </a:rPr>
              <a:t>This rule requires female athletes with conditions like Caster to take medicine to lower their testosterone levels.</a:t>
            </a:r>
            <a:endParaRPr lang="en-US">
              <a:cs typeface="Calibri"/>
            </a:endParaRPr>
          </a:p>
          <a:p>
            <a:pPr lvl="1"/>
            <a:r>
              <a:rPr lang="en-US" dirty="0">
                <a:cs typeface="Calibri"/>
              </a:rPr>
              <a:t>This rule only applies to women competing in races from 400m to a mile.</a:t>
            </a:r>
            <a:r>
              <a:rPr lang="en-US" sz="2000" dirty="0">
                <a:cs typeface="Calibri"/>
              </a:rPr>
              <a:t> </a:t>
            </a:r>
            <a:endParaRPr lang="en-US">
              <a:cs typeface="Calibri"/>
            </a:endParaRPr>
          </a:p>
          <a:p>
            <a:endParaRPr lang="en-US" sz="2400" dirty="0">
              <a:cs typeface="Calibri"/>
            </a:endParaRPr>
          </a:p>
          <a:p>
            <a:r>
              <a:rPr lang="en-US" sz="2400" dirty="0">
                <a:cs typeface="Calibri"/>
              </a:rPr>
              <a:t>The IAAF argues that these rules are necessary to 'protect female sport' from 'unfair advantages' like Caster's. </a:t>
            </a:r>
          </a:p>
          <a:p>
            <a:endParaRPr lang="en-US" sz="2000">
              <a:cs typeface="Calibri"/>
            </a:endParaRPr>
          </a:p>
          <a:p>
            <a:endParaRPr lang="en-US" sz="2000">
              <a:cs typeface="Calibri"/>
            </a:endParaRP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food, drawing&#10;&#10;Description automatically generated">
            <a:extLst>
              <a:ext uri="{FF2B5EF4-FFF2-40B4-BE49-F238E27FC236}">
                <a16:creationId xmlns:a16="http://schemas.microsoft.com/office/drawing/2014/main" id="{56FEFE6A-6F8D-4DF5-9DA2-5F27B95FCCEC}"/>
              </a:ext>
            </a:extLst>
          </p:cNvPr>
          <p:cNvPicPr>
            <a:picLocks noChangeAspect="1"/>
          </p:cNvPicPr>
          <p:nvPr/>
        </p:nvPicPr>
        <p:blipFill>
          <a:blip r:embed="rId3"/>
          <a:stretch>
            <a:fillRect/>
          </a:stretch>
        </p:blipFill>
        <p:spPr>
          <a:xfrm>
            <a:off x="7083423" y="807873"/>
            <a:ext cx="4397433" cy="2066793"/>
          </a:xfrm>
          <a:prstGeom prst="rect">
            <a:avLst/>
          </a:prstGeom>
        </p:spPr>
      </p:pic>
      <p:sp>
        <p:nvSpPr>
          <p:cNvPr id="22" name="Rectangle 2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erson wearing sunglasses&#10;&#10;Description automatically generated">
            <a:extLst>
              <a:ext uri="{FF2B5EF4-FFF2-40B4-BE49-F238E27FC236}">
                <a16:creationId xmlns:a16="http://schemas.microsoft.com/office/drawing/2014/main" id="{4A914D70-2488-4B28-9FBF-EFEB3D08CA58}"/>
              </a:ext>
            </a:extLst>
          </p:cNvPr>
          <p:cNvPicPr>
            <a:picLocks noChangeAspect="1"/>
          </p:cNvPicPr>
          <p:nvPr/>
        </p:nvPicPr>
        <p:blipFill>
          <a:blip r:embed="rId4"/>
          <a:stretch>
            <a:fillRect/>
          </a:stretch>
        </p:blipFill>
        <p:spPr>
          <a:xfrm>
            <a:off x="7083423" y="3731018"/>
            <a:ext cx="4395569" cy="2472507"/>
          </a:xfrm>
          <a:prstGeom prst="rect">
            <a:avLst/>
          </a:prstGeom>
        </p:spPr>
      </p:pic>
    </p:spTree>
    <p:extLst>
      <p:ext uri="{BB962C8B-B14F-4D97-AF65-F5344CB8AC3E}">
        <p14:creationId xmlns:p14="http://schemas.microsoft.com/office/powerpoint/2010/main" val="638498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9">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1">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Rectangle 23">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FEC585-8699-44AE-AC5A-5DDDDF1818EF}"/>
              </a:ext>
            </a:extLst>
          </p:cNvPr>
          <p:cNvSpPr>
            <a:spLocks noGrp="1"/>
          </p:cNvSpPr>
          <p:nvPr>
            <p:ph type="title"/>
          </p:nvPr>
        </p:nvSpPr>
        <p:spPr>
          <a:xfrm>
            <a:off x="1115568" y="548640"/>
            <a:ext cx="10168128" cy="1179576"/>
          </a:xfrm>
        </p:spPr>
        <p:txBody>
          <a:bodyPr>
            <a:normAutofit/>
          </a:bodyPr>
          <a:lstStyle/>
          <a:p>
            <a:r>
              <a:rPr lang="en-US" sz="5400" dirty="0">
                <a:cs typeface="Calibri Light"/>
              </a:rPr>
              <a:t>Caster Says...</a:t>
            </a:r>
          </a:p>
        </p:txBody>
      </p:sp>
      <p:sp>
        <p:nvSpPr>
          <p:cNvPr id="29" name="Rectangle 25">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icture containing shirt&#10;&#10;Description automatically generated">
            <a:extLst>
              <a:ext uri="{FF2B5EF4-FFF2-40B4-BE49-F238E27FC236}">
                <a16:creationId xmlns:a16="http://schemas.microsoft.com/office/drawing/2014/main" id="{C51DADB3-C628-484B-896E-065F195C07E1}"/>
              </a:ext>
            </a:extLst>
          </p:cNvPr>
          <p:cNvPicPr>
            <a:picLocks noChangeAspect="1"/>
          </p:cNvPicPr>
          <p:nvPr/>
        </p:nvPicPr>
        <p:blipFill rotWithShape="1">
          <a:blip r:embed="rId3"/>
          <a:srcRect t="2533" r="2" b="2537"/>
          <a:stretch/>
        </p:blipFill>
        <p:spPr>
          <a:xfrm>
            <a:off x="455867" y="2478024"/>
            <a:ext cx="6009855" cy="3694176"/>
          </a:xfrm>
          <a:prstGeom prst="rect">
            <a:avLst/>
          </a:prstGeom>
        </p:spPr>
      </p:pic>
      <p:sp>
        <p:nvSpPr>
          <p:cNvPr id="3" name="Content Placeholder 2">
            <a:extLst>
              <a:ext uri="{FF2B5EF4-FFF2-40B4-BE49-F238E27FC236}">
                <a16:creationId xmlns:a16="http://schemas.microsoft.com/office/drawing/2014/main" id="{A9C244BF-99B4-4F26-8C0B-683EDBCC8874}"/>
              </a:ext>
            </a:extLst>
          </p:cNvPr>
          <p:cNvSpPr>
            <a:spLocks noGrp="1"/>
          </p:cNvSpPr>
          <p:nvPr>
            <p:ph idx="1"/>
          </p:nvPr>
        </p:nvSpPr>
        <p:spPr>
          <a:xfrm>
            <a:off x="6673266" y="2132744"/>
            <a:ext cx="5134305" cy="4622862"/>
          </a:xfrm>
        </p:spPr>
        <p:txBody>
          <a:bodyPr vert="horz" lIns="91440" tIns="45720" rIns="91440" bIns="45720" rtlCol="0" anchor="t">
            <a:noAutofit/>
          </a:bodyPr>
          <a:lstStyle/>
          <a:p>
            <a:r>
              <a:rPr lang="en-US" sz="2200" dirty="0">
                <a:cs typeface="Calibri"/>
              </a:rPr>
              <a:t>Caster believes that her genetic gift should be celebrated, not discriminated against. </a:t>
            </a:r>
          </a:p>
          <a:p>
            <a:endParaRPr lang="en-US" sz="2200" dirty="0">
              <a:cs typeface="Calibri"/>
            </a:endParaRPr>
          </a:p>
          <a:p>
            <a:r>
              <a:rPr lang="en-US" sz="2200" dirty="0">
                <a:ea typeface="+mn-lt"/>
                <a:cs typeface="+mn-lt"/>
              </a:rPr>
              <a:t>Caster says this "case is about the rights of women who are born as women, reared and </a:t>
            </a:r>
            <a:r>
              <a:rPr lang="en-US" sz="2200" err="1">
                <a:ea typeface="+mn-lt"/>
                <a:cs typeface="+mn-lt"/>
              </a:rPr>
              <a:t>socialised</a:t>
            </a:r>
            <a:r>
              <a:rPr lang="en-US" sz="2200" dirty="0">
                <a:ea typeface="+mn-lt"/>
                <a:cs typeface="+mn-lt"/>
              </a:rPr>
              <a:t> as women – [to] be permitted to compete in the female category without discrimination.” </a:t>
            </a:r>
          </a:p>
          <a:p>
            <a:endParaRPr lang="en-US" sz="2200" dirty="0">
              <a:ea typeface="+mn-lt"/>
              <a:cs typeface="+mn-lt"/>
            </a:endParaRPr>
          </a:p>
          <a:p>
            <a:r>
              <a:rPr lang="en-US" sz="2200" dirty="0">
                <a:ea typeface="+mn-lt"/>
                <a:cs typeface="+mn-lt"/>
              </a:rPr>
              <a:t>Caster believes that IAAF’s mandate that she take drugs to reduce testosterone is ethically wrong and poses a health risk.</a:t>
            </a:r>
            <a:endParaRPr lang="en-US" sz="2200" dirty="0">
              <a:cs typeface="Calibri"/>
            </a:endParaRPr>
          </a:p>
        </p:txBody>
      </p:sp>
    </p:spTree>
    <p:extLst>
      <p:ext uri="{BB962C8B-B14F-4D97-AF65-F5344CB8AC3E}">
        <p14:creationId xmlns:p14="http://schemas.microsoft.com/office/powerpoint/2010/main" val="3831535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7">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3F1F28-AD43-4C60-BCEF-5A192226A825}"/>
              </a:ext>
            </a:extLst>
          </p:cNvPr>
          <p:cNvSpPr>
            <a:spLocks noGrp="1"/>
          </p:cNvSpPr>
          <p:nvPr>
            <p:ph type="title"/>
          </p:nvPr>
        </p:nvSpPr>
        <p:spPr>
          <a:xfrm>
            <a:off x="863029" y="1012004"/>
            <a:ext cx="3416158" cy="4795408"/>
          </a:xfrm>
        </p:spPr>
        <p:txBody>
          <a:bodyPr>
            <a:normAutofit/>
          </a:bodyPr>
          <a:lstStyle/>
          <a:p>
            <a:r>
              <a:rPr lang="en-US">
                <a:solidFill>
                  <a:srgbClr val="FFFFFF"/>
                </a:solidFill>
                <a:cs typeface="Calibri Light"/>
              </a:rPr>
              <a:t>If you had ONE hour to do whatever you wanted... would you:</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id="{5FF6CDED-1147-40CD-99EF-6AF32DC4E742}"/>
              </a:ext>
            </a:extLst>
          </p:cNvPr>
          <p:cNvGraphicFramePr>
            <a:graphicFrameLocks noGrp="1"/>
          </p:cNvGraphicFramePr>
          <p:nvPr>
            <p:ph idx="1"/>
            <p:extLst>
              <p:ext uri="{D42A27DB-BD31-4B8C-83A1-F6EECF244321}">
                <p14:modId xmlns:p14="http://schemas.microsoft.com/office/powerpoint/2010/main" val="232262762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6470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15AFF-EC91-43A2-944F-3E2EFD2C7B80}"/>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Reflection</a:t>
            </a:r>
          </a:p>
        </p:txBody>
      </p:sp>
      <p:sp>
        <p:nvSpPr>
          <p:cNvPr id="3" name="Content Placeholder 2">
            <a:extLst>
              <a:ext uri="{FF2B5EF4-FFF2-40B4-BE49-F238E27FC236}">
                <a16:creationId xmlns:a16="http://schemas.microsoft.com/office/drawing/2014/main" id="{88F7370F-C1D6-42E8-A25A-F2C1D659DD5B}"/>
              </a:ext>
            </a:extLst>
          </p:cNvPr>
          <p:cNvSpPr>
            <a:spLocks noGrp="1"/>
          </p:cNvSpPr>
          <p:nvPr>
            <p:ph idx="1"/>
          </p:nvPr>
        </p:nvSpPr>
        <p:spPr>
          <a:xfrm>
            <a:off x="4038600" y="4782320"/>
            <a:ext cx="7644627" cy="1329443"/>
          </a:xfrm>
        </p:spPr>
        <p:txBody>
          <a:bodyPr vert="horz" lIns="91440" tIns="45720" rIns="91440" bIns="45720" rtlCol="0" anchor="t">
            <a:normAutofit/>
          </a:bodyPr>
          <a:lstStyle/>
          <a:p>
            <a:pPr marL="0" indent="0" algn="r">
              <a:buNone/>
            </a:pPr>
            <a:r>
              <a:rPr lang="en-US" sz="2400" dirty="0"/>
              <a:t>Imagine you are in Caster Semenya's shoes. </a:t>
            </a:r>
            <a:endParaRPr lang="en-US">
              <a:cs typeface="Calibri" panose="020F0502020204030204"/>
            </a:endParaRPr>
          </a:p>
          <a:p>
            <a:pPr marL="0" indent="0" algn="r">
              <a:buNone/>
            </a:pPr>
            <a:r>
              <a:rPr lang="en-US" sz="2400" dirty="0">
                <a:cs typeface="Calibri"/>
              </a:rPr>
              <a:t>Would you take the hormone-altering medication in order to keep competing?</a:t>
            </a:r>
          </a:p>
        </p:txBody>
      </p:sp>
    </p:spTree>
    <p:extLst>
      <p:ext uri="{BB962C8B-B14F-4D97-AF65-F5344CB8AC3E}">
        <p14:creationId xmlns:p14="http://schemas.microsoft.com/office/powerpoint/2010/main" val="4122542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7453C7-6581-4988-BC53-5767E0ECD055}"/>
              </a:ext>
            </a:extLst>
          </p:cNvPr>
          <p:cNvSpPr>
            <a:spLocks noGrp="1"/>
          </p:cNvSpPr>
          <p:nvPr>
            <p:ph type="title"/>
          </p:nvPr>
        </p:nvSpPr>
        <p:spPr>
          <a:xfrm>
            <a:off x="599609" y="679731"/>
            <a:ext cx="4171994" cy="3736540"/>
          </a:xfrm>
        </p:spPr>
        <p:txBody>
          <a:bodyPr vert="horz" lIns="91440" tIns="45720" rIns="91440" bIns="45720" rtlCol="0" anchor="b">
            <a:normAutofit/>
          </a:bodyPr>
          <a:lstStyle/>
          <a:p>
            <a:r>
              <a:rPr lang="en-US" sz="4700" kern="1200">
                <a:solidFill>
                  <a:schemeClr val="tx1"/>
                </a:solidFill>
                <a:latin typeface="+mj-lt"/>
                <a:ea typeface="+mj-ea"/>
                <a:cs typeface="+mj-cs"/>
              </a:rPr>
              <a:t>Acceptable Discrimination? </a:t>
            </a:r>
          </a:p>
        </p:txBody>
      </p:sp>
      <p:grpSp>
        <p:nvGrpSpPr>
          <p:cNvPr id="11" name="Group 1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2" name="Straight Connector 1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hlinkClick r:id="" action="ppaction://media"/>
            <a:extLst>
              <a:ext uri="{FF2B5EF4-FFF2-40B4-BE49-F238E27FC236}">
                <a16:creationId xmlns:a16="http://schemas.microsoft.com/office/drawing/2014/main" id="{D6C20E3E-7FDB-46F6-91E8-192E4C587D56}"/>
              </a:ext>
            </a:extLst>
          </p:cNvPr>
          <p:cNvPicPr>
            <a:picLocks noRot="1" noChangeAspect="1"/>
          </p:cNvPicPr>
          <p:nvPr>
            <a:videoFile r:link="rId1"/>
          </p:nvPr>
        </p:nvPicPr>
        <p:blipFill>
          <a:blip r:embed="rId4"/>
          <a:stretch>
            <a:fillRect/>
          </a:stretch>
        </p:blipFill>
        <p:spPr>
          <a:xfrm>
            <a:off x="5640572" y="1270401"/>
            <a:ext cx="5608830" cy="4206622"/>
          </a:xfrm>
          <a:prstGeom prst="rect">
            <a:avLst/>
          </a:prstGeom>
        </p:spPr>
      </p:pic>
    </p:spTree>
    <p:extLst>
      <p:ext uri="{BB962C8B-B14F-4D97-AF65-F5344CB8AC3E}">
        <p14:creationId xmlns:p14="http://schemas.microsoft.com/office/powerpoint/2010/main" val="4233059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a person&#10;&#10;Description automatically generated">
            <a:extLst>
              <a:ext uri="{FF2B5EF4-FFF2-40B4-BE49-F238E27FC236}">
                <a16:creationId xmlns:a16="http://schemas.microsoft.com/office/drawing/2014/main" id="{89244B03-ECC1-4837-9B24-189306BD53DD}"/>
              </a:ext>
            </a:extLst>
          </p:cNvPr>
          <p:cNvPicPr>
            <a:picLocks noChangeAspect="1"/>
          </p:cNvPicPr>
          <p:nvPr/>
        </p:nvPicPr>
        <p:blipFill rotWithShape="1">
          <a:blip r:embed="rId3"/>
          <a:srcRect l="13062" r="10237" b="9091"/>
          <a:stretch/>
        </p:blipFill>
        <p:spPr>
          <a:xfrm>
            <a:off x="4625667" y="10"/>
            <a:ext cx="8668512" cy="6857990"/>
          </a:xfrm>
          <a:prstGeom prst="rect">
            <a:avLst/>
          </a:prstGeom>
        </p:spPr>
      </p:pic>
      <p:sp>
        <p:nvSpPr>
          <p:cNvPr id="19" name="Rectangle 1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4CE300-3DA9-4036-843C-DA2924A52ADF}"/>
              </a:ext>
            </a:extLst>
          </p:cNvPr>
          <p:cNvSpPr>
            <a:spLocks noGrp="1"/>
          </p:cNvSpPr>
          <p:nvPr>
            <p:ph type="title"/>
          </p:nvPr>
        </p:nvSpPr>
        <p:spPr>
          <a:xfrm>
            <a:off x="371094" y="1161288"/>
            <a:ext cx="3438144" cy="1124712"/>
          </a:xfrm>
        </p:spPr>
        <p:txBody>
          <a:bodyPr anchor="b">
            <a:noAutofit/>
          </a:bodyPr>
          <a:lstStyle/>
          <a:p>
            <a:r>
              <a:rPr lang="en-US" sz="4800" dirty="0">
                <a:cs typeface="Calibri Light"/>
              </a:rPr>
              <a:t>The Future for Caster</a:t>
            </a:r>
          </a:p>
        </p:txBody>
      </p:sp>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F8303CC-CC02-4924-85CC-A31217E12C08}"/>
              </a:ext>
            </a:extLst>
          </p:cNvPr>
          <p:cNvSpPr>
            <a:spLocks noGrp="1"/>
          </p:cNvSpPr>
          <p:nvPr>
            <p:ph idx="1"/>
          </p:nvPr>
        </p:nvSpPr>
        <p:spPr>
          <a:xfrm>
            <a:off x="398308" y="2718054"/>
            <a:ext cx="3806299" cy="3207258"/>
          </a:xfrm>
        </p:spPr>
        <p:txBody>
          <a:bodyPr vert="horz" lIns="91440" tIns="45720" rIns="91440" bIns="45720" rtlCol="0" anchor="t">
            <a:noAutofit/>
          </a:bodyPr>
          <a:lstStyle/>
          <a:p>
            <a:r>
              <a:rPr lang="en-US" sz="2400" dirty="0">
                <a:cs typeface="Calibri"/>
              </a:rPr>
              <a:t>Caster Semenya refuses to take the medication to reduce her testosterone. </a:t>
            </a:r>
            <a:endParaRPr lang="en-US" sz="2400">
              <a:cs typeface="Calibri"/>
            </a:endParaRPr>
          </a:p>
          <a:p>
            <a:endParaRPr lang="en-US" sz="2400" dirty="0">
              <a:cs typeface="Calibri"/>
            </a:endParaRPr>
          </a:p>
          <a:p>
            <a:endParaRPr lang="en-US" sz="2400" dirty="0">
              <a:cs typeface="Calibri"/>
            </a:endParaRPr>
          </a:p>
          <a:p>
            <a:r>
              <a:rPr lang="en-US" sz="2400" dirty="0">
                <a:cs typeface="Calibri"/>
              </a:rPr>
              <a:t>She plans to run the 200m race, which is not regulated by the same rules as the longer races.</a:t>
            </a:r>
            <a:endParaRPr lang="en-US" sz="2400" dirty="0"/>
          </a:p>
          <a:p>
            <a:pPr marL="0" indent="0">
              <a:buNone/>
            </a:pPr>
            <a:endParaRPr lang="en-US" sz="1700" i="1">
              <a:ea typeface="+mn-lt"/>
              <a:cs typeface="+mn-lt"/>
            </a:endParaRPr>
          </a:p>
        </p:txBody>
      </p:sp>
    </p:spTree>
    <p:extLst>
      <p:ext uri="{BB962C8B-B14F-4D97-AF65-F5344CB8AC3E}">
        <p14:creationId xmlns:p14="http://schemas.microsoft.com/office/powerpoint/2010/main" val="3250164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1537A-B8F8-481F-A0C8-85339C8EE71C}"/>
              </a:ext>
            </a:extLst>
          </p:cNvPr>
          <p:cNvSpPr>
            <a:spLocks noGrp="1"/>
          </p:cNvSpPr>
          <p:nvPr>
            <p:ph type="title"/>
          </p:nvPr>
        </p:nvSpPr>
        <p:spPr>
          <a:xfrm>
            <a:off x="1653363" y="365760"/>
            <a:ext cx="9367203" cy="1188720"/>
          </a:xfrm>
        </p:spPr>
        <p:txBody>
          <a:bodyPr>
            <a:noAutofit/>
          </a:bodyPr>
          <a:lstStyle/>
          <a:p>
            <a:r>
              <a:rPr lang="en-US" sz="4800" dirty="0">
                <a:cs typeface="Calibri Light"/>
              </a:rPr>
              <a:t>Run Free, the Way We Were Born</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1004060-BC82-4737-85F5-DF9EBCCA8A30}"/>
              </a:ext>
            </a:extLst>
          </p:cNvPr>
          <p:cNvSpPr>
            <a:spLocks noGrp="1"/>
          </p:cNvSpPr>
          <p:nvPr>
            <p:ph idx="1"/>
          </p:nvPr>
        </p:nvSpPr>
        <p:spPr>
          <a:xfrm>
            <a:off x="1177114" y="2094629"/>
            <a:ext cx="10673488" cy="4041648"/>
          </a:xfrm>
        </p:spPr>
        <p:txBody>
          <a:bodyPr vert="horz" lIns="91440" tIns="45720" rIns="91440" bIns="45720" rtlCol="0" anchor="t">
            <a:noAutofit/>
          </a:bodyPr>
          <a:lstStyle/>
          <a:p>
            <a:pPr marL="0" indent="0">
              <a:buNone/>
            </a:pPr>
            <a:r>
              <a:rPr lang="en-US" sz="3200" i="1" dirty="0">
                <a:cs typeface="Calibri"/>
              </a:rPr>
              <a:t>“I am very disappointed by this ruling, but refuse to let World Athletics drug me or stop me from being who I am,” </a:t>
            </a:r>
            <a:r>
              <a:rPr lang="en-US" sz="3200" dirty="0">
                <a:cs typeface="Calibri"/>
              </a:rPr>
              <a:t>Semenya said in a statement released by her representatives.</a:t>
            </a:r>
            <a:r>
              <a:rPr lang="en-US" sz="3200" i="1" dirty="0">
                <a:cs typeface="Calibri"/>
              </a:rPr>
              <a:t> “Excluding female athletes or endangering our health solely because of our natural abilities puts World Athletics on the wrong side of history. I will continue to fight for the human rights of female athletes, both on the track and off the track, until we can all run free the way we were born. I know what is right and will do all I can to protect basic human rights, for young girls everywhere.”</a:t>
            </a:r>
            <a:endParaRPr lang="en-US" sz="3200" dirty="0">
              <a:cs typeface="Calibri" panose="020F0502020204030204"/>
            </a:endParaRPr>
          </a:p>
        </p:txBody>
      </p:sp>
    </p:spTree>
    <p:extLst>
      <p:ext uri="{BB962C8B-B14F-4D97-AF65-F5344CB8AC3E}">
        <p14:creationId xmlns:p14="http://schemas.microsoft.com/office/powerpoint/2010/main" val="2031806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DC357A-5709-40B2-A89D-4209B57562A9}"/>
              </a:ext>
            </a:extLst>
          </p:cNvPr>
          <p:cNvSpPr>
            <a:spLocks noGrp="1"/>
          </p:cNvSpPr>
          <p:nvPr>
            <p:ph type="title"/>
          </p:nvPr>
        </p:nvSpPr>
        <p:spPr>
          <a:xfrm>
            <a:off x="708248" y="1012004"/>
            <a:ext cx="3785251" cy="4795408"/>
          </a:xfrm>
        </p:spPr>
        <p:txBody>
          <a:bodyPr>
            <a:normAutofit/>
          </a:bodyPr>
          <a:lstStyle/>
          <a:p>
            <a:r>
              <a:rPr lang="en-US" sz="4100">
                <a:solidFill>
                  <a:srgbClr val="FFFFFF"/>
                </a:solidFill>
                <a:cs typeface="Calibri Light"/>
              </a:rPr>
              <a:t>If you had to pick ONE mode of transportation for the rest of your life...</a:t>
            </a:r>
            <a:endParaRPr lang="en-US" sz="4100">
              <a:solidFill>
                <a:srgbClr val="FFFFFF"/>
              </a:solidFill>
            </a:endParaRPr>
          </a:p>
        </p:txBody>
      </p:sp>
      <p:graphicFrame>
        <p:nvGraphicFramePr>
          <p:cNvPr id="5" name="Content Placeholder 2">
            <a:extLst>
              <a:ext uri="{FF2B5EF4-FFF2-40B4-BE49-F238E27FC236}">
                <a16:creationId xmlns:a16="http://schemas.microsoft.com/office/drawing/2014/main" id="{27FBB328-C76D-41A4-A0E3-BA82CCCC1BA4}"/>
              </a:ext>
            </a:extLst>
          </p:cNvPr>
          <p:cNvGraphicFramePr>
            <a:graphicFrameLocks noGrp="1"/>
          </p:cNvGraphicFramePr>
          <p:nvPr>
            <p:ph idx="1"/>
            <p:extLst>
              <p:ext uri="{D42A27DB-BD31-4B8C-83A1-F6EECF244321}">
                <p14:modId xmlns:p14="http://schemas.microsoft.com/office/powerpoint/2010/main" val="41556712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6112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10C60FB-8908-4B92-8EEF-810CEC5D5DB1}"/>
              </a:ext>
            </a:extLst>
          </p:cNvPr>
          <p:cNvSpPr>
            <a:spLocks noGrp="1"/>
          </p:cNvSpPr>
          <p:nvPr>
            <p:ph type="title"/>
          </p:nvPr>
        </p:nvSpPr>
        <p:spPr>
          <a:xfrm>
            <a:off x="7979415" y="1299103"/>
            <a:ext cx="3851031" cy="4023360"/>
          </a:xfrm>
        </p:spPr>
        <p:txBody>
          <a:bodyPr vert="horz" lIns="91440" tIns="45720" rIns="91440" bIns="45720" rtlCol="0" anchor="b">
            <a:normAutofit/>
          </a:bodyPr>
          <a:lstStyle/>
          <a:p>
            <a:r>
              <a:rPr lang="en-US" kern="1200" dirty="0">
                <a:solidFill>
                  <a:schemeClr val="tx1"/>
                </a:solidFill>
                <a:latin typeface="+mj-lt"/>
                <a:ea typeface="+mj-ea"/>
                <a:cs typeface="+mj-cs"/>
              </a:rPr>
              <a:t>For </a:t>
            </a:r>
            <a:r>
              <a:rPr lang="en-US" dirty="0"/>
              <a:t>additional resources, visit us at:</a:t>
            </a:r>
            <a:br>
              <a:rPr lang="en-US" dirty="0"/>
            </a:br>
            <a:r>
              <a:rPr lang="en-US" dirty="0"/>
              <a:t>https://</a:t>
            </a:r>
            <a:r>
              <a:rPr lang="en-US" dirty="0" err="1"/>
              <a:t>www.lausd.org</a:t>
            </a:r>
            <a:r>
              <a:rPr lang="en-US" dirty="0"/>
              <a:t>/human-relations</a:t>
            </a:r>
            <a:endParaRPr lang="en-US" kern="1200" dirty="0">
              <a:solidFill>
                <a:schemeClr val="tx1"/>
              </a:solidFill>
              <a:latin typeface="+mj-lt"/>
              <a:ea typeface="+mj-ea"/>
              <a:cs typeface="+mj-cs"/>
            </a:endParaRPr>
          </a:p>
        </p:txBody>
      </p:sp>
      <p:cxnSp>
        <p:nvCxnSpPr>
          <p:cNvPr id="21" name="Straight Connector 20">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screenshot of a web page&#10;&#10;AI-generated content may be incorrect.">
            <a:extLst>
              <a:ext uri="{FF2B5EF4-FFF2-40B4-BE49-F238E27FC236}">
                <a16:creationId xmlns:a16="http://schemas.microsoft.com/office/drawing/2014/main" id="{8C75BF31-C4CA-F90D-258E-C8D303D402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8723" y="1832789"/>
            <a:ext cx="5943600" cy="2423795"/>
          </a:xfrm>
          <a:prstGeom prst="rect">
            <a:avLst/>
          </a:prstGeom>
          <a:noFill/>
          <a:ln>
            <a:noFill/>
          </a:ln>
        </p:spPr>
      </p:pic>
    </p:spTree>
    <p:extLst>
      <p:ext uri="{BB962C8B-B14F-4D97-AF65-F5344CB8AC3E}">
        <p14:creationId xmlns:p14="http://schemas.microsoft.com/office/powerpoint/2010/main" val="4147246234"/>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4" name="Rectangle 2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D5AEFE4-5C14-412D-8C34-240FF03CC8FD}"/>
              </a:ext>
            </a:extLst>
          </p:cNvPr>
          <p:cNvSpPr>
            <a:spLocks noGrp="1"/>
          </p:cNvSpPr>
          <p:nvPr>
            <p:ph idx="1"/>
          </p:nvPr>
        </p:nvSpPr>
        <p:spPr>
          <a:xfrm>
            <a:off x="590719" y="2330505"/>
            <a:ext cx="4559425" cy="3979585"/>
          </a:xfrm>
        </p:spPr>
        <p:txBody>
          <a:bodyPr vert="horz" lIns="91440" tIns="45720" rIns="91440" bIns="45720" rtlCol="0" anchor="ctr">
            <a:normAutofit/>
          </a:bodyPr>
          <a:lstStyle/>
          <a:p>
            <a:pPr marL="0" indent="0">
              <a:buNone/>
            </a:pPr>
            <a:r>
              <a:rPr lang="en-US" sz="4000" dirty="0">
                <a:ea typeface="+mn-lt"/>
                <a:cs typeface="+mn-lt"/>
              </a:rPr>
              <a:t>Teacher Feedback</a:t>
            </a:r>
            <a:endParaRPr lang="en-US" sz="4000" dirty="0">
              <a:cs typeface="Calibri" panose="020F0502020204030204"/>
            </a:endParaRPr>
          </a:p>
        </p:txBody>
      </p:sp>
      <p:sp>
        <p:nvSpPr>
          <p:cNvPr id="29" name="Rectangle 2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qr code on a blue background&#10;&#10;AI-generated content may be incorrect.">
            <a:extLst>
              <a:ext uri="{FF2B5EF4-FFF2-40B4-BE49-F238E27FC236}">
                <a16:creationId xmlns:a16="http://schemas.microsoft.com/office/drawing/2014/main" id="{539B3534-39BC-AF2F-31CE-871EA3C22607}"/>
              </a:ext>
            </a:extLst>
          </p:cNvPr>
          <p:cNvPicPr>
            <a:picLocks noChangeAspect="1"/>
          </p:cNvPicPr>
          <p:nvPr/>
        </p:nvPicPr>
        <p:blipFill>
          <a:blip r:embed="rId3">
            <a:extLst>
              <a:ext uri="{28A0092B-C50C-407E-A947-70E740481C1C}">
                <a14:useLocalDpi xmlns:a14="http://schemas.microsoft.com/office/drawing/2010/main" val="0"/>
              </a:ext>
            </a:extLst>
          </a:blip>
          <a:srcRect t="3062" r="4" b="4"/>
          <a:stretch>
            <a:fillRect/>
          </a:stretch>
        </p:blipFill>
        <p:spPr bwMode="auto">
          <a:xfrm>
            <a:off x="5977788" y="799352"/>
            <a:ext cx="5425410" cy="5259296"/>
          </a:xfrm>
          <a:prstGeom prst="rect">
            <a:avLst/>
          </a:prstGeom>
          <a:noFill/>
        </p:spPr>
      </p:pic>
    </p:spTree>
    <p:extLst>
      <p:ext uri="{BB962C8B-B14F-4D97-AF65-F5344CB8AC3E}">
        <p14:creationId xmlns:p14="http://schemas.microsoft.com/office/powerpoint/2010/main" val="3081921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57D572-6AA0-4DD5-9D0B-986ADC08394B}"/>
              </a:ext>
            </a:extLst>
          </p:cNvPr>
          <p:cNvSpPr>
            <a:spLocks noGrp="1"/>
          </p:cNvSpPr>
          <p:nvPr>
            <p:ph type="title"/>
          </p:nvPr>
        </p:nvSpPr>
        <p:spPr>
          <a:xfrm>
            <a:off x="838200" y="556995"/>
            <a:ext cx="10515600" cy="1133693"/>
          </a:xfrm>
        </p:spPr>
        <p:txBody>
          <a:bodyPr>
            <a:normAutofit/>
          </a:bodyPr>
          <a:lstStyle/>
          <a:p>
            <a:r>
              <a:rPr lang="en-US" sz="5200">
                <a:cs typeface="Calibri Light"/>
              </a:rPr>
              <a:t>Objectives</a:t>
            </a:r>
            <a:endParaRPr lang="en-US" sz="5200"/>
          </a:p>
        </p:txBody>
      </p:sp>
      <p:graphicFrame>
        <p:nvGraphicFramePr>
          <p:cNvPr id="5" name="Content Placeholder 2">
            <a:extLst>
              <a:ext uri="{FF2B5EF4-FFF2-40B4-BE49-F238E27FC236}">
                <a16:creationId xmlns:a16="http://schemas.microsoft.com/office/drawing/2014/main" id="{066A08E4-5F5B-49A0-95DA-C0C86297E043}"/>
              </a:ext>
            </a:extLst>
          </p:cNvPr>
          <p:cNvGraphicFramePr>
            <a:graphicFrameLocks noGrp="1"/>
          </p:cNvGraphicFramePr>
          <p:nvPr>
            <p:ph idx="1"/>
            <p:extLst>
              <p:ext uri="{D42A27DB-BD31-4B8C-83A1-F6EECF244321}">
                <p14:modId xmlns:p14="http://schemas.microsoft.com/office/powerpoint/2010/main" val="250670338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7732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94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1CFC0E-EABB-4670-9C12-CFA6F7F15A4E}"/>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200" kern="1200" dirty="0">
                <a:solidFill>
                  <a:srgbClr val="FFFFFF"/>
                </a:solidFill>
                <a:latin typeface="+mj-lt"/>
                <a:ea typeface="+mj-ea"/>
                <a:cs typeface="+mj-cs"/>
              </a:rPr>
              <a:t>Self-Love</a:t>
            </a:r>
          </a:p>
        </p:txBody>
      </p:sp>
      <p:pic>
        <p:nvPicPr>
          <p:cNvPr id="3" name="Online Media 2" descr="Olympic champion Caster Semenya on self-love: ‘I’m a different woman’">
            <a:hlinkClick r:id="" action="ppaction://media"/>
            <a:extLst>
              <a:ext uri="{FF2B5EF4-FFF2-40B4-BE49-F238E27FC236}">
                <a16:creationId xmlns:a16="http://schemas.microsoft.com/office/drawing/2014/main" id="{6BD698CE-5972-6021-3D27-B49AA9BD5B8E}"/>
              </a:ext>
            </a:extLst>
          </p:cNvPr>
          <p:cNvPicPr>
            <a:picLocks noRot="1" noChangeAspect="1"/>
          </p:cNvPicPr>
          <p:nvPr>
            <a:videoFile r:link="rId1"/>
          </p:nvPr>
        </p:nvPicPr>
        <p:blipFill>
          <a:blip r:embed="rId4"/>
          <a:stretch>
            <a:fillRect/>
          </a:stretch>
        </p:blipFill>
        <p:spPr>
          <a:xfrm>
            <a:off x="4038600" y="1396639"/>
            <a:ext cx="7188199" cy="4061332"/>
          </a:xfrm>
          <a:prstGeom prst="rect">
            <a:avLst/>
          </a:prstGeom>
        </p:spPr>
      </p:pic>
    </p:spTree>
    <p:extLst>
      <p:ext uri="{BB962C8B-B14F-4D97-AF65-F5344CB8AC3E}">
        <p14:creationId xmlns:p14="http://schemas.microsoft.com/office/powerpoint/2010/main" val="303569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09B096-CFAF-4EB0-A2E9-EE07AEE518AA}"/>
              </a:ext>
            </a:extLst>
          </p:cNvPr>
          <p:cNvSpPr>
            <a:spLocks noGrp="1"/>
          </p:cNvSpPr>
          <p:nvPr>
            <p:ph type="title"/>
          </p:nvPr>
        </p:nvSpPr>
        <p:spPr>
          <a:xfrm>
            <a:off x="838201" y="345810"/>
            <a:ext cx="5120561" cy="1325563"/>
          </a:xfrm>
        </p:spPr>
        <p:txBody>
          <a:bodyPr>
            <a:normAutofit/>
          </a:bodyPr>
          <a:lstStyle/>
          <a:p>
            <a:r>
              <a:rPr lang="en-US">
                <a:cs typeface="Calibri Light"/>
              </a:rPr>
              <a:t>Early Life</a:t>
            </a:r>
            <a:endParaRPr lang="en-US"/>
          </a:p>
        </p:txBody>
      </p:sp>
      <p:sp>
        <p:nvSpPr>
          <p:cNvPr id="3" name="Content Placeholder 2">
            <a:extLst>
              <a:ext uri="{FF2B5EF4-FFF2-40B4-BE49-F238E27FC236}">
                <a16:creationId xmlns:a16="http://schemas.microsoft.com/office/drawing/2014/main" id="{E013E378-6CA0-4CEA-8743-4920699AD274}"/>
              </a:ext>
            </a:extLst>
          </p:cNvPr>
          <p:cNvSpPr>
            <a:spLocks noGrp="1"/>
          </p:cNvSpPr>
          <p:nvPr>
            <p:ph idx="1"/>
          </p:nvPr>
        </p:nvSpPr>
        <p:spPr>
          <a:xfrm>
            <a:off x="838201" y="1825625"/>
            <a:ext cx="5092194" cy="4351338"/>
          </a:xfrm>
        </p:spPr>
        <p:txBody>
          <a:bodyPr vert="horz" lIns="91440" tIns="45720" rIns="91440" bIns="45720" rtlCol="0" anchor="t">
            <a:normAutofit/>
          </a:bodyPr>
          <a:lstStyle/>
          <a:p>
            <a:r>
              <a:rPr lang="en-US" sz="2600" dirty="0">
                <a:cs typeface="Calibri"/>
              </a:rPr>
              <a:t>Caster Semenya was born in Ga-</a:t>
            </a:r>
            <a:r>
              <a:rPr lang="en-US" sz="2600" dirty="0" err="1">
                <a:cs typeface="Calibri"/>
              </a:rPr>
              <a:t>Masehlong</a:t>
            </a:r>
            <a:r>
              <a:rPr lang="en-US" sz="2600" dirty="0">
                <a:cs typeface="Calibri"/>
              </a:rPr>
              <a:t>, a village in South Africa.  </a:t>
            </a:r>
          </a:p>
          <a:p>
            <a:endParaRPr lang="en-US" sz="2600" dirty="0">
              <a:cs typeface="Calibri"/>
            </a:endParaRPr>
          </a:p>
          <a:p>
            <a:r>
              <a:rPr lang="en-US" sz="2600" dirty="0">
                <a:cs typeface="Calibri"/>
              </a:rPr>
              <a:t>Caster has 3 sisters and a brother. </a:t>
            </a:r>
          </a:p>
          <a:p>
            <a:endParaRPr lang="en-US" sz="2600" dirty="0">
              <a:cs typeface="Calibri"/>
            </a:endParaRPr>
          </a:p>
          <a:p>
            <a:r>
              <a:rPr lang="en-US" sz="2600" dirty="0">
                <a:cs typeface="Calibri"/>
              </a:rPr>
              <a:t>Caster was designated female at birth, was raised as and identifies as a woman.  </a:t>
            </a:r>
          </a:p>
        </p:txBody>
      </p:sp>
      <p:sp>
        <p:nvSpPr>
          <p:cNvPr id="12" name="Oval 1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4" descr="A group of people posing for the camera&#10;&#10;Description automatically generated">
            <a:extLst>
              <a:ext uri="{FF2B5EF4-FFF2-40B4-BE49-F238E27FC236}">
                <a16:creationId xmlns:a16="http://schemas.microsoft.com/office/drawing/2014/main" id="{4287513F-52EE-47EA-B6E7-84B4D234694A}"/>
              </a:ext>
            </a:extLst>
          </p:cNvPr>
          <p:cNvPicPr>
            <a:picLocks noChangeAspect="1"/>
          </p:cNvPicPr>
          <p:nvPr/>
        </p:nvPicPr>
        <p:blipFill rotWithShape="1">
          <a:blip r:embed="rId3"/>
          <a:srcRect r="-3" b="3069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4" name="Arc 1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5" descr="A group of people posing for the camera&#10;&#10;Description automatically generated">
            <a:extLst>
              <a:ext uri="{FF2B5EF4-FFF2-40B4-BE49-F238E27FC236}">
                <a16:creationId xmlns:a16="http://schemas.microsoft.com/office/drawing/2014/main" id="{2852DF4F-CC00-4465-97D5-FF087269E86A}"/>
              </a:ext>
            </a:extLst>
          </p:cNvPr>
          <p:cNvPicPr>
            <a:picLocks noChangeAspect="1"/>
          </p:cNvPicPr>
          <p:nvPr/>
        </p:nvPicPr>
        <p:blipFill rotWithShape="1">
          <a:blip r:embed="rId4"/>
          <a:srcRect l="1769" r="32415"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322314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15AFF-EC91-43A2-944F-3E2EFD2C7B80}"/>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Reflection</a:t>
            </a:r>
          </a:p>
        </p:txBody>
      </p:sp>
      <p:sp>
        <p:nvSpPr>
          <p:cNvPr id="3" name="Content Placeholder 2">
            <a:extLst>
              <a:ext uri="{FF2B5EF4-FFF2-40B4-BE49-F238E27FC236}">
                <a16:creationId xmlns:a16="http://schemas.microsoft.com/office/drawing/2014/main" id="{88F7370F-C1D6-42E8-A25A-F2C1D659DD5B}"/>
              </a:ext>
            </a:extLst>
          </p:cNvPr>
          <p:cNvSpPr>
            <a:spLocks noGrp="1"/>
          </p:cNvSpPr>
          <p:nvPr>
            <p:ph idx="1"/>
          </p:nvPr>
        </p:nvSpPr>
        <p:spPr>
          <a:xfrm>
            <a:off x="4038600" y="4782320"/>
            <a:ext cx="7644627" cy="1329443"/>
          </a:xfrm>
        </p:spPr>
        <p:txBody>
          <a:bodyPr vert="horz" lIns="91440" tIns="45720" rIns="91440" bIns="45720" rtlCol="0">
            <a:normAutofit/>
          </a:bodyPr>
          <a:lstStyle/>
          <a:p>
            <a:pPr marL="0" indent="0" algn="r">
              <a:buNone/>
            </a:pPr>
            <a:r>
              <a:rPr lang="en-US" sz="2400" kern="1200" dirty="0">
                <a:solidFill>
                  <a:schemeClr val="tx1"/>
                </a:solidFill>
                <a:latin typeface="+mn-lt"/>
                <a:ea typeface="+mn-ea"/>
                <a:cs typeface="+mn-cs"/>
              </a:rPr>
              <a:t>What does it mean that Caster Semenya was “designated female at birth"?</a:t>
            </a:r>
          </a:p>
        </p:txBody>
      </p:sp>
    </p:spTree>
    <p:extLst>
      <p:ext uri="{BB962C8B-B14F-4D97-AF65-F5344CB8AC3E}">
        <p14:creationId xmlns:p14="http://schemas.microsoft.com/office/powerpoint/2010/main" val="3831233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C29C738-C139-435A-B02E-DFF684620E1F}"/>
              </a:ext>
            </a:extLst>
          </p:cNvPr>
          <p:cNvSpPr>
            <a:spLocks noGrp="1"/>
          </p:cNvSpPr>
          <p:nvPr>
            <p:ph type="title"/>
          </p:nvPr>
        </p:nvSpPr>
        <p:spPr>
          <a:xfrm>
            <a:off x="838200" y="365125"/>
            <a:ext cx="5387502" cy="1325563"/>
          </a:xfrm>
        </p:spPr>
        <p:txBody>
          <a:bodyPr>
            <a:normAutofit/>
          </a:bodyPr>
          <a:lstStyle/>
          <a:p>
            <a:r>
              <a:rPr lang="en-US" dirty="0">
                <a:cs typeface="Calibri Light"/>
              </a:rPr>
              <a:t>Athleticism </a:t>
            </a:r>
          </a:p>
        </p:txBody>
      </p:sp>
      <p:sp>
        <p:nvSpPr>
          <p:cNvPr id="3" name="Content Placeholder 2">
            <a:extLst>
              <a:ext uri="{FF2B5EF4-FFF2-40B4-BE49-F238E27FC236}">
                <a16:creationId xmlns:a16="http://schemas.microsoft.com/office/drawing/2014/main" id="{6FA58E46-7DF5-4EEF-92D1-B1419284A11A}"/>
              </a:ext>
            </a:extLst>
          </p:cNvPr>
          <p:cNvSpPr>
            <a:spLocks noGrp="1"/>
          </p:cNvSpPr>
          <p:nvPr>
            <p:ph idx="1"/>
          </p:nvPr>
        </p:nvSpPr>
        <p:spPr>
          <a:xfrm>
            <a:off x="399790" y="1825625"/>
            <a:ext cx="6003364" cy="4946323"/>
          </a:xfrm>
        </p:spPr>
        <p:txBody>
          <a:bodyPr vert="horz" lIns="91440" tIns="45720" rIns="91440" bIns="45720" rtlCol="0" anchor="t">
            <a:noAutofit/>
          </a:bodyPr>
          <a:lstStyle/>
          <a:p>
            <a:r>
              <a:rPr lang="en-US" sz="1800" dirty="0">
                <a:cs typeface="Calibri"/>
              </a:rPr>
              <a:t>Caster Semenya started running as training for soccer. </a:t>
            </a:r>
          </a:p>
          <a:p>
            <a:endParaRPr lang="en-US" sz="1800" dirty="0">
              <a:cs typeface="Calibri"/>
            </a:endParaRPr>
          </a:p>
          <a:p>
            <a:r>
              <a:rPr lang="en-US" sz="1800" dirty="0">
                <a:cs typeface="Calibri"/>
              </a:rPr>
              <a:t>Caster loved sports and knew that sports would give her the opportunity to see the world.  </a:t>
            </a:r>
          </a:p>
          <a:p>
            <a:endParaRPr lang="en-US" sz="1800" dirty="0">
              <a:cs typeface="Calibri"/>
            </a:endParaRPr>
          </a:p>
          <a:p>
            <a:r>
              <a:rPr lang="en-US" sz="1800" dirty="0">
                <a:cs typeface="Calibri"/>
              </a:rPr>
              <a:t>At 17 years old, Caster began competing in the Junior World Championships and the Commonweath Youth Games.  </a:t>
            </a:r>
          </a:p>
          <a:p>
            <a:pPr lvl="1"/>
            <a:r>
              <a:rPr lang="en-US" sz="1800" dirty="0">
                <a:cs typeface="Calibri"/>
              </a:rPr>
              <a:t>Caster took home medals in almost every race . </a:t>
            </a:r>
          </a:p>
          <a:p>
            <a:endParaRPr lang="en-US" sz="1800" dirty="0">
              <a:cs typeface="Calibri"/>
            </a:endParaRPr>
          </a:p>
          <a:p>
            <a:r>
              <a:rPr lang="en-US" sz="1800" dirty="0">
                <a:cs typeface="Calibri"/>
              </a:rPr>
              <a:t>At just 18 years old, Caster was voted the </a:t>
            </a:r>
            <a:r>
              <a:rPr lang="en-US" sz="1800" b="1" dirty="0">
                <a:cs typeface="Calibri"/>
              </a:rPr>
              <a:t>Number One Womens 800-meter runner of the year</a:t>
            </a:r>
            <a:r>
              <a:rPr lang="en-US" sz="1800" dirty="0">
                <a:cs typeface="Calibri"/>
              </a:rPr>
              <a:t> by </a:t>
            </a:r>
            <a:r>
              <a:rPr lang="en-US" sz="1800" i="1" dirty="0">
                <a:cs typeface="Calibri"/>
              </a:rPr>
              <a:t>Track and Field News</a:t>
            </a:r>
            <a:r>
              <a:rPr lang="en-US" sz="1800" dirty="0">
                <a:cs typeface="Calibri"/>
              </a:rPr>
              <a:t>.  </a:t>
            </a:r>
          </a:p>
        </p:txBody>
      </p:sp>
      <p:pic>
        <p:nvPicPr>
          <p:cNvPr id="4" name="Picture 4" descr="A basketball player jumping up in the air&#10;&#10;Description automatically generated">
            <a:extLst>
              <a:ext uri="{FF2B5EF4-FFF2-40B4-BE49-F238E27FC236}">
                <a16:creationId xmlns:a16="http://schemas.microsoft.com/office/drawing/2014/main" id="{C1E15DD5-A8AE-42FF-837C-CE9AD1E7CF42}"/>
              </a:ext>
            </a:extLst>
          </p:cNvPr>
          <p:cNvPicPr>
            <a:picLocks noChangeAspect="1"/>
          </p:cNvPicPr>
          <p:nvPr/>
        </p:nvPicPr>
        <p:blipFill rotWithShape="1">
          <a:blip r:embed="rId3"/>
          <a:srcRect l="6826" r="26327"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7" name="Oval 10">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Arc 12">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706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9">
            <a:extLst>
              <a:ext uri="{FF2B5EF4-FFF2-40B4-BE49-F238E27FC236}">
                <a16:creationId xmlns:a16="http://schemas.microsoft.com/office/drawing/2014/main" id="{74B0B678-CD10-4371-96E5-2706F4579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1">
            <a:extLst>
              <a:ext uri="{FF2B5EF4-FFF2-40B4-BE49-F238E27FC236}">
                <a16:creationId xmlns:a16="http://schemas.microsoft.com/office/drawing/2014/main" id="{A9270323-9616-4384-857D-E86B78272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3" name="Rectangle 12">
              <a:extLst>
                <a:ext uri="{FF2B5EF4-FFF2-40B4-BE49-F238E27FC236}">
                  <a16:creationId xmlns:a16="http://schemas.microsoft.com/office/drawing/2014/main" id="{8A3838D5-9565-4601-BAC3-D1B5BDB80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349A4B8-3246-4579-922E-FE1155C7F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D82FAE-EACC-44DC-9B49-9AD528515367}"/>
              </a:ext>
            </a:extLst>
          </p:cNvPr>
          <p:cNvSpPr>
            <a:spLocks noGrp="1"/>
          </p:cNvSpPr>
          <p:nvPr>
            <p:ph type="title"/>
          </p:nvPr>
        </p:nvSpPr>
        <p:spPr>
          <a:xfrm>
            <a:off x="5867475" y="847827"/>
            <a:ext cx="5408813" cy="1169585"/>
          </a:xfrm>
        </p:spPr>
        <p:txBody>
          <a:bodyPr anchor="b">
            <a:normAutofit/>
          </a:bodyPr>
          <a:lstStyle/>
          <a:p>
            <a:r>
              <a:rPr lang="en-US" sz="4000">
                <a:cs typeface="Calibri Light"/>
              </a:rPr>
              <a:t>Gender Policing</a:t>
            </a:r>
            <a:endParaRPr lang="en-US" sz="4000"/>
          </a:p>
        </p:txBody>
      </p:sp>
      <p:pic>
        <p:nvPicPr>
          <p:cNvPr id="5" name="Picture 5" descr="A person holding a sign posing for the camera&#10;&#10;Description automatically generated">
            <a:extLst>
              <a:ext uri="{FF2B5EF4-FFF2-40B4-BE49-F238E27FC236}">
                <a16:creationId xmlns:a16="http://schemas.microsoft.com/office/drawing/2014/main" id="{A420ACFA-288E-4E6B-B88F-33067A8159A4}"/>
              </a:ext>
            </a:extLst>
          </p:cNvPr>
          <p:cNvPicPr>
            <a:picLocks noChangeAspect="1"/>
          </p:cNvPicPr>
          <p:nvPr/>
        </p:nvPicPr>
        <p:blipFill>
          <a:blip r:embed="rId3"/>
          <a:stretch>
            <a:fillRect/>
          </a:stretch>
        </p:blipFill>
        <p:spPr>
          <a:xfrm>
            <a:off x="1736209" y="59910"/>
            <a:ext cx="2519285" cy="3366985"/>
          </a:xfrm>
          <a:prstGeom prst="rect">
            <a:avLst/>
          </a:prstGeom>
        </p:spPr>
      </p:pic>
      <p:sp>
        <p:nvSpPr>
          <p:cNvPr id="17" name="Rectangle 17">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57331" y="2188548"/>
            <a:ext cx="5041025"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erson standing in front of a crowd&#10;&#10;Description automatically generated">
            <a:extLst>
              <a:ext uri="{FF2B5EF4-FFF2-40B4-BE49-F238E27FC236}">
                <a16:creationId xmlns:a16="http://schemas.microsoft.com/office/drawing/2014/main" id="{5C435C06-B997-485B-89B2-45A57D1A2DAE}"/>
              </a:ext>
            </a:extLst>
          </p:cNvPr>
          <p:cNvPicPr>
            <a:picLocks noChangeAspect="1"/>
          </p:cNvPicPr>
          <p:nvPr/>
        </p:nvPicPr>
        <p:blipFill>
          <a:blip r:embed="rId4"/>
          <a:stretch>
            <a:fillRect/>
          </a:stretch>
        </p:blipFill>
        <p:spPr>
          <a:xfrm>
            <a:off x="957983" y="3575074"/>
            <a:ext cx="4301955" cy="2581173"/>
          </a:xfrm>
          <a:prstGeom prst="rect">
            <a:avLst/>
          </a:prstGeom>
        </p:spPr>
      </p:pic>
      <p:sp>
        <p:nvSpPr>
          <p:cNvPr id="3" name="Content Placeholder 2">
            <a:extLst>
              <a:ext uri="{FF2B5EF4-FFF2-40B4-BE49-F238E27FC236}">
                <a16:creationId xmlns:a16="http://schemas.microsoft.com/office/drawing/2014/main" id="{B2B79E36-9C4E-41E2-AD22-2D152B6A82E7}"/>
              </a:ext>
            </a:extLst>
          </p:cNvPr>
          <p:cNvSpPr>
            <a:spLocks noGrp="1"/>
          </p:cNvSpPr>
          <p:nvPr>
            <p:ph idx="1"/>
          </p:nvPr>
        </p:nvSpPr>
        <p:spPr>
          <a:xfrm>
            <a:off x="5392537" y="2329512"/>
            <a:ext cx="6230342" cy="4061116"/>
          </a:xfrm>
        </p:spPr>
        <p:txBody>
          <a:bodyPr vert="horz" lIns="91440" tIns="45720" rIns="91440" bIns="45720" rtlCol="0" anchor="t">
            <a:noAutofit/>
          </a:bodyPr>
          <a:lstStyle/>
          <a:p>
            <a:r>
              <a:rPr lang="en-US" sz="1600" dirty="0">
                <a:cs typeface="Calibri"/>
              </a:rPr>
              <a:t>Due to Caster Semenya's dominance, questions were raised about her sex. </a:t>
            </a:r>
          </a:p>
          <a:p>
            <a:endParaRPr lang="en-US" sz="1600" dirty="0">
              <a:cs typeface="Calibri"/>
            </a:endParaRPr>
          </a:p>
          <a:p>
            <a:r>
              <a:rPr lang="en-US" sz="1600" dirty="0">
                <a:cs typeface="Calibri"/>
              </a:rPr>
              <a:t>The International Amateur Athletic Federation (IAAF) is the world governing body for the sport of track and field.</a:t>
            </a:r>
          </a:p>
          <a:p>
            <a:endParaRPr lang="en-US" sz="1600" dirty="0">
              <a:cs typeface="Calibri"/>
            </a:endParaRPr>
          </a:p>
          <a:p>
            <a:r>
              <a:rPr lang="en-US" sz="1600" dirty="0">
                <a:cs typeface="Calibri"/>
              </a:rPr>
              <a:t>The IAAF required Caster to undergo a sex verification test to confirm that Caster is female.  The test mandate resulted in public outcry. </a:t>
            </a:r>
          </a:p>
          <a:p>
            <a:pPr lvl="1"/>
            <a:r>
              <a:rPr lang="en-US" sz="1400" dirty="0">
                <a:cs typeface="Calibri"/>
              </a:rPr>
              <a:t>People felt that gender testing was another form of European racism and imperialism.  </a:t>
            </a:r>
          </a:p>
          <a:p>
            <a:endParaRPr lang="en-US" sz="1600" dirty="0">
              <a:cs typeface="Calibri"/>
            </a:endParaRPr>
          </a:p>
          <a:p>
            <a:r>
              <a:rPr lang="en-US" sz="1600" dirty="0">
                <a:cs typeface="Calibri"/>
              </a:rPr>
              <a:t>The IAAF struggled to clarify that they needed to determine whether Caster may have had a "rare medical condition" that gave her an "unfair advantage".  </a:t>
            </a:r>
          </a:p>
        </p:txBody>
      </p:sp>
    </p:spTree>
    <p:extLst>
      <p:ext uri="{BB962C8B-B14F-4D97-AF65-F5344CB8AC3E}">
        <p14:creationId xmlns:p14="http://schemas.microsoft.com/office/powerpoint/2010/main" val="4145443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B8107C-EE60-47BE-87C7-6818CAB984FD}"/>
              </a:ext>
            </a:extLst>
          </p:cNvPr>
          <p:cNvSpPr>
            <a:spLocks noGrp="1"/>
          </p:cNvSpPr>
          <p:nvPr>
            <p:ph type="title"/>
          </p:nvPr>
        </p:nvSpPr>
        <p:spPr>
          <a:xfrm>
            <a:off x="589560" y="856180"/>
            <a:ext cx="4560584" cy="1128068"/>
          </a:xfrm>
        </p:spPr>
        <p:txBody>
          <a:bodyPr anchor="ctr">
            <a:normAutofit/>
          </a:bodyPr>
          <a:lstStyle/>
          <a:p>
            <a:r>
              <a:rPr lang="en-US" sz="3700">
                <a:cs typeface="Calibri Light"/>
              </a:rPr>
              <a:t>Human Rights Violations?</a:t>
            </a:r>
            <a:endParaRPr lang="en-US" sz="3700"/>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EECB20-82B5-431C-B3D3-CB31D46CEAFA}"/>
              </a:ext>
            </a:extLst>
          </p:cNvPr>
          <p:cNvSpPr>
            <a:spLocks noGrp="1"/>
          </p:cNvSpPr>
          <p:nvPr>
            <p:ph idx="1"/>
          </p:nvPr>
        </p:nvSpPr>
        <p:spPr>
          <a:xfrm>
            <a:off x="590719" y="2330505"/>
            <a:ext cx="4559425" cy="3979585"/>
          </a:xfrm>
        </p:spPr>
        <p:txBody>
          <a:bodyPr vert="horz" lIns="91440" tIns="45720" rIns="91440" bIns="45720" rtlCol="0" anchor="ctr">
            <a:normAutofit lnSpcReduction="10000"/>
          </a:bodyPr>
          <a:lstStyle/>
          <a:p>
            <a:r>
              <a:rPr lang="en-US" sz="1700" dirty="0">
                <a:cs typeface="Calibri"/>
              </a:rPr>
              <a:t>South African civic leaders and politicians believed the testing was a violation of Caster Semenya's privacy and human rights.  </a:t>
            </a:r>
          </a:p>
          <a:p>
            <a:endParaRPr lang="en-US" sz="1700">
              <a:cs typeface="Calibri"/>
            </a:endParaRPr>
          </a:p>
          <a:p>
            <a:r>
              <a:rPr lang="en-US" sz="1700" dirty="0">
                <a:cs typeface="Calibri"/>
              </a:rPr>
              <a:t>In response to the controversy, in an interview, Caster said "God made me the way I am, and I accept myself."  </a:t>
            </a:r>
          </a:p>
          <a:p>
            <a:endParaRPr lang="en-US" sz="1700">
              <a:cs typeface="Calibri"/>
            </a:endParaRPr>
          </a:p>
          <a:p>
            <a:r>
              <a:rPr lang="en-US" sz="1700" dirty="0">
                <a:cs typeface="Calibri"/>
              </a:rPr>
              <a:t>Caster was not permitted to return to international Track &amp; Field competitions until the test results were cleared by IAAF.  </a:t>
            </a:r>
          </a:p>
          <a:p>
            <a:endParaRPr lang="en-US" sz="1700" dirty="0">
              <a:cs typeface="Calibri"/>
            </a:endParaRPr>
          </a:p>
          <a:p>
            <a:r>
              <a:rPr lang="en-US" sz="1700" dirty="0">
                <a:cs typeface="Calibri"/>
              </a:rPr>
              <a:t>Caster was cleared to rejoin the sport just in time for the 2012 Olympics. </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erson standing in front of a crowd&#10;&#10;Description automatically generated">
            <a:extLst>
              <a:ext uri="{FF2B5EF4-FFF2-40B4-BE49-F238E27FC236}">
                <a16:creationId xmlns:a16="http://schemas.microsoft.com/office/drawing/2014/main" id="{69E650A1-A927-4237-BAAF-5B135F382490}"/>
              </a:ext>
            </a:extLst>
          </p:cNvPr>
          <p:cNvPicPr>
            <a:picLocks noChangeAspect="1"/>
          </p:cNvPicPr>
          <p:nvPr/>
        </p:nvPicPr>
        <p:blipFill rotWithShape="1">
          <a:blip r:embed="rId3"/>
          <a:srcRect t="2941" r="2" b="9177"/>
          <a:stretch/>
        </p:blipFill>
        <p:spPr>
          <a:xfrm>
            <a:off x="5977788" y="799352"/>
            <a:ext cx="5425410" cy="5259296"/>
          </a:xfrm>
          <a:prstGeom prst="rect">
            <a:avLst/>
          </a:prstGeom>
        </p:spPr>
      </p:pic>
    </p:spTree>
    <p:extLst>
      <p:ext uri="{BB962C8B-B14F-4D97-AF65-F5344CB8AC3E}">
        <p14:creationId xmlns:p14="http://schemas.microsoft.com/office/powerpoint/2010/main" val="28637514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TotalTime>
  <Words>1478</Words>
  <Application>Microsoft Macintosh PowerPoint</Application>
  <PresentationFormat>Widescreen</PresentationFormat>
  <Paragraphs>165</Paragraphs>
  <Slides>26</Slides>
  <Notes>24</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Rockwell</vt:lpstr>
      <vt:lpstr>Tw Cen MT</vt:lpstr>
      <vt:lpstr>office theme</vt:lpstr>
      <vt:lpstr>Caster Semenya</vt:lpstr>
      <vt:lpstr>If you had ONE hour to do whatever you wanted... would you:</vt:lpstr>
      <vt:lpstr>Objectives</vt:lpstr>
      <vt:lpstr>Self-Love</vt:lpstr>
      <vt:lpstr>Early Life</vt:lpstr>
      <vt:lpstr>Reflection</vt:lpstr>
      <vt:lpstr>Athleticism </vt:lpstr>
      <vt:lpstr>Gender Policing</vt:lpstr>
      <vt:lpstr>Human Rights Violations?</vt:lpstr>
      <vt:lpstr>Reflection</vt:lpstr>
      <vt:lpstr>BREAK</vt:lpstr>
      <vt:lpstr>2012 Olympics</vt:lpstr>
      <vt:lpstr>Reflection</vt:lpstr>
      <vt:lpstr>2016 Olympics</vt:lpstr>
      <vt:lpstr>2016  800 meter</vt:lpstr>
      <vt:lpstr>Reflection</vt:lpstr>
      <vt:lpstr>New Challenges</vt:lpstr>
      <vt:lpstr>New Rules</vt:lpstr>
      <vt:lpstr>Caster Says...</vt:lpstr>
      <vt:lpstr>Reflection</vt:lpstr>
      <vt:lpstr>Acceptable Discrimination? </vt:lpstr>
      <vt:lpstr>The Future for Caster</vt:lpstr>
      <vt:lpstr>Run Free, the Way We Were Born</vt:lpstr>
      <vt:lpstr>If you had to pick ONE mode of transportation for the rest of your life...</vt:lpstr>
      <vt:lpstr>For additional resources, visit us at: https://www.lausd.org/human-relations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Jules Gomez</dc:creator>
  <cp:lastModifiedBy>Guppy, Talia</cp:lastModifiedBy>
  <cp:revision>753</cp:revision>
  <dcterms:created xsi:type="dcterms:W3CDTF">2020-09-10T13:07:51Z</dcterms:created>
  <dcterms:modified xsi:type="dcterms:W3CDTF">2025-08-20T20:40:23Z</dcterms:modified>
</cp:coreProperties>
</file>