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55AB2-C0BA-D964-11E7-6A2ACC0D7FDF}" v="85" dt="2025-08-22T16:36: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D439E-43C8-42A5-9DDA-B47167C864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B554A7-5C0F-41A8-8013-CDE5A2C0D6A2}">
      <dgm:prSet/>
      <dgm:spPr/>
      <dgm:t>
        <a:bodyPr/>
        <a:lstStyle/>
        <a:p>
          <a:r>
            <a:rPr lang="en-US"/>
            <a:t>Be poor and work at a job you love</a:t>
          </a:r>
        </a:p>
      </dgm:t>
    </dgm:pt>
    <dgm:pt modelId="{9B08D96E-7FE7-4E72-8CDE-C7A563800948}" type="parTrans" cxnId="{4FAD0B26-6582-49E5-AD83-DFD6EE961C35}">
      <dgm:prSet/>
      <dgm:spPr/>
      <dgm:t>
        <a:bodyPr/>
        <a:lstStyle/>
        <a:p>
          <a:endParaRPr lang="en-US"/>
        </a:p>
      </dgm:t>
    </dgm:pt>
    <dgm:pt modelId="{FBD33F46-87B0-4479-98DD-E2D0395D1C97}" type="sibTrans" cxnId="{4FAD0B26-6582-49E5-AD83-DFD6EE961C35}">
      <dgm:prSet/>
      <dgm:spPr/>
      <dgm:t>
        <a:bodyPr/>
        <a:lstStyle/>
        <a:p>
          <a:endParaRPr lang="en-US"/>
        </a:p>
      </dgm:t>
    </dgm:pt>
    <dgm:pt modelId="{83B0FB85-9B6D-462D-8F31-115AE9045410}">
      <dgm:prSet/>
      <dgm:spPr/>
      <dgm:t>
        <a:bodyPr/>
        <a:lstStyle/>
        <a:p>
          <a:r>
            <a:rPr lang="en-US"/>
            <a:t>Be rich and work at a job you hate</a:t>
          </a:r>
        </a:p>
      </dgm:t>
    </dgm:pt>
    <dgm:pt modelId="{7FF52371-9B20-464C-A19E-4FE9D4CAD3BF}" type="parTrans" cxnId="{ECB5838F-06B1-4D7E-BCA1-4FB5A5847E1D}">
      <dgm:prSet/>
      <dgm:spPr/>
      <dgm:t>
        <a:bodyPr/>
        <a:lstStyle/>
        <a:p>
          <a:endParaRPr lang="en-US"/>
        </a:p>
      </dgm:t>
    </dgm:pt>
    <dgm:pt modelId="{3941BAFF-4B52-4444-BCA4-19A7D2669AE2}" type="sibTrans" cxnId="{ECB5838F-06B1-4D7E-BCA1-4FB5A5847E1D}">
      <dgm:prSet/>
      <dgm:spPr/>
      <dgm:t>
        <a:bodyPr/>
        <a:lstStyle/>
        <a:p>
          <a:endParaRPr lang="en-US"/>
        </a:p>
      </dgm:t>
    </dgm:pt>
    <dgm:pt modelId="{B7CD3FC4-67E5-43B4-BB2C-E80DA42F4B6D}" type="pres">
      <dgm:prSet presAssocID="{BD3D439E-43C8-42A5-9DDA-B47167C86449}" presName="linear" presStyleCnt="0">
        <dgm:presLayoutVars>
          <dgm:animLvl val="lvl"/>
          <dgm:resizeHandles val="exact"/>
        </dgm:presLayoutVars>
      </dgm:prSet>
      <dgm:spPr/>
    </dgm:pt>
    <dgm:pt modelId="{9AA6EC79-20AA-4773-BC26-D3DD13ECBEFC}" type="pres">
      <dgm:prSet presAssocID="{AEB554A7-5C0F-41A8-8013-CDE5A2C0D6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ED6E95-385E-4D43-90D1-F30001E7F55D}" type="pres">
      <dgm:prSet presAssocID="{FBD33F46-87B0-4479-98DD-E2D0395D1C97}" presName="spacer" presStyleCnt="0"/>
      <dgm:spPr/>
    </dgm:pt>
    <dgm:pt modelId="{64C4EC95-48F7-424B-9D20-E3D228EC84A1}" type="pres">
      <dgm:prSet presAssocID="{83B0FB85-9B6D-462D-8F31-115AE90454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FAD0B26-6582-49E5-AD83-DFD6EE961C35}" srcId="{BD3D439E-43C8-42A5-9DDA-B47167C86449}" destId="{AEB554A7-5C0F-41A8-8013-CDE5A2C0D6A2}" srcOrd="0" destOrd="0" parTransId="{9B08D96E-7FE7-4E72-8CDE-C7A563800948}" sibTransId="{FBD33F46-87B0-4479-98DD-E2D0395D1C97}"/>
    <dgm:cxn modelId="{CE13EB7B-81AB-4281-B2B7-55065C6F028F}" type="presOf" srcId="{AEB554A7-5C0F-41A8-8013-CDE5A2C0D6A2}" destId="{9AA6EC79-20AA-4773-BC26-D3DD13ECBEFC}" srcOrd="0" destOrd="0" presId="urn:microsoft.com/office/officeart/2005/8/layout/vList2"/>
    <dgm:cxn modelId="{8EA5BE7C-89FD-479D-89BE-BA8CA7492B67}" type="presOf" srcId="{83B0FB85-9B6D-462D-8F31-115AE9045410}" destId="{64C4EC95-48F7-424B-9D20-E3D228EC84A1}" srcOrd="0" destOrd="0" presId="urn:microsoft.com/office/officeart/2005/8/layout/vList2"/>
    <dgm:cxn modelId="{ECB5838F-06B1-4D7E-BCA1-4FB5A5847E1D}" srcId="{BD3D439E-43C8-42A5-9DDA-B47167C86449}" destId="{83B0FB85-9B6D-462D-8F31-115AE9045410}" srcOrd="1" destOrd="0" parTransId="{7FF52371-9B20-464C-A19E-4FE9D4CAD3BF}" sibTransId="{3941BAFF-4B52-4444-BCA4-19A7D2669AE2}"/>
    <dgm:cxn modelId="{533EF1BD-78AA-4D19-A4DB-AFF57B2E5EF2}" type="presOf" srcId="{BD3D439E-43C8-42A5-9DDA-B47167C86449}" destId="{B7CD3FC4-67E5-43B4-BB2C-E80DA42F4B6D}" srcOrd="0" destOrd="0" presId="urn:microsoft.com/office/officeart/2005/8/layout/vList2"/>
    <dgm:cxn modelId="{40C612E2-D8DF-4CF7-B10D-8D53D5BAA1BB}" type="presParOf" srcId="{B7CD3FC4-67E5-43B4-BB2C-E80DA42F4B6D}" destId="{9AA6EC79-20AA-4773-BC26-D3DD13ECBEFC}" srcOrd="0" destOrd="0" presId="urn:microsoft.com/office/officeart/2005/8/layout/vList2"/>
    <dgm:cxn modelId="{8CA5B6A2-1866-46F8-880E-7C0C3C254D48}" type="presParOf" srcId="{B7CD3FC4-67E5-43B4-BB2C-E80DA42F4B6D}" destId="{F2ED6E95-385E-4D43-90D1-F30001E7F55D}" srcOrd="1" destOrd="0" presId="urn:microsoft.com/office/officeart/2005/8/layout/vList2"/>
    <dgm:cxn modelId="{4D787EFF-58A2-49BD-A508-F89FA9547EFD}" type="presParOf" srcId="{B7CD3FC4-67E5-43B4-BB2C-E80DA42F4B6D}" destId="{64C4EC95-48F7-424B-9D20-E3D228EC84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5C9DA-51F1-4CE8-888A-C1259421139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B1A906-4620-4695-BBF2-9286D4550D22}">
      <dgm:prSet/>
      <dgm:spPr/>
      <dgm:t>
        <a:bodyPr/>
        <a:lstStyle/>
        <a:p>
          <a:r>
            <a:rPr lang="en-US"/>
            <a:t>Learn about Shavuot</a:t>
          </a:r>
        </a:p>
      </dgm:t>
    </dgm:pt>
    <dgm:pt modelId="{7F7846AE-7150-4F33-AE9C-A69CC4944C9B}" type="parTrans" cxnId="{9379B59C-2A35-4BCC-8317-F041F9B7C4D7}">
      <dgm:prSet/>
      <dgm:spPr/>
      <dgm:t>
        <a:bodyPr/>
        <a:lstStyle/>
        <a:p>
          <a:endParaRPr lang="en-US"/>
        </a:p>
      </dgm:t>
    </dgm:pt>
    <dgm:pt modelId="{439D5F43-5A57-4914-81AE-5C09DD469CD0}" type="sibTrans" cxnId="{9379B59C-2A35-4BCC-8317-F041F9B7C4D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97CF0EF-610D-4630-A2ED-E209FBCC7F93}">
      <dgm:prSet/>
      <dgm:spPr/>
      <dgm:t>
        <a:bodyPr/>
        <a:lstStyle/>
        <a:p>
          <a:r>
            <a:rPr lang="en-US"/>
            <a:t>Identify the importance of Shavuot in the Jewish faith and why it is celebrated</a:t>
          </a:r>
        </a:p>
      </dgm:t>
    </dgm:pt>
    <dgm:pt modelId="{393B9FD8-7996-487A-9013-93289B12A4FD}" type="parTrans" cxnId="{4B1F8049-5419-49BD-A103-67FAE18A771B}">
      <dgm:prSet/>
      <dgm:spPr/>
      <dgm:t>
        <a:bodyPr/>
        <a:lstStyle/>
        <a:p>
          <a:endParaRPr lang="en-US"/>
        </a:p>
      </dgm:t>
    </dgm:pt>
    <dgm:pt modelId="{C036816D-3DA6-44BB-A4F3-4627775C0DBF}" type="sibTrans" cxnId="{4B1F8049-5419-49BD-A103-67FAE18A771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59D4AFA-2472-4364-949C-376FB9C53CB9}">
      <dgm:prSet/>
      <dgm:spPr/>
      <dgm:t>
        <a:bodyPr/>
        <a:lstStyle/>
        <a:p>
          <a:r>
            <a:rPr lang="en-US"/>
            <a:t>Discuss the difference of this holiday and others regarding giving and receiving.</a:t>
          </a:r>
        </a:p>
      </dgm:t>
    </dgm:pt>
    <dgm:pt modelId="{58B443D0-A063-4682-B41E-327FBFE71F73}" type="parTrans" cxnId="{3A926842-C2BB-4C45-8125-51BC2EE7D766}">
      <dgm:prSet/>
      <dgm:spPr/>
      <dgm:t>
        <a:bodyPr/>
        <a:lstStyle/>
        <a:p>
          <a:endParaRPr lang="en-US"/>
        </a:p>
      </dgm:t>
    </dgm:pt>
    <dgm:pt modelId="{E68A12E8-86AE-42E5-8E24-E8DF095C4424}" type="sibTrans" cxnId="{3A926842-C2BB-4C45-8125-51BC2EE7D7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1C5C893-29BB-465D-8C61-B5A936DFC873}" type="pres">
      <dgm:prSet presAssocID="{EC65C9DA-51F1-4CE8-888A-C12594211395}" presName="Name0" presStyleCnt="0">
        <dgm:presLayoutVars>
          <dgm:animLvl val="lvl"/>
          <dgm:resizeHandles val="exact"/>
        </dgm:presLayoutVars>
      </dgm:prSet>
      <dgm:spPr/>
    </dgm:pt>
    <dgm:pt modelId="{B0E2F3EC-ED17-48FE-9543-49B8B7A5C6AC}" type="pres">
      <dgm:prSet presAssocID="{91B1A906-4620-4695-BBF2-9286D4550D22}" presName="compositeNode" presStyleCnt="0">
        <dgm:presLayoutVars>
          <dgm:bulletEnabled val="1"/>
        </dgm:presLayoutVars>
      </dgm:prSet>
      <dgm:spPr/>
    </dgm:pt>
    <dgm:pt modelId="{0DC74A90-9E1C-4E03-99D0-D6240C3307DA}" type="pres">
      <dgm:prSet presAssocID="{91B1A906-4620-4695-BBF2-9286D4550D22}" presName="bgRect" presStyleLbl="bgAccFollowNode1" presStyleIdx="0" presStyleCnt="3"/>
      <dgm:spPr/>
    </dgm:pt>
    <dgm:pt modelId="{CED0F908-ADBB-4C25-9286-BE2F9A590C44}" type="pres">
      <dgm:prSet presAssocID="{439D5F43-5A57-4914-81AE-5C09DD469CD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59F91D3-FE13-4914-80C6-D3BC6E6585D4}" type="pres">
      <dgm:prSet presAssocID="{91B1A906-4620-4695-BBF2-9286D4550D22}" presName="bottomLine" presStyleLbl="alignNode1" presStyleIdx="1" presStyleCnt="6">
        <dgm:presLayoutVars/>
      </dgm:prSet>
      <dgm:spPr/>
    </dgm:pt>
    <dgm:pt modelId="{37A05A36-EA53-4DDB-8023-9EAA65AEC945}" type="pres">
      <dgm:prSet presAssocID="{91B1A906-4620-4695-BBF2-9286D4550D22}" presName="nodeText" presStyleLbl="bgAccFollowNode1" presStyleIdx="0" presStyleCnt="3">
        <dgm:presLayoutVars>
          <dgm:bulletEnabled val="1"/>
        </dgm:presLayoutVars>
      </dgm:prSet>
      <dgm:spPr/>
    </dgm:pt>
    <dgm:pt modelId="{2BE9D7F3-D19A-4FFD-865D-93151768D109}" type="pres">
      <dgm:prSet presAssocID="{439D5F43-5A57-4914-81AE-5C09DD469CD0}" presName="sibTrans" presStyleCnt="0"/>
      <dgm:spPr/>
    </dgm:pt>
    <dgm:pt modelId="{B50ACD98-E621-44AF-9314-D73CFA9A5938}" type="pres">
      <dgm:prSet presAssocID="{697CF0EF-610D-4630-A2ED-E209FBCC7F93}" presName="compositeNode" presStyleCnt="0">
        <dgm:presLayoutVars>
          <dgm:bulletEnabled val="1"/>
        </dgm:presLayoutVars>
      </dgm:prSet>
      <dgm:spPr/>
    </dgm:pt>
    <dgm:pt modelId="{2F426B00-4B0F-4AE1-804F-221B158E1B6A}" type="pres">
      <dgm:prSet presAssocID="{697CF0EF-610D-4630-A2ED-E209FBCC7F93}" presName="bgRect" presStyleLbl="bgAccFollowNode1" presStyleIdx="1" presStyleCnt="3"/>
      <dgm:spPr/>
    </dgm:pt>
    <dgm:pt modelId="{4E352F96-D113-414C-A0F9-8998209D0B8F}" type="pres">
      <dgm:prSet presAssocID="{C036816D-3DA6-44BB-A4F3-4627775C0D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EC4DA13-E763-4182-9802-8FA0A335A0B0}" type="pres">
      <dgm:prSet presAssocID="{697CF0EF-610D-4630-A2ED-E209FBCC7F93}" presName="bottomLine" presStyleLbl="alignNode1" presStyleIdx="3" presStyleCnt="6">
        <dgm:presLayoutVars/>
      </dgm:prSet>
      <dgm:spPr/>
    </dgm:pt>
    <dgm:pt modelId="{3D183DD9-3A35-4521-8DFA-14A1B151E204}" type="pres">
      <dgm:prSet presAssocID="{697CF0EF-610D-4630-A2ED-E209FBCC7F93}" presName="nodeText" presStyleLbl="bgAccFollowNode1" presStyleIdx="1" presStyleCnt="3">
        <dgm:presLayoutVars>
          <dgm:bulletEnabled val="1"/>
        </dgm:presLayoutVars>
      </dgm:prSet>
      <dgm:spPr/>
    </dgm:pt>
    <dgm:pt modelId="{BD9FB9A5-C93D-44C5-A470-DA754D535171}" type="pres">
      <dgm:prSet presAssocID="{C036816D-3DA6-44BB-A4F3-4627775C0DBF}" presName="sibTrans" presStyleCnt="0"/>
      <dgm:spPr/>
    </dgm:pt>
    <dgm:pt modelId="{3030A043-3F1A-42CC-94B8-0D6674970097}" type="pres">
      <dgm:prSet presAssocID="{259D4AFA-2472-4364-949C-376FB9C53CB9}" presName="compositeNode" presStyleCnt="0">
        <dgm:presLayoutVars>
          <dgm:bulletEnabled val="1"/>
        </dgm:presLayoutVars>
      </dgm:prSet>
      <dgm:spPr/>
    </dgm:pt>
    <dgm:pt modelId="{84A68702-EFEB-4BBF-ACF8-5697F225A372}" type="pres">
      <dgm:prSet presAssocID="{259D4AFA-2472-4364-949C-376FB9C53CB9}" presName="bgRect" presStyleLbl="bgAccFollowNode1" presStyleIdx="2" presStyleCnt="3"/>
      <dgm:spPr/>
    </dgm:pt>
    <dgm:pt modelId="{8B36EF2B-1F25-490A-9760-9748BB77E550}" type="pres">
      <dgm:prSet presAssocID="{E68A12E8-86AE-42E5-8E24-E8DF095C442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33C8643-64BE-4313-9F42-D6139FD2734C}" type="pres">
      <dgm:prSet presAssocID="{259D4AFA-2472-4364-949C-376FB9C53CB9}" presName="bottomLine" presStyleLbl="alignNode1" presStyleIdx="5" presStyleCnt="6">
        <dgm:presLayoutVars/>
      </dgm:prSet>
      <dgm:spPr/>
    </dgm:pt>
    <dgm:pt modelId="{02850D42-CA60-4C60-8483-85FA5732DCED}" type="pres">
      <dgm:prSet presAssocID="{259D4AFA-2472-4364-949C-376FB9C53C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C8FD500-02CF-4024-8C4A-FE9C7E7F1A49}" type="presOf" srcId="{E68A12E8-86AE-42E5-8E24-E8DF095C4424}" destId="{8B36EF2B-1F25-490A-9760-9748BB77E550}" srcOrd="0" destOrd="0" presId="urn:microsoft.com/office/officeart/2016/7/layout/BasicLinearProcessNumbered"/>
    <dgm:cxn modelId="{D564E706-2E88-428B-B9F8-97D7480B89DC}" type="presOf" srcId="{259D4AFA-2472-4364-949C-376FB9C53CB9}" destId="{84A68702-EFEB-4BBF-ACF8-5697F225A372}" srcOrd="0" destOrd="0" presId="urn:microsoft.com/office/officeart/2016/7/layout/BasicLinearProcessNumbered"/>
    <dgm:cxn modelId="{3A926842-C2BB-4C45-8125-51BC2EE7D766}" srcId="{EC65C9DA-51F1-4CE8-888A-C12594211395}" destId="{259D4AFA-2472-4364-949C-376FB9C53CB9}" srcOrd="2" destOrd="0" parTransId="{58B443D0-A063-4682-B41E-327FBFE71F73}" sibTransId="{E68A12E8-86AE-42E5-8E24-E8DF095C4424}"/>
    <dgm:cxn modelId="{DAB41346-9661-4D71-9BCA-FC410DE6B61E}" type="presOf" srcId="{C036816D-3DA6-44BB-A4F3-4627775C0DBF}" destId="{4E352F96-D113-414C-A0F9-8998209D0B8F}" srcOrd="0" destOrd="0" presId="urn:microsoft.com/office/officeart/2016/7/layout/BasicLinearProcessNumbered"/>
    <dgm:cxn modelId="{4B1F8049-5419-49BD-A103-67FAE18A771B}" srcId="{EC65C9DA-51F1-4CE8-888A-C12594211395}" destId="{697CF0EF-610D-4630-A2ED-E209FBCC7F93}" srcOrd="1" destOrd="0" parTransId="{393B9FD8-7996-487A-9013-93289B12A4FD}" sibTransId="{C036816D-3DA6-44BB-A4F3-4627775C0DBF}"/>
    <dgm:cxn modelId="{3B20B860-4411-4FC3-ADE6-9598278FAB29}" type="presOf" srcId="{EC65C9DA-51F1-4CE8-888A-C12594211395}" destId="{E1C5C893-29BB-465D-8C61-B5A936DFC873}" srcOrd="0" destOrd="0" presId="urn:microsoft.com/office/officeart/2016/7/layout/BasicLinearProcessNumbered"/>
    <dgm:cxn modelId="{D2E56A77-27A4-41B9-89A8-C3FD96AB0DC5}" type="presOf" srcId="{91B1A906-4620-4695-BBF2-9286D4550D22}" destId="{0DC74A90-9E1C-4E03-99D0-D6240C3307DA}" srcOrd="0" destOrd="0" presId="urn:microsoft.com/office/officeart/2016/7/layout/BasicLinearProcessNumbered"/>
    <dgm:cxn modelId="{7592107E-2A7C-41BE-9065-C6E2796124CF}" type="presOf" srcId="{697CF0EF-610D-4630-A2ED-E209FBCC7F93}" destId="{2F426B00-4B0F-4AE1-804F-221B158E1B6A}" srcOrd="0" destOrd="0" presId="urn:microsoft.com/office/officeart/2016/7/layout/BasicLinearProcessNumbered"/>
    <dgm:cxn modelId="{750A3284-5B28-453F-B78C-1329F5F9874D}" type="presOf" srcId="{439D5F43-5A57-4914-81AE-5C09DD469CD0}" destId="{CED0F908-ADBB-4C25-9286-BE2F9A590C44}" srcOrd="0" destOrd="0" presId="urn:microsoft.com/office/officeart/2016/7/layout/BasicLinearProcessNumbered"/>
    <dgm:cxn modelId="{9379B59C-2A35-4BCC-8317-F041F9B7C4D7}" srcId="{EC65C9DA-51F1-4CE8-888A-C12594211395}" destId="{91B1A906-4620-4695-BBF2-9286D4550D22}" srcOrd="0" destOrd="0" parTransId="{7F7846AE-7150-4F33-AE9C-A69CC4944C9B}" sibTransId="{439D5F43-5A57-4914-81AE-5C09DD469CD0}"/>
    <dgm:cxn modelId="{7BF697E6-C447-4E8F-9BE1-140BE499D450}" type="presOf" srcId="{697CF0EF-610D-4630-A2ED-E209FBCC7F93}" destId="{3D183DD9-3A35-4521-8DFA-14A1B151E204}" srcOrd="1" destOrd="0" presId="urn:microsoft.com/office/officeart/2016/7/layout/BasicLinearProcessNumbered"/>
    <dgm:cxn modelId="{A33A0CF2-30AE-40DD-BA5F-DF0ECC39E209}" type="presOf" srcId="{259D4AFA-2472-4364-949C-376FB9C53CB9}" destId="{02850D42-CA60-4C60-8483-85FA5732DCED}" srcOrd="1" destOrd="0" presId="urn:microsoft.com/office/officeart/2016/7/layout/BasicLinearProcessNumbered"/>
    <dgm:cxn modelId="{D671D3F2-28DF-4262-B02F-258697694270}" type="presOf" srcId="{91B1A906-4620-4695-BBF2-9286D4550D22}" destId="{37A05A36-EA53-4DDB-8023-9EAA65AEC945}" srcOrd="1" destOrd="0" presId="urn:microsoft.com/office/officeart/2016/7/layout/BasicLinearProcessNumbered"/>
    <dgm:cxn modelId="{83303751-7FE0-4720-8CD0-8C22CCE4D01F}" type="presParOf" srcId="{E1C5C893-29BB-465D-8C61-B5A936DFC873}" destId="{B0E2F3EC-ED17-48FE-9543-49B8B7A5C6AC}" srcOrd="0" destOrd="0" presId="urn:microsoft.com/office/officeart/2016/7/layout/BasicLinearProcessNumbered"/>
    <dgm:cxn modelId="{E945922F-D7EB-4851-B16F-F71D226B8D93}" type="presParOf" srcId="{B0E2F3EC-ED17-48FE-9543-49B8B7A5C6AC}" destId="{0DC74A90-9E1C-4E03-99D0-D6240C3307DA}" srcOrd="0" destOrd="0" presId="urn:microsoft.com/office/officeart/2016/7/layout/BasicLinearProcessNumbered"/>
    <dgm:cxn modelId="{3A5C21B8-869D-4813-A8A1-45FB743F2BCB}" type="presParOf" srcId="{B0E2F3EC-ED17-48FE-9543-49B8B7A5C6AC}" destId="{CED0F908-ADBB-4C25-9286-BE2F9A590C44}" srcOrd="1" destOrd="0" presId="urn:microsoft.com/office/officeart/2016/7/layout/BasicLinearProcessNumbered"/>
    <dgm:cxn modelId="{75A570C1-A087-4776-B0B8-28B865510E86}" type="presParOf" srcId="{B0E2F3EC-ED17-48FE-9543-49B8B7A5C6AC}" destId="{459F91D3-FE13-4914-80C6-D3BC6E6585D4}" srcOrd="2" destOrd="0" presId="urn:microsoft.com/office/officeart/2016/7/layout/BasicLinearProcessNumbered"/>
    <dgm:cxn modelId="{9B9EF6C8-6074-4A9E-B3FF-7394B4DD52D8}" type="presParOf" srcId="{B0E2F3EC-ED17-48FE-9543-49B8B7A5C6AC}" destId="{37A05A36-EA53-4DDB-8023-9EAA65AEC945}" srcOrd="3" destOrd="0" presId="urn:microsoft.com/office/officeart/2016/7/layout/BasicLinearProcessNumbered"/>
    <dgm:cxn modelId="{A3417069-BCB1-4EE3-8E07-986589DB6B5B}" type="presParOf" srcId="{E1C5C893-29BB-465D-8C61-B5A936DFC873}" destId="{2BE9D7F3-D19A-4FFD-865D-93151768D109}" srcOrd="1" destOrd="0" presId="urn:microsoft.com/office/officeart/2016/7/layout/BasicLinearProcessNumbered"/>
    <dgm:cxn modelId="{B5959D30-254C-4BE2-89A6-BAD494BC7FC4}" type="presParOf" srcId="{E1C5C893-29BB-465D-8C61-B5A936DFC873}" destId="{B50ACD98-E621-44AF-9314-D73CFA9A5938}" srcOrd="2" destOrd="0" presId="urn:microsoft.com/office/officeart/2016/7/layout/BasicLinearProcessNumbered"/>
    <dgm:cxn modelId="{FEBC5B83-53B1-4600-A566-5F07D4645CE3}" type="presParOf" srcId="{B50ACD98-E621-44AF-9314-D73CFA9A5938}" destId="{2F426B00-4B0F-4AE1-804F-221B158E1B6A}" srcOrd="0" destOrd="0" presId="urn:microsoft.com/office/officeart/2016/7/layout/BasicLinearProcessNumbered"/>
    <dgm:cxn modelId="{DE5993F1-EEDE-4632-856E-1DD3D0053BF2}" type="presParOf" srcId="{B50ACD98-E621-44AF-9314-D73CFA9A5938}" destId="{4E352F96-D113-414C-A0F9-8998209D0B8F}" srcOrd="1" destOrd="0" presId="urn:microsoft.com/office/officeart/2016/7/layout/BasicLinearProcessNumbered"/>
    <dgm:cxn modelId="{BDF976F3-A929-431A-A113-4F9E2A747E8A}" type="presParOf" srcId="{B50ACD98-E621-44AF-9314-D73CFA9A5938}" destId="{5EC4DA13-E763-4182-9802-8FA0A335A0B0}" srcOrd="2" destOrd="0" presId="urn:microsoft.com/office/officeart/2016/7/layout/BasicLinearProcessNumbered"/>
    <dgm:cxn modelId="{9F3E76B0-E3AA-449B-B639-5C46A4FCEF3B}" type="presParOf" srcId="{B50ACD98-E621-44AF-9314-D73CFA9A5938}" destId="{3D183DD9-3A35-4521-8DFA-14A1B151E204}" srcOrd="3" destOrd="0" presId="urn:microsoft.com/office/officeart/2016/7/layout/BasicLinearProcessNumbered"/>
    <dgm:cxn modelId="{04777BC6-33C2-4C6D-91EC-724377B7013B}" type="presParOf" srcId="{E1C5C893-29BB-465D-8C61-B5A936DFC873}" destId="{BD9FB9A5-C93D-44C5-A470-DA754D535171}" srcOrd="3" destOrd="0" presId="urn:microsoft.com/office/officeart/2016/7/layout/BasicLinearProcessNumbered"/>
    <dgm:cxn modelId="{7AC963D8-0BE6-4651-8DE0-ACAE4DB2ACBF}" type="presParOf" srcId="{E1C5C893-29BB-465D-8C61-B5A936DFC873}" destId="{3030A043-3F1A-42CC-94B8-0D6674970097}" srcOrd="4" destOrd="0" presId="urn:microsoft.com/office/officeart/2016/7/layout/BasicLinearProcessNumbered"/>
    <dgm:cxn modelId="{BC2F390F-3528-4184-A292-2146A34FBCE5}" type="presParOf" srcId="{3030A043-3F1A-42CC-94B8-0D6674970097}" destId="{84A68702-EFEB-4BBF-ACF8-5697F225A372}" srcOrd="0" destOrd="0" presId="urn:microsoft.com/office/officeart/2016/7/layout/BasicLinearProcessNumbered"/>
    <dgm:cxn modelId="{42CF9E4B-4D48-43F7-99F0-70BC206CA431}" type="presParOf" srcId="{3030A043-3F1A-42CC-94B8-0D6674970097}" destId="{8B36EF2B-1F25-490A-9760-9748BB77E550}" srcOrd="1" destOrd="0" presId="urn:microsoft.com/office/officeart/2016/7/layout/BasicLinearProcessNumbered"/>
    <dgm:cxn modelId="{0EC2A821-03C8-4DBE-9C59-17D6BE867DED}" type="presParOf" srcId="{3030A043-3F1A-42CC-94B8-0D6674970097}" destId="{733C8643-64BE-4313-9F42-D6139FD2734C}" srcOrd="2" destOrd="0" presId="urn:microsoft.com/office/officeart/2016/7/layout/BasicLinearProcessNumbered"/>
    <dgm:cxn modelId="{4EDDCB27-9F9F-40C6-B890-4BC1AEE5E639}" type="presParOf" srcId="{3030A043-3F1A-42CC-94B8-0D6674970097}" destId="{02850D42-CA60-4C60-8483-85FA5732DCE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90675-4383-421B-9EA3-BD4786B7B2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DBFE23-D0A1-42E5-89DB-D9BFFBD3F39A}">
      <dgm:prSet/>
      <dgm:spPr/>
      <dgm:t>
        <a:bodyPr/>
        <a:lstStyle/>
        <a:p>
          <a:r>
            <a:rPr lang="en-US"/>
            <a:t>The video mentions that Shavuot is about receiving </a:t>
          </a:r>
          <a:r>
            <a:rPr lang="en-US" i="1"/>
            <a:t>and</a:t>
          </a:r>
          <a:r>
            <a:rPr lang="en-US"/>
            <a:t> learning, which is very different from other religious holidays, where they are about giving.</a:t>
          </a:r>
        </a:p>
      </dgm:t>
    </dgm:pt>
    <dgm:pt modelId="{E28D71DA-D9CB-4EF9-9D68-347C18EAB1EA}" type="parTrans" cxnId="{2E651369-1EB6-4494-828D-F2B3FF9BA2A4}">
      <dgm:prSet/>
      <dgm:spPr/>
      <dgm:t>
        <a:bodyPr/>
        <a:lstStyle/>
        <a:p>
          <a:endParaRPr lang="en-US"/>
        </a:p>
      </dgm:t>
    </dgm:pt>
    <dgm:pt modelId="{B651C67A-C868-4C98-BB8B-106F00E3768F}" type="sibTrans" cxnId="{2E651369-1EB6-4494-828D-F2B3FF9BA2A4}">
      <dgm:prSet/>
      <dgm:spPr/>
      <dgm:t>
        <a:bodyPr/>
        <a:lstStyle/>
        <a:p>
          <a:endParaRPr lang="en-US"/>
        </a:p>
      </dgm:t>
    </dgm:pt>
    <dgm:pt modelId="{D359C6D3-BFE5-4A35-B19C-C9D15EA2654F}">
      <dgm:prSet/>
      <dgm:spPr/>
      <dgm:t>
        <a:bodyPr/>
        <a:lstStyle/>
        <a:p>
          <a:r>
            <a:rPr lang="en-US"/>
            <a:t>What do you think about this? Are there similar holidays or special occasions in your culture or religion? </a:t>
          </a:r>
        </a:p>
      </dgm:t>
    </dgm:pt>
    <dgm:pt modelId="{8DDBC6A6-E659-484E-AF86-BD20A34B86EC}" type="parTrans" cxnId="{69D28858-023E-47A6-88F0-16FD3A569700}">
      <dgm:prSet/>
      <dgm:spPr/>
      <dgm:t>
        <a:bodyPr/>
        <a:lstStyle/>
        <a:p>
          <a:endParaRPr lang="en-US"/>
        </a:p>
      </dgm:t>
    </dgm:pt>
    <dgm:pt modelId="{6A6E8944-11ED-4494-83F2-66D9729F6AB5}" type="sibTrans" cxnId="{69D28858-023E-47A6-88F0-16FD3A569700}">
      <dgm:prSet/>
      <dgm:spPr/>
      <dgm:t>
        <a:bodyPr/>
        <a:lstStyle/>
        <a:p>
          <a:endParaRPr lang="en-US"/>
        </a:p>
      </dgm:t>
    </dgm:pt>
    <dgm:pt modelId="{8F5F9C1A-2051-4310-B88D-C5CEE29A9487}" type="pres">
      <dgm:prSet presAssocID="{32A90675-4383-421B-9EA3-BD4786B7B240}" presName="linear" presStyleCnt="0">
        <dgm:presLayoutVars>
          <dgm:animLvl val="lvl"/>
          <dgm:resizeHandles val="exact"/>
        </dgm:presLayoutVars>
      </dgm:prSet>
      <dgm:spPr/>
    </dgm:pt>
    <dgm:pt modelId="{8BA8F2E4-73C9-4CE7-BAA9-072F6BE8FBB1}" type="pres">
      <dgm:prSet presAssocID="{3FDBFE23-D0A1-42E5-89DB-D9BFFBD3F3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092B11-90DD-4963-AE2C-4776A09C02D0}" type="pres">
      <dgm:prSet presAssocID="{B651C67A-C868-4C98-BB8B-106F00E3768F}" presName="spacer" presStyleCnt="0"/>
      <dgm:spPr/>
    </dgm:pt>
    <dgm:pt modelId="{363045D2-07B3-4A36-A303-7879A2C2F959}" type="pres">
      <dgm:prSet presAssocID="{D359C6D3-BFE5-4A35-B19C-C9D15EA2654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571800-AC28-4407-BBC4-EBA875AEA2FE}" type="presOf" srcId="{3FDBFE23-D0A1-42E5-89DB-D9BFFBD3F39A}" destId="{8BA8F2E4-73C9-4CE7-BAA9-072F6BE8FBB1}" srcOrd="0" destOrd="0" presId="urn:microsoft.com/office/officeart/2005/8/layout/vList2"/>
    <dgm:cxn modelId="{69D28858-023E-47A6-88F0-16FD3A569700}" srcId="{32A90675-4383-421B-9EA3-BD4786B7B240}" destId="{D359C6D3-BFE5-4A35-B19C-C9D15EA2654F}" srcOrd="1" destOrd="0" parTransId="{8DDBC6A6-E659-484E-AF86-BD20A34B86EC}" sibTransId="{6A6E8944-11ED-4494-83F2-66D9729F6AB5}"/>
    <dgm:cxn modelId="{2E651369-1EB6-4494-828D-F2B3FF9BA2A4}" srcId="{32A90675-4383-421B-9EA3-BD4786B7B240}" destId="{3FDBFE23-D0A1-42E5-89DB-D9BFFBD3F39A}" srcOrd="0" destOrd="0" parTransId="{E28D71DA-D9CB-4EF9-9D68-347C18EAB1EA}" sibTransId="{B651C67A-C868-4C98-BB8B-106F00E3768F}"/>
    <dgm:cxn modelId="{051997B1-BE21-4C65-822A-DADAA5B407AB}" type="presOf" srcId="{D359C6D3-BFE5-4A35-B19C-C9D15EA2654F}" destId="{363045D2-07B3-4A36-A303-7879A2C2F959}" srcOrd="0" destOrd="0" presId="urn:microsoft.com/office/officeart/2005/8/layout/vList2"/>
    <dgm:cxn modelId="{7A0371EA-56E0-4B2F-BA21-AEC3920ADC8A}" type="presOf" srcId="{32A90675-4383-421B-9EA3-BD4786B7B240}" destId="{8F5F9C1A-2051-4310-B88D-C5CEE29A9487}" srcOrd="0" destOrd="0" presId="urn:microsoft.com/office/officeart/2005/8/layout/vList2"/>
    <dgm:cxn modelId="{02CE6A62-8FF2-4C8C-999E-13FA0E0BBEDA}" type="presParOf" srcId="{8F5F9C1A-2051-4310-B88D-C5CEE29A9487}" destId="{8BA8F2E4-73C9-4CE7-BAA9-072F6BE8FBB1}" srcOrd="0" destOrd="0" presId="urn:microsoft.com/office/officeart/2005/8/layout/vList2"/>
    <dgm:cxn modelId="{C86F5FEB-1C07-4309-829B-509D53828EEA}" type="presParOf" srcId="{8F5F9C1A-2051-4310-B88D-C5CEE29A9487}" destId="{BA092B11-90DD-4963-AE2C-4776A09C02D0}" srcOrd="1" destOrd="0" presId="urn:microsoft.com/office/officeart/2005/8/layout/vList2"/>
    <dgm:cxn modelId="{693DF611-3354-46C7-B8DE-47B825E17C11}" type="presParOf" srcId="{8F5F9C1A-2051-4310-B88D-C5CEE29A9487}" destId="{363045D2-07B3-4A36-A303-7879A2C2F9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6EC79-20AA-4773-BC26-D3DD13ECBEFC}">
      <dsp:nvSpPr>
        <dsp:cNvPr id="0" name=""/>
        <dsp:cNvSpPr/>
      </dsp:nvSpPr>
      <dsp:spPr>
        <a:xfrm>
          <a:off x="0" y="21524"/>
          <a:ext cx="5291663" cy="1790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Be poor and work at a job you love</a:t>
          </a:r>
        </a:p>
      </dsp:txBody>
      <dsp:txXfrm>
        <a:off x="87385" y="108909"/>
        <a:ext cx="5116893" cy="1615330"/>
      </dsp:txXfrm>
    </dsp:sp>
    <dsp:sp modelId="{64C4EC95-48F7-424B-9D20-E3D228EC84A1}">
      <dsp:nvSpPr>
        <dsp:cNvPr id="0" name=""/>
        <dsp:cNvSpPr/>
      </dsp:nvSpPr>
      <dsp:spPr>
        <a:xfrm>
          <a:off x="0" y="1941224"/>
          <a:ext cx="5291663" cy="17901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Be rich and work at a job you hate</a:t>
          </a:r>
        </a:p>
      </dsp:txBody>
      <dsp:txXfrm>
        <a:off x="87385" y="2028609"/>
        <a:ext cx="5116893" cy="1615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4A90-9E1C-4E03-99D0-D6240C3307DA}">
      <dsp:nvSpPr>
        <dsp:cNvPr id="0" name=""/>
        <dsp:cNvSpPr/>
      </dsp:nvSpPr>
      <dsp:spPr>
        <a:xfrm>
          <a:off x="0" y="0"/>
          <a:ext cx="3154934" cy="40326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 about Shavuot</a:t>
          </a:r>
        </a:p>
      </dsp:txBody>
      <dsp:txXfrm>
        <a:off x="0" y="1532395"/>
        <a:ext cx="3154934" cy="2419572"/>
      </dsp:txXfrm>
    </dsp:sp>
    <dsp:sp modelId="{CED0F908-ADBB-4C25-9286-BE2F9A590C44}">
      <dsp:nvSpPr>
        <dsp:cNvPr id="0" name=""/>
        <dsp:cNvSpPr/>
      </dsp:nvSpPr>
      <dsp:spPr>
        <a:xfrm>
          <a:off x="972573" y="403262"/>
          <a:ext cx="1209786" cy="12097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49742" y="580431"/>
        <a:ext cx="855448" cy="855448"/>
      </dsp:txXfrm>
    </dsp:sp>
    <dsp:sp modelId="{459F91D3-FE13-4914-80C6-D3BC6E6585D4}">
      <dsp:nvSpPr>
        <dsp:cNvPr id="0" name=""/>
        <dsp:cNvSpPr/>
      </dsp:nvSpPr>
      <dsp:spPr>
        <a:xfrm>
          <a:off x="0" y="4032549"/>
          <a:ext cx="3154934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26B00-4B0F-4AE1-804F-221B158E1B6A}">
      <dsp:nvSpPr>
        <dsp:cNvPr id="0" name=""/>
        <dsp:cNvSpPr/>
      </dsp:nvSpPr>
      <dsp:spPr>
        <a:xfrm>
          <a:off x="3470427" y="0"/>
          <a:ext cx="3154934" cy="403262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the importance of Shavuot in the Jewish faith and why it is celebrated</a:t>
          </a:r>
        </a:p>
      </dsp:txBody>
      <dsp:txXfrm>
        <a:off x="3470427" y="1532395"/>
        <a:ext cx="3154934" cy="2419572"/>
      </dsp:txXfrm>
    </dsp:sp>
    <dsp:sp modelId="{4E352F96-D113-414C-A0F9-8998209D0B8F}">
      <dsp:nvSpPr>
        <dsp:cNvPr id="0" name=""/>
        <dsp:cNvSpPr/>
      </dsp:nvSpPr>
      <dsp:spPr>
        <a:xfrm>
          <a:off x="4443001" y="403262"/>
          <a:ext cx="1209786" cy="120978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0170" y="580431"/>
        <a:ext cx="855448" cy="855448"/>
      </dsp:txXfrm>
    </dsp:sp>
    <dsp:sp modelId="{5EC4DA13-E763-4182-9802-8FA0A335A0B0}">
      <dsp:nvSpPr>
        <dsp:cNvPr id="0" name=""/>
        <dsp:cNvSpPr/>
      </dsp:nvSpPr>
      <dsp:spPr>
        <a:xfrm>
          <a:off x="3470427" y="4032549"/>
          <a:ext cx="3154934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68702-EFEB-4BBF-ACF8-5697F225A372}">
      <dsp:nvSpPr>
        <dsp:cNvPr id="0" name=""/>
        <dsp:cNvSpPr/>
      </dsp:nvSpPr>
      <dsp:spPr>
        <a:xfrm>
          <a:off x="6940854" y="0"/>
          <a:ext cx="3154934" cy="4032621"/>
        </a:xfrm>
        <a:prstGeom prst="rect">
          <a:avLst/>
        </a:prstGeom>
        <a:solidFill>
          <a:schemeClr val="accent5">
            <a:tint val="40000"/>
            <a:alpha val="90000"/>
            <a:hueOff val="-6739761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1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the difference of this holiday and others regarding giving and receiving.</a:t>
          </a:r>
        </a:p>
      </dsp:txBody>
      <dsp:txXfrm>
        <a:off x="6940854" y="1532395"/>
        <a:ext cx="3154934" cy="2419572"/>
      </dsp:txXfrm>
    </dsp:sp>
    <dsp:sp modelId="{8B36EF2B-1F25-490A-9760-9748BB77E550}">
      <dsp:nvSpPr>
        <dsp:cNvPr id="0" name=""/>
        <dsp:cNvSpPr/>
      </dsp:nvSpPr>
      <dsp:spPr>
        <a:xfrm>
          <a:off x="7913428" y="403262"/>
          <a:ext cx="1209786" cy="120978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90597" y="580431"/>
        <a:ext cx="855448" cy="855448"/>
      </dsp:txXfrm>
    </dsp:sp>
    <dsp:sp modelId="{733C8643-64BE-4313-9F42-D6139FD2734C}">
      <dsp:nvSpPr>
        <dsp:cNvPr id="0" name=""/>
        <dsp:cNvSpPr/>
      </dsp:nvSpPr>
      <dsp:spPr>
        <a:xfrm>
          <a:off x="6940854" y="4032549"/>
          <a:ext cx="3154934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8F2E4-73C9-4CE7-BAA9-072F6BE8FBB1}">
      <dsp:nvSpPr>
        <dsp:cNvPr id="0" name=""/>
        <dsp:cNvSpPr/>
      </dsp:nvSpPr>
      <dsp:spPr>
        <a:xfrm>
          <a:off x="0" y="44266"/>
          <a:ext cx="600211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video mentions that Shavuot is about receiving </a:t>
          </a:r>
          <a:r>
            <a:rPr lang="en-US" sz="2500" i="1" kern="1200"/>
            <a:t>and</a:t>
          </a:r>
          <a:r>
            <a:rPr lang="en-US" sz="2500" kern="1200"/>
            <a:t> learning, which is very different from other religious holidays, where they are about giving.</a:t>
          </a:r>
        </a:p>
      </dsp:txBody>
      <dsp:txXfrm>
        <a:off x="87100" y="131366"/>
        <a:ext cx="5827910" cy="1610050"/>
      </dsp:txXfrm>
    </dsp:sp>
    <dsp:sp modelId="{363045D2-07B3-4A36-A303-7879A2C2F959}">
      <dsp:nvSpPr>
        <dsp:cNvPr id="0" name=""/>
        <dsp:cNvSpPr/>
      </dsp:nvSpPr>
      <dsp:spPr>
        <a:xfrm>
          <a:off x="0" y="1900517"/>
          <a:ext cx="600211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 you think about this? Are there similar holidays or special occasions in your culture or religion? </a:t>
          </a:r>
        </a:p>
      </dsp:txBody>
      <dsp:txXfrm>
        <a:off x="87100" y="1987617"/>
        <a:ext cx="5827910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A186-B6C7-45C6-AF18-A4EE2BE75721}" type="datetimeFigureOut">
              <a:rPr lang="en-US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54D7-2F72-4133-AA04-223CC6D938D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EcwkaIjpm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54D7-2F72-4133-AA04-223CC6D9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https://youtu.be/XEcwkaIjpmk</a:t>
            </a:r>
            <a:endParaRPr lang="en-US"/>
          </a:p>
          <a:p>
            <a:endParaRPr lang="en-US"/>
          </a:p>
          <a:p>
            <a:r>
              <a:rPr lang="en-US"/>
              <a:t>Running Time: 4:08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54D7-2F72-4133-AA04-223CC6D938D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5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please scan the QR code to complete a brief feedback survey.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54D7-2F72-4133-AA04-223CC6D93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cwkaIjpmk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F1102-3DEA-42C4-AF7B-730607C24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170" y="4110829"/>
            <a:ext cx="10136422" cy="922718"/>
          </a:xfrm>
        </p:spPr>
        <p:txBody>
          <a:bodyPr anchor="b">
            <a:normAutofit fontScale="90000"/>
          </a:bodyPr>
          <a:lstStyle/>
          <a:p>
            <a:br>
              <a:rPr lang="en-US" sz="3700">
                <a:cs typeface="Calibri Light"/>
              </a:rPr>
            </a:br>
            <a:endParaRPr lang="en-US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29508-6F62-4284-93FA-006216D6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695" y="5125514"/>
            <a:ext cx="8045373" cy="1399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solidFill>
                  <a:schemeClr val="tx1">
                    <a:alpha val="60000"/>
                  </a:schemeClr>
                </a:solidFill>
                <a:cs typeface="Calibri"/>
              </a:rPr>
              <a:t>Human Relations, Diversity &amp; Equity</a:t>
            </a:r>
            <a:endParaRPr lang="en-US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16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Student Support and Attendance Services</a:t>
            </a:r>
          </a:p>
          <a:p>
            <a:endParaRPr lang="en-US" sz="1600">
              <a:solidFill>
                <a:srgbClr val="000000">
                  <a:alpha val="60000"/>
                </a:srgbClr>
              </a:solidFill>
              <a:ea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4E51D0A-378A-4C0B-BA44-2A03A6AB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97" y="643469"/>
            <a:ext cx="8764970" cy="3550682"/>
          </a:xfrm>
          <a:prstGeom prst="rect">
            <a:avLst/>
          </a:prstGeom>
        </p:spPr>
      </p:pic>
      <p:pic>
        <p:nvPicPr>
          <p:cNvPr id="5" name="Picture 4" descr="A blue circle with red and blue letters and a sun&#10;&#10;AI-generated content may be incorrect.">
            <a:extLst>
              <a:ext uri="{FF2B5EF4-FFF2-40B4-BE49-F238E27FC236}">
                <a16:creationId xmlns:a16="http://schemas.microsoft.com/office/drawing/2014/main" id="{97ED16BE-D1E2-47CF-2102-543980E0D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344" y="5024797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8050C-C441-43F2-9247-D040D019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Let's Chat – Check Out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3CBA2-9F3B-4617-942A-518645F45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0" r="16077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E63F26-1611-48D9-9B15-50060B9B6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64888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9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40A9C-BDB4-4587-8FFC-06929BE5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Survey</a:t>
            </a:r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1A71A5AB-44D8-9B34-70E4-DC2857FA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00922-241C-4384-9164-C90D01C0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/>
              <a:t>For additional resources, visit us at:</a:t>
            </a:r>
            <a:br>
              <a:rPr lang="en-US" sz="5200"/>
            </a:br>
            <a:r>
              <a:rPr lang="en-US" sz="5200">
                <a:ea typeface="+mj-lt"/>
                <a:cs typeface="+mj-lt"/>
              </a:rPr>
              <a:t>https://www.lausd.org/human-relations  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0CE2C4C-EF42-3198-2EC8-7DB8EB32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8646"/>
            <a:ext cx="10512547" cy="42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C202-6608-44D2-BC2D-68A26C8D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Would you rather...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4C62B-AC2D-4FDD-928B-3E3BAF06D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0" r="1366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71CD18-7E07-448C-944F-71ED41CF2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901726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43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96A2E-8D27-4FBB-9494-AA20BFB6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Objectives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733E39-40ED-47A5-80EC-9C09833C2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49101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22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1435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3D751-0518-4A4D-9C0E-97BEB58F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What is Shavuot?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nature, mountain&#10;&#10;Description automatically generated">
            <a:extLst>
              <a:ext uri="{FF2B5EF4-FFF2-40B4-BE49-F238E27FC236}">
                <a16:creationId xmlns:a16="http://schemas.microsoft.com/office/drawing/2014/main" id="{36664417-9849-4BB4-B54F-4AFF315F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9576-6DB9-448C-B769-BF75FD5E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457898"/>
            <a:ext cx="3424739" cy="5890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The Jewish holiday – which means "weeks" in Hebrew.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Referred to as the "Feast of Weeks". </a:t>
            </a:r>
          </a:p>
          <a:p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Celebrates the Jews receiving the Torah (the Jewish bible) from God on Mount Sinai. </a:t>
            </a:r>
          </a:p>
          <a:p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It is the end of a seven-week (49-day) count called the Omer that starts during Passover, the holiday where Jews partake in seders and remember how they were freed from Egyptian slavery. </a:t>
            </a:r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93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8239-3287-42E4-8FFA-50AF0FAB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About Shavuot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587D3-09C5-4CFE-AEE6-AF7EC6BA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cs typeface="Calibri"/>
              </a:rPr>
              <a:t>Coincides with the grain harvest of early summer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It’s one of three pilgrimage festivals mentioned in the Torah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In Ancient Israel, males were commanded to appear before God in Jerusalem to bring offerings of the first fruits from their harvest.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A62B5-27CC-41DC-A6ED-A4CB4FA6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8" r="17140" b="1"/>
          <a:stretch/>
        </p:blipFill>
        <p:spPr>
          <a:xfrm>
            <a:off x="5795767" y="807593"/>
            <a:ext cx="523952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204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63989-A962-4455-8404-BC44F468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When is it celebrated?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9827-DDB4-42B0-9B81-4DF2E1AC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Shavuot is celebrated on the sixth day of the Hebrew month of Sivan. </a:t>
            </a:r>
          </a:p>
          <a:p>
            <a:pPr marL="0" indent="0">
              <a:buNone/>
            </a:pP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In the 21</a:t>
            </a:r>
            <a:r>
              <a:rPr lang="en-US" sz="3600" baseline="300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century, it usually falls between May 15 and June 14.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53BA-2C79-4059-8CDB-53749E72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3900">
                <a:cs typeface="Calibri Light"/>
              </a:rPr>
              <a:t>How is Shavuot celebrated?</a:t>
            </a:r>
            <a:endParaRPr lang="en-US" sz="3900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3E1F-1A8B-4E7D-8C09-C9D651CD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The most common activity is to hear the reading of the Ten Commandments from a Torah scroll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Some people stay up all night studying the Torah to prove their worthiness, excitement, and enthusiasm towards the Torah and eating dairy.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Some communities eat dairy because it is thought to have been plentiful at that time. 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indoor, food&#10;&#10;Description automatically generated">
            <a:extLst>
              <a:ext uri="{FF2B5EF4-FFF2-40B4-BE49-F238E27FC236}">
                <a16:creationId xmlns:a16="http://schemas.microsoft.com/office/drawing/2014/main" id="{FA3ABC36-DB32-4191-B6BD-0AB8B0D2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" r="31892" b="-2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2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E406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91808-A48E-47E4-A439-F5D3A012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Other Customs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EB9D59-C45F-4444-A77E-A6EC3A988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8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5AC7-6639-4036-9C01-39A8EEDF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Reading from the book of Ruth and filling synagogues with fresh flowers.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This is done to represent the miraculous blooming of flowers on Mt. Sinai, just before the giving of the Torah.</a:t>
            </a:r>
          </a:p>
        </p:txBody>
      </p:sp>
    </p:spTree>
    <p:extLst>
      <p:ext uri="{BB962C8B-B14F-4D97-AF65-F5344CB8AC3E}">
        <p14:creationId xmlns:p14="http://schemas.microsoft.com/office/powerpoint/2010/main" val="367161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602CA-2451-4C1D-9E2E-BAD54505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Shavuot? All About the Jewish Holiday for Torah and Learning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EB7EA16B-C3FC-4E54-905D-04CB2CE914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9f52f-4b71-47bc-aac8-de2b0f5da881">
      <UserInfo>
        <DisplayName>Southern, Kristina</DisplayName>
        <AccountId>17</AccountId>
        <AccountType/>
      </UserInfo>
      <UserInfo>
        <DisplayName>Chiasson, Judy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5E0F30-EB1B-48C7-8319-C68925F67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E206D-752E-4D7E-BC0C-12947D5A615D}">
  <ds:schemaRefs>
    <ds:schemaRef ds:uri="4259f52f-4b71-47bc-aac8-de2b0f5da881"/>
    <ds:schemaRef ds:uri="e021116e-70b5-4dea-976a-806e996dba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8123FE-1DBE-4C86-AA12-4D3370A86627}">
  <ds:schemaRefs>
    <ds:schemaRef ds:uri="4259f52f-4b71-47bc-aac8-de2b0f5da881"/>
    <ds:schemaRef ds:uri="e021116e-70b5-4dea-976a-806e996dba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436</Words>
  <Application>Microsoft Macintosh PowerPoint</Application>
  <PresentationFormat>Widescreen</PresentationFormat>
  <Paragraphs>56</Paragraphs>
  <Slides>12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</vt:lpstr>
      <vt:lpstr>Would you rather...</vt:lpstr>
      <vt:lpstr>Objectives</vt:lpstr>
      <vt:lpstr>What is Shavuot?</vt:lpstr>
      <vt:lpstr>About Shavuot</vt:lpstr>
      <vt:lpstr>When is it celebrated?</vt:lpstr>
      <vt:lpstr>How is Shavuot celebrated?</vt:lpstr>
      <vt:lpstr>Other Customs</vt:lpstr>
      <vt:lpstr>What is Shavuot? All About the Jewish Holiday for Torah and Learning</vt:lpstr>
      <vt:lpstr>Let's Chat – Check Out</vt:lpstr>
      <vt:lpstr>Teacher Survey</vt:lpstr>
      <vt:lpstr>For additional resources, visit us at: https://www.lausd.org/human-relations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Guppy, Talia</cp:lastModifiedBy>
  <cp:revision>2</cp:revision>
  <dcterms:created xsi:type="dcterms:W3CDTF">2013-07-15T20:26:40Z</dcterms:created>
  <dcterms:modified xsi:type="dcterms:W3CDTF">2025-08-22T16:37:20Z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